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51" r:id="rId1"/>
  </p:sldMasterIdLst>
  <p:notesMasterIdLst>
    <p:notesMasterId r:id="rId214"/>
  </p:notesMasterIdLst>
  <p:sldIdLst>
    <p:sldId id="308" r:id="rId2"/>
    <p:sldId id="642" r:id="rId3"/>
    <p:sldId id="643" r:id="rId4"/>
    <p:sldId id="644" r:id="rId5"/>
    <p:sldId id="645" r:id="rId6"/>
    <p:sldId id="649" r:id="rId7"/>
    <p:sldId id="659" r:id="rId8"/>
    <p:sldId id="658" r:id="rId9"/>
    <p:sldId id="660" r:id="rId10"/>
    <p:sldId id="661" r:id="rId11"/>
    <p:sldId id="662" r:id="rId12"/>
    <p:sldId id="665" r:id="rId13"/>
    <p:sldId id="663" r:id="rId14"/>
    <p:sldId id="664" r:id="rId15"/>
    <p:sldId id="666" r:id="rId16"/>
    <p:sldId id="667" r:id="rId17"/>
    <p:sldId id="668" r:id="rId18"/>
    <p:sldId id="669" r:id="rId19"/>
    <p:sldId id="670" r:id="rId20"/>
    <p:sldId id="671" r:id="rId21"/>
    <p:sldId id="672" r:id="rId22"/>
    <p:sldId id="673" r:id="rId23"/>
    <p:sldId id="674" r:id="rId24"/>
    <p:sldId id="675" r:id="rId25"/>
    <p:sldId id="676" r:id="rId26"/>
    <p:sldId id="677" r:id="rId27"/>
    <p:sldId id="646" r:id="rId28"/>
    <p:sldId id="678" r:id="rId29"/>
    <p:sldId id="679" r:id="rId30"/>
    <p:sldId id="680" r:id="rId31"/>
    <p:sldId id="681" r:id="rId32"/>
    <p:sldId id="682" r:id="rId33"/>
    <p:sldId id="683" r:id="rId34"/>
    <p:sldId id="684" r:id="rId35"/>
    <p:sldId id="685" r:id="rId36"/>
    <p:sldId id="686" r:id="rId37"/>
    <p:sldId id="687" r:id="rId38"/>
    <p:sldId id="688" r:id="rId39"/>
    <p:sldId id="689" r:id="rId40"/>
    <p:sldId id="690" r:id="rId41"/>
    <p:sldId id="691" r:id="rId42"/>
    <p:sldId id="692" r:id="rId43"/>
    <p:sldId id="693" r:id="rId44"/>
    <p:sldId id="694" r:id="rId45"/>
    <p:sldId id="695" r:id="rId46"/>
    <p:sldId id="696" r:id="rId47"/>
    <p:sldId id="697" r:id="rId48"/>
    <p:sldId id="698" r:id="rId49"/>
    <p:sldId id="699" r:id="rId50"/>
    <p:sldId id="700" r:id="rId51"/>
    <p:sldId id="701" r:id="rId52"/>
    <p:sldId id="702" r:id="rId53"/>
    <p:sldId id="703" r:id="rId54"/>
    <p:sldId id="704" r:id="rId55"/>
    <p:sldId id="705" r:id="rId56"/>
    <p:sldId id="706" r:id="rId57"/>
    <p:sldId id="707" r:id="rId58"/>
    <p:sldId id="708" r:id="rId59"/>
    <p:sldId id="709" r:id="rId60"/>
    <p:sldId id="710" r:id="rId61"/>
    <p:sldId id="711" r:id="rId62"/>
    <p:sldId id="712" r:id="rId63"/>
    <p:sldId id="713" r:id="rId64"/>
    <p:sldId id="714" r:id="rId65"/>
    <p:sldId id="715" r:id="rId66"/>
    <p:sldId id="716" r:id="rId67"/>
    <p:sldId id="717" r:id="rId68"/>
    <p:sldId id="718" r:id="rId69"/>
    <p:sldId id="719" r:id="rId70"/>
    <p:sldId id="720" r:id="rId71"/>
    <p:sldId id="721" r:id="rId72"/>
    <p:sldId id="722" r:id="rId73"/>
    <p:sldId id="723" r:id="rId74"/>
    <p:sldId id="724" r:id="rId75"/>
    <p:sldId id="725" r:id="rId76"/>
    <p:sldId id="726" r:id="rId77"/>
    <p:sldId id="727" r:id="rId78"/>
    <p:sldId id="728" r:id="rId79"/>
    <p:sldId id="729" r:id="rId80"/>
    <p:sldId id="730" r:id="rId81"/>
    <p:sldId id="731" r:id="rId82"/>
    <p:sldId id="732" r:id="rId83"/>
    <p:sldId id="733" r:id="rId84"/>
    <p:sldId id="734" r:id="rId85"/>
    <p:sldId id="735" r:id="rId86"/>
    <p:sldId id="736" r:id="rId87"/>
    <p:sldId id="737" r:id="rId88"/>
    <p:sldId id="738" r:id="rId89"/>
    <p:sldId id="739" r:id="rId90"/>
    <p:sldId id="740" r:id="rId91"/>
    <p:sldId id="741" r:id="rId92"/>
    <p:sldId id="742" r:id="rId93"/>
    <p:sldId id="743" r:id="rId94"/>
    <p:sldId id="744" r:id="rId95"/>
    <p:sldId id="745" r:id="rId96"/>
    <p:sldId id="746" r:id="rId97"/>
    <p:sldId id="747" r:id="rId98"/>
    <p:sldId id="748" r:id="rId99"/>
    <p:sldId id="749" r:id="rId100"/>
    <p:sldId id="750" r:id="rId101"/>
    <p:sldId id="751" r:id="rId102"/>
    <p:sldId id="752" r:id="rId103"/>
    <p:sldId id="753" r:id="rId104"/>
    <p:sldId id="754" r:id="rId105"/>
    <p:sldId id="755" r:id="rId106"/>
    <p:sldId id="756" r:id="rId107"/>
    <p:sldId id="757" r:id="rId108"/>
    <p:sldId id="758" r:id="rId109"/>
    <p:sldId id="759" r:id="rId110"/>
    <p:sldId id="760" r:id="rId111"/>
    <p:sldId id="761" r:id="rId112"/>
    <p:sldId id="762" r:id="rId113"/>
    <p:sldId id="763" r:id="rId114"/>
    <p:sldId id="764" r:id="rId115"/>
    <p:sldId id="765" r:id="rId116"/>
    <p:sldId id="766" r:id="rId117"/>
    <p:sldId id="767" r:id="rId118"/>
    <p:sldId id="768" r:id="rId119"/>
    <p:sldId id="769" r:id="rId120"/>
    <p:sldId id="770" r:id="rId121"/>
    <p:sldId id="771" r:id="rId122"/>
    <p:sldId id="772" r:id="rId123"/>
    <p:sldId id="773" r:id="rId124"/>
    <p:sldId id="774" r:id="rId125"/>
    <p:sldId id="775" r:id="rId126"/>
    <p:sldId id="776" r:id="rId127"/>
    <p:sldId id="777" r:id="rId128"/>
    <p:sldId id="778" r:id="rId129"/>
    <p:sldId id="779" r:id="rId130"/>
    <p:sldId id="780" r:id="rId131"/>
    <p:sldId id="781" r:id="rId132"/>
    <p:sldId id="782" r:id="rId133"/>
    <p:sldId id="783" r:id="rId134"/>
    <p:sldId id="784" r:id="rId135"/>
    <p:sldId id="785" r:id="rId136"/>
    <p:sldId id="786" r:id="rId137"/>
    <p:sldId id="787" r:id="rId138"/>
    <p:sldId id="788" r:id="rId139"/>
    <p:sldId id="789" r:id="rId140"/>
    <p:sldId id="790" r:id="rId141"/>
    <p:sldId id="791" r:id="rId142"/>
    <p:sldId id="792" r:id="rId143"/>
    <p:sldId id="793" r:id="rId144"/>
    <p:sldId id="794" r:id="rId145"/>
    <p:sldId id="795" r:id="rId146"/>
    <p:sldId id="796" r:id="rId147"/>
    <p:sldId id="797" r:id="rId148"/>
    <p:sldId id="798" r:id="rId149"/>
    <p:sldId id="799" r:id="rId150"/>
    <p:sldId id="800" r:id="rId151"/>
    <p:sldId id="801" r:id="rId152"/>
    <p:sldId id="803" r:id="rId153"/>
    <p:sldId id="804" r:id="rId154"/>
    <p:sldId id="805" r:id="rId155"/>
    <p:sldId id="806" r:id="rId156"/>
    <p:sldId id="807" r:id="rId157"/>
    <p:sldId id="808" r:id="rId158"/>
    <p:sldId id="809" r:id="rId159"/>
    <p:sldId id="810" r:id="rId160"/>
    <p:sldId id="811" r:id="rId161"/>
    <p:sldId id="812" r:id="rId162"/>
    <p:sldId id="813" r:id="rId163"/>
    <p:sldId id="814" r:id="rId164"/>
    <p:sldId id="815" r:id="rId165"/>
    <p:sldId id="816" r:id="rId166"/>
    <p:sldId id="817" r:id="rId167"/>
    <p:sldId id="818" r:id="rId168"/>
    <p:sldId id="819" r:id="rId169"/>
    <p:sldId id="820" r:id="rId170"/>
    <p:sldId id="821" r:id="rId171"/>
    <p:sldId id="822" r:id="rId172"/>
    <p:sldId id="823" r:id="rId173"/>
    <p:sldId id="824" r:id="rId174"/>
    <p:sldId id="825" r:id="rId175"/>
    <p:sldId id="826" r:id="rId176"/>
    <p:sldId id="827" r:id="rId177"/>
    <p:sldId id="828" r:id="rId178"/>
    <p:sldId id="829" r:id="rId179"/>
    <p:sldId id="830" r:id="rId180"/>
    <p:sldId id="831" r:id="rId181"/>
    <p:sldId id="832" r:id="rId182"/>
    <p:sldId id="833" r:id="rId183"/>
    <p:sldId id="834" r:id="rId184"/>
    <p:sldId id="835" r:id="rId185"/>
    <p:sldId id="836" r:id="rId186"/>
    <p:sldId id="837" r:id="rId187"/>
    <p:sldId id="838" r:id="rId188"/>
    <p:sldId id="839" r:id="rId189"/>
    <p:sldId id="840" r:id="rId190"/>
    <p:sldId id="841" r:id="rId191"/>
    <p:sldId id="842" r:id="rId192"/>
    <p:sldId id="843" r:id="rId193"/>
    <p:sldId id="844" r:id="rId194"/>
    <p:sldId id="845" r:id="rId195"/>
    <p:sldId id="846" r:id="rId196"/>
    <p:sldId id="847" r:id="rId197"/>
    <p:sldId id="848" r:id="rId198"/>
    <p:sldId id="849" r:id="rId199"/>
    <p:sldId id="850" r:id="rId200"/>
    <p:sldId id="851" r:id="rId201"/>
    <p:sldId id="852" r:id="rId202"/>
    <p:sldId id="853" r:id="rId203"/>
    <p:sldId id="854" r:id="rId204"/>
    <p:sldId id="855" r:id="rId205"/>
    <p:sldId id="856" r:id="rId206"/>
    <p:sldId id="857" r:id="rId207"/>
    <p:sldId id="858" r:id="rId208"/>
    <p:sldId id="859" r:id="rId209"/>
    <p:sldId id="860" r:id="rId210"/>
    <p:sldId id="861" r:id="rId211"/>
    <p:sldId id="862" r:id="rId212"/>
    <p:sldId id="320" r:id="rId21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8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7A2"/>
    <a:srgbClr val="B2CDE3"/>
    <a:srgbClr val="993300"/>
    <a:srgbClr val="FF9933"/>
    <a:srgbClr val="FFFFCC"/>
    <a:srgbClr val="FFCC66"/>
    <a:srgbClr val="006600"/>
    <a:srgbClr val="99FFCC"/>
    <a:srgbClr val="0099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153" autoAdjust="0"/>
    <p:restoredTop sz="91574" autoAdjust="0"/>
  </p:normalViewPr>
  <p:slideViewPr>
    <p:cSldViewPr snapToGrid="0">
      <p:cViewPr varScale="1">
        <p:scale>
          <a:sx n="67" d="100"/>
          <a:sy n="67" d="100"/>
        </p:scale>
        <p:origin x="80" y="144"/>
      </p:cViewPr>
      <p:guideLst>
        <p:guide orient="horz" pos="368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viewProps" Target="view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theme" Target="theme/theme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ableStyles" Target="tableStyle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AAAF045-FEF6-43EA-9CDC-C84FC3F85E9C}" type="datetimeFigureOut">
              <a:rPr lang="en-US" smtClean="0"/>
              <a:t>5/10/2024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fd8ccc017_0_116: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6fd8ccc017_0_116: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79822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Y" dirty="0"/>
              <a:t>طريقة تشغيل رابط اليوتيوب:</a:t>
            </a:r>
          </a:p>
          <a:p>
            <a:pPr algn="r" rtl="1"/>
            <a:r>
              <a:rPr lang="ar-SY" dirty="0"/>
              <a:t>الضغط على </a:t>
            </a:r>
            <a:r>
              <a:rPr lang="en-US" dirty="0" err="1"/>
              <a:t>CTRL+Click</a:t>
            </a:r>
            <a:endParaRPr lang="en-US" dirty="0"/>
          </a:p>
          <a:p>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96</a:t>
            </a:fld>
            <a:endParaRPr lang="en-US"/>
          </a:p>
        </p:txBody>
      </p:sp>
    </p:spTree>
    <p:extLst>
      <p:ext uri="{BB962C8B-B14F-4D97-AF65-F5344CB8AC3E}">
        <p14:creationId xmlns:p14="http://schemas.microsoft.com/office/powerpoint/2010/main" val="3830228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fd8ccc017_0_116: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6fd8ccc017_0_116: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26347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Y" dirty="0"/>
              <a:t>طريقة تشغيل رابط اليوتيوب:</a:t>
            </a:r>
          </a:p>
          <a:p>
            <a:pPr algn="r" rtl="1"/>
            <a:r>
              <a:rPr lang="ar-SY" dirty="0"/>
              <a:t>الضغط على </a:t>
            </a:r>
            <a:r>
              <a:rPr lang="en-US" dirty="0" err="1"/>
              <a:t>CTRL+Click</a:t>
            </a:r>
            <a:endParaRPr lang="en-US" dirty="0"/>
          </a:p>
          <a:p>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117</a:t>
            </a:fld>
            <a:endParaRPr lang="en-US"/>
          </a:p>
        </p:txBody>
      </p:sp>
    </p:spTree>
    <p:extLst>
      <p:ext uri="{BB962C8B-B14F-4D97-AF65-F5344CB8AC3E}">
        <p14:creationId xmlns:p14="http://schemas.microsoft.com/office/powerpoint/2010/main" val="2970423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fd8ccc017_0_116: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6fd8ccc017_0_116: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8893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Y" dirty="0"/>
              <a:t>طريقة تشغيل رابط اليوتيوب:</a:t>
            </a:r>
          </a:p>
          <a:p>
            <a:pPr algn="r" rtl="1"/>
            <a:r>
              <a:rPr lang="ar-SY" dirty="0"/>
              <a:t>الضغط على </a:t>
            </a:r>
            <a:r>
              <a:rPr lang="en-US" dirty="0" err="1"/>
              <a:t>CTRL+Click</a:t>
            </a:r>
            <a:endParaRPr lang="en-US" dirty="0"/>
          </a:p>
          <a:p>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134</a:t>
            </a:fld>
            <a:endParaRPr lang="en-US"/>
          </a:p>
        </p:txBody>
      </p:sp>
    </p:spTree>
    <p:extLst>
      <p:ext uri="{BB962C8B-B14F-4D97-AF65-F5344CB8AC3E}">
        <p14:creationId xmlns:p14="http://schemas.microsoft.com/office/powerpoint/2010/main" val="3088713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fd8ccc017_0_116: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6fd8ccc017_0_116: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2612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Y" dirty="0"/>
              <a:t>طريقة تشغيل رابط اليوتيوب:</a:t>
            </a:r>
          </a:p>
          <a:p>
            <a:pPr algn="r" rtl="1"/>
            <a:r>
              <a:rPr lang="ar-SY" dirty="0"/>
              <a:t>الضغط على </a:t>
            </a:r>
            <a:r>
              <a:rPr lang="en-US" dirty="0" err="1"/>
              <a:t>CTRL+Click</a:t>
            </a:r>
            <a:endParaRPr lang="en-US" dirty="0"/>
          </a:p>
          <a:p>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155</a:t>
            </a:fld>
            <a:endParaRPr lang="en-US"/>
          </a:p>
        </p:txBody>
      </p:sp>
    </p:spTree>
    <p:extLst>
      <p:ext uri="{BB962C8B-B14F-4D97-AF65-F5344CB8AC3E}">
        <p14:creationId xmlns:p14="http://schemas.microsoft.com/office/powerpoint/2010/main" val="3832522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fd8ccc017_0_116: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6fd8ccc017_0_116: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7205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Y" dirty="0"/>
              <a:t>طريقة تشغيل رابط اليوتيوب:</a:t>
            </a:r>
          </a:p>
          <a:p>
            <a:pPr algn="r" rtl="1"/>
            <a:r>
              <a:rPr lang="ar-SY" dirty="0"/>
              <a:t>الضغط على </a:t>
            </a:r>
            <a:r>
              <a:rPr lang="en-US" dirty="0" err="1"/>
              <a:t>CTRL+Click</a:t>
            </a:r>
            <a:endParaRPr lang="en-US" dirty="0"/>
          </a:p>
          <a:p>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176</a:t>
            </a:fld>
            <a:endParaRPr lang="en-US"/>
          </a:p>
        </p:txBody>
      </p:sp>
    </p:spTree>
    <p:extLst>
      <p:ext uri="{BB962C8B-B14F-4D97-AF65-F5344CB8AC3E}">
        <p14:creationId xmlns:p14="http://schemas.microsoft.com/office/powerpoint/2010/main" val="32238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fd8ccc017_0_116: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6fd8ccc017_0_116: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81856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Y" dirty="0"/>
              <a:t>طريقة تشغيل رابط اليوتيوب:</a:t>
            </a:r>
          </a:p>
          <a:p>
            <a:pPr algn="r" rtl="1"/>
            <a:r>
              <a:rPr lang="ar-SY" dirty="0"/>
              <a:t>الضغط على </a:t>
            </a:r>
            <a:r>
              <a:rPr lang="en-US" dirty="0" err="1"/>
              <a:t>CTRL+Click</a:t>
            </a:r>
            <a:endParaRPr lang="en-US" dirty="0"/>
          </a:p>
          <a:p>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5</a:t>
            </a:fld>
            <a:endParaRPr lang="en-US"/>
          </a:p>
        </p:txBody>
      </p:sp>
    </p:spTree>
    <p:extLst>
      <p:ext uri="{BB962C8B-B14F-4D97-AF65-F5344CB8AC3E}">
        <p14:creationId xmlns:p14="http://schemas.microsoft.com/office/powerpoint/2010/main" val="2479010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Y" dirty="0"/>
              <a:t>طريقة تشغيل رابط اليوتيوب:</a:t>
            </a:r>
          </a:p>
          <a:p>
            <a:pPr algn="r" rtl="1"/>
            <a:r>
              <a:rPr lang="ar-SY" dirty="0"/>
              <a:t>الضغط على </a:t>
            </a:r>
            <a:r>
              <a:rPr lang="en-US" dirty="0" err="1"/>
              <a:t>CTRL+Click</a:t>
            </a:r>
            <a:endParaRPr lang="en-US" dirty="0"/>
          </a:p>
          <a:p>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192</a:t>
            </a:fld>
            <a:endParaRPr lang="en-US"/>
          </a:p>
        </p:txBody>
      </p:sp>
    </p:spTree>
    <p:extLst>
      <p:ext uri="{BB962C8B-B14F-4D97-AF65-F5344CB8AC3E}">
        <p14:creationId xmlns:p14="http://schemas.microsoft.com/office/powerpoint/2010/main" val="4261937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fd8ccc017_0_116: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6fd8ccc017_0_116: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02576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Y" dirty="0"/>
              <a:t>طريقة تشغيل رابط اليوتيوب:</a:t>
            </a:r>
          </a:p>
          <a:p>
            <a:pPr algn="r" rtl="1"/>
            <a:r>
              <a:rPr lang="ar-SY" dirty="0"/>
              <a:t>الضغط على </a:t>
            </a:r>
            <a:r>
              <a:rPr lang="en-US" dirty="0" err="1"/>
              <a:t>CTRL+Click</a:t>
            </a:r>
            <a:endParaRPr lang="en-US" dirty="0"/>
          </a:p>
          <a:p>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26</a:t>
            </a:fld>
            <a:endParaRPr lang="en-US"/>
          </a:p>
        </p:txBody>
      </p:sp>
    </p:spTree>
    <p:extLst>
      <p:ext uri="{BB962C8B-B14F-4D97-AF65-F5344CB8AC3E}">
        <p14:creationId xmlns:p14="http://schemas.microsoft.com/office/powerpoint/2010/main" val="537773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fd8ccc017_0_116: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6fd8ccc017_0_116: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3834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Y" dirty="0"/>
              <a:t>طريقة تشغيل رابط اليوتيوب:</a:t>
            </a:r>
          </a:p>
          <a:p>
            <a:pPr algn="r" rtl="1"/>
            <a:r>
              <a:rPr lang="ar-SY" dirty="0"/>
              <a:t>الضغط على </a:t>
            </a:r>
            <a:r>
              <a:rPr lang="en-US" dirty="0" err="1"/>
              <a:t>CTRL+Click</a:t>
            </a:r>
            <a:endParaRPr lang="en-US" dirty="0"/>
          </a:p>
          <a:p>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52</a:t>
            </a:fld>
            <a:endParaRPr lang="en-US"/>
          </a:p>
        </p:txBody>
      </p:sp>
    </p:spTree>
    <p:extLst>
      <p:ext uri="{BB962C8B-B14F-4D97-AF65-F5344CB8AC3E}">
        <p14:creationId xmlns:p14="http://schemas.microsoft.com/office/powerpoint/2010/main" val="907466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fd8ccc017_0_116: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6fd8ccc017_0_116: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93407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Y" dirty="0"/>
              <a:t>طريقة تشغيل رابط اليوتيوب:</a:t>
            </a:r>
          </a:p>
          <a:p>
            <a:pPr algn="r" rtl="1"/>
            <a:r>
              <a:rPr lang="ar-SY" dirty="0"/>
              <a:t>الضغط على </a:t>
            </a:r>
            <a:r>
              <a:rPr lang="en-US" dirty="0" err="1"/>
              <a:t>CTRL+Click</a:t>
            </a:r>
            <a:endParaRPr lang="en-US" dirty="0"/>
          </a:p>
          <a:p>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73</a:t>
            </a:fld>
            <a:endParaRPr lang="en-US"/>
          </a:p>
        </p:txBody>
      </p:sp>
    </p:spTree>
    <p:extLst>
      <p:ext uri="{BB962C8B-B14F-4D97-AF65-F5344CB8AC3E}">
        <p14:creationId xmlns:p14="http://schemas.microsoft.com/office/powerpoint/2010/main" val="2792788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fd8ccc017_0_116: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6fd8ccc017_0_116: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3773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3242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D912F3BE-E587-65AE-3DB6-20806E89C3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0649"/>
          <a:stretch/>
        </p:blipFill>
        <p:spPr>
          <a:xfrm>
            <a:off x="0" y="1"/>
            <a:ext cx="12192000" cy="641268"/>
          </a:xfrm>
          <a:prstGeom prst="rect">
            <a:avLst/>
          </a:prstGeom>
        </p:spPr>
      </p:pic>
      <p:sp>
        <p:nvSpPr>
          <p:cNvPr id="4" name="Rectangle 3">
            <a:extLst>
              <a:ext uri="{FF2B5EF4-FFF2-40B4-BE49-F238E27FC236}">
                <a16:creationId xmlns:a16="http://schemas.microsoft.com/office/drawing/2014/main" id="{6470D1FA-C46A-3990-BBB2-F60845D2CEA4}"/>
              </a:ext>
            </a:extLst>
          </p:cNvPr>
          <p:cNvSpPr/>
          <p:nvPr userDrawn="1"/>
        </p:nvSpPr>
        <p:spPr>
          <a:xfrm>
            <a:off x="94407" y="6448691"/>
            <a:ext cx="648072" cy="552450"/>
          </a:xfrm>
          <a:prstGeom prst="rect">
            <a:avLst/>
          </a:prstGeom>
          <a:solidFill>
            <a:srgbClr val="7A869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1043056" rtl="1" eaLnBrk="1" latinLnBrk="0" hangingPunct="1"/>
            <a:endParaRPr lang="en-SA" b="0" i="0" dirty="0">
              <a:latin typeface="GE Dinar Two" panose="020A0503020102020204" pitchFamily="18" charset="-78"/>
            </a:endParaRPr>
          </a:p>
        </p:txBody>
      </p:sp>
      <p:sp>
        <p:nvSpPr>
          <p:cNvPr id="5" name="Slide Number Placeholder 5">
            <a:extLst>
              <a:ext uri="{FF2B5EF4-FFF2-40B4-BE49-F238E27FC236}">
                <a16:creationId xmlns:a16="http://schemas.microsoft.com/office/drawing/2014/main" id="{79F970E8-679A-A2C1-3B6C-9959A71CD127}"/>
              </a:ext>
            </a:extLst>
          </p:cNvPr>
          <p:cNvSpPr txBox="1">
            <a:spLocks/>
          </p:cNvSpPr>
          <p:nvPr userDrawn="1"/>
        </p:nvSpPr>
        <p:spPr>
          <a:xfrm flipH="1">
            <a:off x="0" y="6524097"/>
            <a:ext cx="836886" cy="401637"/>
          </a:xfrm>
          <a:prstGeom prst="rect">
            <a:avLst/>
          </a:prstGeom>
        </p:spPr>
        <p:txBody>
          <a:bodyPr vert="horz" lIns="91440" tIns="45720" rIns="91440" bIns="45720" rtlCol="0" anchor="ctr"/>
          <a:lstStyle>
            <a:defPPr>
              <a:defRPr lang="en-US"/>
            </a:defPPr>
            <a:lvl1pPr marL="0" algn="r" defTabSz="1043056" rtl="0" eaLnBrk="1" latinLnBrk="0" hangingPunct="1">
              <a:defRPr sz="1200" kern="1200">
                <a:solidFill>
                  <a:schemeClr val="tx1">
                    <a:tint val="75000"/>
                  </a:schemeClr>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ctr"/>
            <a:fld id="{B1D33054-687B-B342-A45C-FF217C851E55}" type="slidenum">
              <a:rPr lang="en-SA" sz="1600" b="0" i="0" smtClean="0">
                <a:solidFill>
                  <a:schemeClr val="bg1"/>
                </a:solidFill>
                <a:latin typeface="DIN Next LT Arabic" panose="020B0503020203050203" pitchFamily="34" charset="-78"/>
                <a:cs typeface="DIN Next LT Arabic" panose="020B0503020203050203" pitchFamily="34" charset="-78"/>
              </a:rPr>
              <a:pPr algn="ctr"/>
              <a:t>‹#›</a:t>
            </a:fld>
            <a:endParaRPr lang="en-SA" sz="1600" b="0" i="0" dirty="0">
              <a:solidFill>
                <a:schemeClr val="bg1"/>
              </a:solidFill>
              <a:latin typeface="DIN Next LT Arabic" panose="020B0503020203050203" pitchFamily="34" charset="-78"/>
              <a:cs typeface="DIN Next LT Arabic" panose="020B0503020203050203" pitchFamily="34" charset="-78"/>
            </a:endParaRPr>
          </a:p>
        </p:txBody>
      </p:sp>
    </p:spTree>
    <p:extLst>
      <p:ext uri="{BB962C8B-B14F-4D97-AF65-F5344CB8AC3E}">
        <p14:creationId xmlns:p14="http://schemas.microsoft.com/office/powerpoint/2010/main" val="1458394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732BB8-0BE0-6833-BEA9-A65D1EA0C1FA}"/>
              </a:ext>
            </a:extLst>
          </p:cNvPr>
          <p:cNvPicPr>
            <a:picLocks noChangeAspect="1"/>
          </p:cNvPicPr>
          <p:nvPr userDrawn="1"/>
        </p:nvPicPr>
        <p:blipFill rotWithShape="1">
          <a:blip r:embed="rId2"/>
          <a:srcRect t="1" b="25647"/>
          <a:stretch/>
        </p:blipFill>
        <p:spPr>
          <a:xfrm>
            <a:off x="-1588" y="1"/>
            <a:ext cx="12193809" cy="6847755"/>
          </a:xfrm>
          <a:prstGeom prst="rect">
            <a:avLst/>
          </a:prstGeom>
        </p:spPr>
      </p:pic>
      <p:pic>
        <p:nvPicPr>
          <p:cNvPr id="7" name="Picture 6">
            <a:extLst>
              <a:ext uri="{FF2B5EF4-FFF2-40B4-BE49-F238E27FC236}">
                <a16:creationId xmlns:a16="http://schemas.microsoft.com/office/drawing/2014/main" id="{F18FE86E-1CCB-9A4A-F611-952FC2FF5108}"/>
              </a:ext>
            </a:extLst>
          </p:cNvPr>
          <p:cNvPicPr>
            <a:picLocks noChangeAspect="1"/>
          </p:cNvPicPr>
          <p:nvPr userDrawn="1"/>
        </p:nvPicPr>
        <p:blipFill rotWithShape="1">
          <a:blip r:embed="rId3">
            <a:alphaModFix amt="5000"/>
          </a:blip>
          <a:srcRect b="44568"/>
          <a:stretch/>
        </p:blipFill>
        <p:spPr>
          <a:xfrm>
            <a:off x="0" y="10244"/>
            <a:ext cx="12192000" cy="6847755"/>
          </a:xfrm>
          <a:prstGeom prst="rect">
            <a:avLst/>
          </a:prstGeom>
        </p:spPr>
      </p:pic>
      <p:pic>
        <p:nvPicPr>
          <p:cNvPr id="2" name="Picture 1">
            <a:extLst>
              <a:ext uri="{FF2B5EF4-FFF2-40B4-BE49-F238E27FC236}">
                <a16:creationId xmlns:a16="http://schemas.microsoft.com/office/drawing/2014/main" id="{7A5F0956-5630-39F0-474C-4377408D3C8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00319" y="367914"/>
            <a:ext cx="1078130" cy="725715"/>
          </a:xfrm>
          <a:prstGeom prst="rect">
            <a:avLst/>
          </a:prstGeom>
        </p:spPr>
      </p:pic>
    </p:spTree>
    <p:extLst>
      <p:ext uri="{BB962C8B-B14F-4D97-AF65-F5344CB8AC3E}">
        <p14:creationId xmlns:p14="http://schemas.microsoft.com/office/powerpoint/2010/main" val="3136765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4" r:id="rId2"/>
    <p:sldLayoutId id="214748367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30.png"/><Relationship Id="rId4" Type="http://schemas.microsoft.com/office/2007/relationships/hdphoto" Target="../media/hdphoto2.wdp"/></Relationships>
</file>

<file path=ppt/slides/_rels/slide10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10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2.png"/></Relationships>
</file>

<file path=ppt/slides/_rels/slide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105.xml.rels><?xml version="1.0" encoding="UTF-8" standalone="yes"?>
<Relationships xmlns="http://schemas.openxmlformats.org/package/2006/relationships"><Relationship Id="rId8" Type="http://schemas.openxmlformats.org/officeDocument/2006/relationships/image" Target="../media/image141.svg"/><Relationship Id="rId13" Type="http://schemas.openxmlformats.org/officeDocument/2006/relationships/image" Target="../media/image54.png"/><Relationship Id="rId3" Type="http://schemas.openxmlformats.org/officeDocument/2006/relationships/image" Target="../media/image60.png"/><Relationship Id="rId7" Type="http://schemas.openxmlformats.org/officeDocument/2006/relationships/image" Target="../media/image140.png"/><Relationship Id="rId12" Type="http://schemas.openxmlformats.org/officeDocument/2006/relationships/image" Target="../media/image27.sv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image" Target="../media/image28.png"/><Relationship Id="rId10" Type="http://schemas.openxmlformats.org/officeDocument/2006/relationships/image" Target="../media/image143.svg"/><Relationship Id="rId4" Type="http://schemas.openxmlformats.org/officeDocument/2006/relationships/image" Target="../media/image61.svg"/><Relationship Id="rId9" Type="http://schemas.openxmlformats.org/officeDocument/2006/relationships/image" Target="../media/image142.png"/><Relationship Id="rId14" Type="http://schemas.openxmlformats.org/officeDocument/2006/relationships/image" Target="../media/image55.svg"/></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0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45.svg"/><Relationship Id="rId4" Type="http://schemas.openxmlformats.org/officeDocument/2006/relationships/image" Target="../media/image144.png"/></Relationships>
</file>

<file path=ppt/slides/_rels/slide1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youtu.be/q076Bf2xhRk?si=vUnT4EygoA-yd48y"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47.svg"/><Relationship Id="rId7" Type="http://schemas.openxmlformats.org/officeDocument/2006/relationships/image" Target="../media/image130.svg"/><Relationship Id="rId12" Type="http://schemas.openxmlformats.org/officeDocument/2006/relationships/image" Target="../media/image148.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132.svg"/></Relationships>
</file>

<file path=ppt/slides/_rels/slide1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1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22.xml.rels><?xml version="1.0" encoding="UTF-8" standalone="yes"?>
<Relationships xmlns="http://schemas.openxmlformats.org/package/2006/relationships"><Relationship Id="rId8" Type="http://schemas.openxmlformats.org/officeDocument/2006/relationships/image" Target="../media/image151.png"/><Relationship Id="rId3" Type="http://schemas.microsoft.com/office/2007/relationships/hdphoto" Target="../media/hdphoto2.wdp"/><Relationship Id="rId7" Type="http://schemas.openxmlformats.org/officeDocument/2006/relationships/image" Target="../media/image150.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32.svg"/><Relationship Id="rId5" Type="http://schemas.openxmlformats.org/officeDocument/2006/relationships/image" Target="../media/image48.svg"/><Relationship Id="rId10" Type="http://schemas.openxmlformats.org/officeDocument/2006/relationships/image" Target="../media/image131.png"/><Relationship Id="rId4" Type="http://schemas.openxmlformats.org/officeDocument/2006/relationships/image" Target="../media/image47.png"/><Relationship Id="rId9" Type="http://schemas.openxmlformats.org/officeDocument/2006/relationships/image" Target="../media/image152.svg"/></Relationships>
</file>

<file path=ppt/slides/_rels/slide1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61.svg"/><Relationship Id="rId7" Type="http://schemas.openxmlformats.org/officeDocument/2006/relationships/image" Target="../media/image92.sv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94.svg"/></Relationships>
</file>

<file path=ppt/slides/_rels/slide1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26.xml.rels><?xml version="1.0" encoding="UTF-8" standalone="yes"?>
<Relationships xmlns="http://schemas.openxmlformats.org/package/2006/relationships"><Relationship Id="rId8" Type="http://schemas.openxmlformats.org/officeDocument/2006/relationships/image" Target="../media/image149.png"/><Relationship Id="rId3" Type="http://schemas.microsoft.com/office/2007/relationships/hdphoto" Target="../media/hdphoto2.wdp"/><Relationship Id="rId7" Type="http://schemas.openxmlformats.org/officeDocument/2006/relationships/image" Target="../media/image89.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48.svg"/><Relationship Id="rId5" Type="http://schemas.openxmlformats.org/officeDocument/2006/relationships/image" Target="../media/image154.svg"/><Relationship Id="rId10" Type="http://schemas.openxmlformats.org/officeDocument/2006/relationships/image" Target="../media/image47.png"/><Relationship Id="rId4" Type="http://schemas.openxmlformats.org/officeDocument/2006/relationships/image" Target="../media/image153.png"/><Relationship Id="rId9" Type="http://schemas.openxmlformats.org/officeDocument/2006/relationships/image" Target="../media/image150.svg"/></Relationships>
</file>

<file path=ppt/slides/_rels/slide1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56.svg"/><Relationship Id="rId7" Type="http://schemas.openxmlformats.org/officeDocument/2006/relationships/image" Target="../media/image159.sv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58.svg"/><Relationship Id="rId10" Type="http://schemas.openxmlformats.org/officeDocument/2006/relationships/image" Target="../media/image73.png"/><Relationship Id="rId4" Type="http://schemas.openxmlformats.org/officeDocument/2006/relationships/image" Target="../media/image157.png"/><Relationship Id="rId9" Type="http://schemas.openxmlformats.org/officeDocument/2006/relationships/image" Target="../media/image79.svg"/></Relationships>
</file>

<file path=ppt/slides/_rels/slide1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60.png"/><Relationship Id="rId7" Type="http://schemas.openxmlformats.org/officeDocument/2006/relationships/image" Target="../media/image60.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143.svg"/><Relationship Id="rId5" Type="http://schemas.openxmlformats.org/officeDocument/2006/relationships/image" Target="../media/image142.png"/><Relationship Id="rId10" Type="http://schemas.openxmlformats.org/officeDocument/2006/relationships/image" Target="../media/image27.svg"/><Relationship Id="rId4" Type="http://schemas.openxmlformats.org/officeDocument/2006/relationships/image" Target="../media/image161.sv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28.png"/></Relationships>
</file>

<file path=ppt/slides/_rels/slide1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1.wdp"/></Relationships>
</file>

<file path=ppt/slides/_rels/slide1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hyperlink" Target="https://youtu.be/mDmEFAIN1ec?si=bR7qQDaWrcKrRT5g" TargetMode="External"/></Relationships>
</file>

<file path=ppt/slides/_rels/slide13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51.png"/><Relationship Id="rId7" Type="http://schemas.openxmlformats.org/officeDocument/2006/relationships/image" Target="../media/image41.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132.svg"/><Relationship Id="rId4" Type="http://schemas.openxmlformats.org/officeDocument/2006/relationships/image" Target="../media/image152.svg"/><Relationship Id="rId9" Type="http://schemas.openxmlformats.org/officeDocument/2006/relationships/image" Target="../media/image131.png"/></Relationships>
</file>

<file path=ppt/slides/_rels/slide137.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87.svg"/><Relationship Id="rId7" Type="http://schemas.openxmlformats.org/officeDocument/2006/relationships/image" Target="../media/image42.sv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64.svg"/><Relationship Id="rId10" Type="http://schemas.openxmlformats.org/officeDocument/2006/relationships/image" Target="../media/image28.png"/><Relationship Id="rId4" Type="http://schemas.openxmlformats.org/officeDocument/2006/relationships/image" Target="../media/image163.png"/><Relationship Id="rId9" Type="http://schemas.openxmlformats.org/officeDocument/2006/relationships/image" Target="../media/image166.svg"/></Relationships>
</file>

<file path=ppt/slides/_rels/slide1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67.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4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14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7.svg"/><Relationship Id="rId3" Type="http://schemas.openxmlformats.org/officeDocument/2006/relationships/image" Target="../media/image92.svg"/><Relationship Id="rId7" Type="http://schemas.openxmlformats.org/officeDocument/2006/relationships/image" Target="../media/image94.svg"/><Relationship Id="rId12" Type="http://schemas.openxmlformats.org/officeDocument/2006/relationships/image" Target="../media/image5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173.svg"/><Relationship Id="rId5" Type="http://schemas.openxmlformats.org/officeDocument/2006/relationships/image" Target="../media/image53.svg"/><Relationship Id="rId10" Type="http://schemas.openxmlformats.org/officeDocument/2006/relationships/image" Target="../media/image172.png"/><Relationship Id="rId4" Type="http://schemas.openxmlformats.org/officeDocument/2006/relationships/image" Target="../media/image52.png"/><Relationship Id="rId9" Type="http://schemas.openxmlformats.org/officeDocument/2006/relationships/image" Target="../media/image23.svg"/><Relationship Id="rId14" Type="http://schemas.openxmlformats.org/officeDocument/2006/relationships/image" Target="../media/image28.png"/></Relationships>
</file>

<file path=ppt/slides/_rels/slide1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176.png"/><Relationship Id="rId4" Type="http://schemas.openxmlformats.org/officeDocument/2006/relationships/image" Target="../media/image175.png"/></Relationships>
</file>

<file path=ppt/slides/_rels/slide14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180.svg"/><Relationship Id="rId3" Type="http://schemas.openxmlformats.org/officeDocument/2006/relationships/image" Target="../media/image177.png"/><Relationship Id="rId7" Type="http://schemas.openxmlformats.org/officeDocument/2006/relationships/image" Target="../media/image179.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132.svg"/><Relationship Id="rId4" Type="http://schemas.openxmlformats.org/officeDocument/2006/relationships/image" Target="../media/image178.svg"/><Relationship Id="rId9" Type="http://schemas.openxmlformats.org/officeDocument/2006/relationships/image" Target="../media/image131.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0.png"/><Relationship Id="rId4" Type="http://schemas.microsoft.com/office/2007/relationships/hdphoto" Target="../media/hdphoto2.wdp"/></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1.wdp"/></Relationships>
</file>

<file path=ppt/slides/_rels/slide1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youtu.be/m-tEGisMepM?si=4YCMvVFUrns2uyYx"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5.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84.png"/><Relationship Id="rId4" Type="http://schemas.openxmlformats.org/officeDocument/2006/relationships/image" Target="../media/image183.png"/></Relationships>
</file>

<file path=ppt/slides/_rels/slide157.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image" Target="../media/image48.svg"/><Relationship Id="rId3" Type="http://schemas.openxmlformats.org/officeDocument/2006/relationships/image" Target="../media/image187.svg"/><Relationship Id="rId7" Type="http://schemas.openxmlformats.org/officeDocument/2006/relationships/image" Target="../media/image191.svg"/><Relationship Id="rId12" Type="http://schemas.openxmlformats.org/officeDocument/2006/relationships/image" Target="../media/image47.png"/><Relationship Id="rId2"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89.svg"/><Relationship Id="rId5" Type="http://schemas.openxmlformats.org/officeDocument/2006/relationships/image" Target="../media/image189.svg"/><Relationship Id="rId10" Type="http://schemas.openxmlformats.org/officeDocument/2006/relationships/image" Target="../media/image88.png"/><Relationship Id="rId4" Type="http://schemas.openxmlformats.org/officeDocument/2006/relationships/image" Target="../media/image188.png"/><Relationship Id="rId9" Type="http://schemas.openxmlformats.org/officeDocument/2006/relationships/image" Target="../media/image154.svg"/><Relationship Id="rId14" Type="http://schemas.openxmlformats.org/officeDocument/2006/relationships/image" Target="../media/image28.png"/></Relationships>
</file>

<file path=ppt/slides/_rels/slide1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6.png"/></Relationships>
</file>

<file path=ppt/slides/_rels/slide16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92.svg"/><Relationship Id="rId3" Type="http://schemas.microsoft.com/office/2007/relationships/hdphoto" Target="../media/hdphoto2.wdp"/><Relationship Id="rId7" Type="http://schemas.openxmlformats.org/officeDocument/2006/relationships/image" Target="../media/image159.svg"/><Relationship Id="rId12" Type="http://schemas.openxmlformats.org/officeDocument/2006/relationships/image" Target="../media/image157.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21.svg"/><Relationship Id="rId5" Type="http://schemas.openxmlformats.org/officeDocument/2006/relationships/image" Target="../media/image102.svg"/><Relationship Id="rId10" Type="http://schemas.openxmlformats.org/officeDocument/2006/relationships/image" Target="../media/image20.png"/><Relationship Id="rId4" Type="http://schemas.openxmlformats.org/officeDocument/2006/relationships/image" Target="../media/image101.png"/><Relationship Id="rId9" Type="http://schemas.openxmlformats.org/officeDocument/2006/relationships/image" Target="../media/image23.svg"/></Relationships>
</file>

<file path=ppt/slides/_rels/slide16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27.svg"/><Relationship Id="rId3" Type="http://schemas.openxmlformats.org/officeDocument/2006/relationships/image" Target="../media/image141.svg"/><Relationship Id="rId7" Type="http://schemas.openxmlformats.org/officeDocument/2006/relationships/image" Target="../media/image194.svg"/><Relationship Id="rId12" Type="http://schemas.openxmlformats.org/officeDocument/2006/relationships/image" Target="../media/image26.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image" Target="../media/image136.svg"/><Relationship Id="rId5" Type="http://schemas.openxmlformats.org/officeDocument/2006/relationships/image" Target="../media/image102.svg"/><Relationship Id="rId10" Type="http://schemas.openxmlformats.org/officeDocument/2006/relationships/image" Target="../media/image135.png"/><Relationship Id="rId4" Type="http://schemas.openxmlformats.org/officeDocument/2006/relationships/image" Target="../media/image101.png"/><Relationship Id="rId9" Type="http://schemas.openxmlformats.org/officeDocument/2006/relationships/image" Target="../media/image94.svg"/><Relationship Id="rId14" Type="http://schemas.openxmlformats.org/officeDocument/2006/relationships/image" Target="../media/image28.png"/></Relationships>
</file>

<file path=ppt/slides/_rels/slide1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64.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4.svg"/><Relationship Id="rId3" Type="http://schemas.microsoft.com/office/2007/relationships/hdphoto" Target="../media/hdphoto2.wdp"/><Relationship Id="rId7" Type="http://schemas.openxmlformats.org/officeDocument/2006/relationships/image" Target="../media/image152.svg"/><Relationship Id="rId12" Type="http://schemas.openxmlformats.org/officeDocument/2006/relationships/image" Target="../media/image153.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image" Target="../media/image89.svg"/><Relationship Id="rId5" Type="http://schemas.openxmlformats.org/officeDocument/2006/relationships/image" Target="../media/image48.svg"/><Relationship Id="rId10" Type="http://schemas.openxmlformats.org/officeDocument/2006/relationships/image" Target="../media/image88.png"/><Relationship Id="rId4" Type="http://schemas.openxmlformats.org/officeDocument/2006/relationships/image" Target="../media/image47.png"/><Relationship Id="rId9" Type="http://schemas.openxmlformats.org/officeDocument/2006/relationships/image" Target="../media/image150.svg"/></Relationships>
</file>

<file path=ppt/slides/_rels/slide16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16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03.svg"/><Relationship Id="rId3" Type="http://schemas.microsoft.com/office/2007/relationships/hdphoto" Target="../media/hdphoto2.wdp"/><Relationship Id="rId7" Type="http://schemas.openxmlformats.org/officeDocument/2006/relationships/image" Target="../media/image159.svg"/><Relationship Id="rId12" Type="http://schemas.openxmlformats.org/officeDocument/2006/relationships/image" Target="../media/image7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26.svg"/><Relationship Id="rId5" Type="http://schemas.openxmlformats.org/officeDocument/2006/relationships/image" Target="../media/image202.svg"/><Relationship Id="rId10" Type="http://schemas.openxmlformats.org/officeDocument/2006/relationships/image" Target="../media/image99.png"/><Relationship Id="rId4" Type="http://schemas.openxmlformats.org/officeDocument/2006/relationships/image" Target="../media/image201.png"/><Relationship Id="rId9" Type="http://schemas.openxmlformats.org/officeDocument/2006/relationships/image" Target="../media/image125.svg"/></Relationships>
</file>

<file path=ppt/slides/_rels/slide17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svg"/><Relationship Id="rId7" Type="http://schemas.openxmlformats.org/officeDocument/2006/relationships/image" Target="../media/image102.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97.svg"/><Relationship Id="rId5" Type="http://schemas.openxmlformats.org/officeDocument/2006/relationships/image" Target="../media/image194.svg"/><Relationship Id="rId10" Type="http://schemas.openxmlformats.org/officeDocument/2006/relationships/image" Target="../media/image75.png"/><Relationship Id="rId4" Type="http://schemas.openxmlformats.org/officeDocument/2006/relationships/image" Target="../media/image193.png"/><Relationship Id="rId9" Type="http://schemas.openxmlformats.org/officeDocument/2006/relationships/image" Target="../media/image23.svg"/></Relationships>
</file>

<file path=ppt/slides/_rels/slide1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1.wdp"/></Relationships>
</file>

<file path=ppt/slides/_rels/slide1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youtu.be/lMX5XWIm9V0?si=tQGLXMq9MtXT2Bg-" TargetMode="External"/></Relationships>
</file>

<file path=ppt/slides/_rels/slide17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94.svg"/><Relationship Id="rId5" Type="http://schemas.openxmlformats.org/officeDocument/2006/relationships/image" Target="../media/image141.svg"/><Relationship Id="rId10" Type="http://schemas.openxmlformats.org/officeDocument/2006/relationships/image" Target="../media/image93.png"/><Relationship Id="rId4" Type="http://schemas.openxmlformats.org/officeDocument/2006/relationships/image" Target="../media/image140.png"/><Relationship Id="rId9" Type="http://schemas.openxmlformats.org/officeDocument/2006/relationships/image" Target="../media/image71.svg"/></Relationships>
</file>

<file path=ppt/slides/_rels/slide1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18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150.svg"/><Relationship Id="rId3" Type="http://schemas.microsoft.com/office/2007/relationships/hdphoto" Target="../media/hdphoto2.wdp"/><Relationship Id="rId7" Type="http://schemas.openxmlformats.org/officeDocument/2006/relationships/image" Target="../media/image46.svg"/><Relationship Id="rId12" Type="http://schemas.openxmlformats.org/officeDocument/2006/relationships/image" Target="../media/image14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2.svg"/><Relationship Id="rId5" Type="http://schemas.openxmlformats.org/officeDocument/2006/relationships/image" Target="../media/image134.svg"/><Relationship Id="rId10" Type="http://schemas.openxmlformats.org/officeDocument/2006/relationships/image" Target="../media/image41.png"/><Relationship Id="rId4" Type="http://schemas.openxmlformats.org/officeDocument/2006/relationships/image" Target="../media/image133.png"/><Relationship Id="rId9" Type="http://schemas.openxmlformats.org/officeDocument/2006/relationships/image" Target="../media/image87.svg"/><Relationship Id="rId14" Type="http://schemas.openxmlformats.org/officeDocument/2006/relationships/image" Target="../media/image28.png"/></Relationships>
</file>

<file path=ppt/slides/_rels/slide1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8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132.svg"/><Relationship Id="rId3" Type="http://schemas.microsoft.com/office/2007/relationships/hdphoto" Target="../media/hdphoto2.wdp"/><Relationship Id="rId7" Type="http://schemas.openxmlformats.org/officeDocument/2006/relationships/image" Target="../media/image150.svg"/><Relationship Id="rId12" Type="http://schemas.openxmlformats.org/officeDocument/2006/relationships/image" Target="../media/image131.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40.svg"/><Relationship Id="rId5" Type="http://schemas.openxmlformats.org/officeDocument/2006/relationships/image" Target="../media/image154.svg"/><Relationship Id="rId10" Type="http://schemas.openxmlformats.org/officeDocument/2006/relationships/image" Target="../media/image39.png"/><Relationship Id="rId4" Type="http://schemas.openxmlformats.org/officeDocument/2006/relationships/image" Target="../media/image153.png"/><Relationship Id="rId9" Type="http://schemas.openxmlformats.org/officeDocument/2006/relationships/image" Target="../media/image46.svg"/><Relationship Id="rId14" Type="http://schemas.openxmlformats.org/officeDocument/2006/relationships/image" Target="../media/image28.png"/></Relationships>
</file>

<file path=ppt/slides/_rels/slide1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04.png"/><Relationship Id="rId5" Type="http://schemas.openxmlformats.org/officeDocument/2006/relationships/image" Target="../media/image30.png"/><Relationship Id="rId4" Type="http://schemas.microsoft.com/office/2007/relationships/hdphoto" Target="../media/hdphoto2.wdp"/></Relationships>
</file>

<file path=ppt/slides/_rels/slide1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12.png"/><Relationship Id="rId4" Type="http://schemas.openxmlformats.org/officeDocument/2006/relationships/image" Target="../media/image204.png"/></Relationships>
</file>

<file path=ppt/slides/_rels/slide1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4.png"/><Relationship Id="rId1" Type="http://schemas.openxmlformats.org/officeDocument/2006/relationships/slideLayout" Target="../slideLayouts/slideLayout2.xml"/><Relationship Id="rId5" Type="http://schemas.openxmlformats.org/officeDocument/2006/relationships/image" Target="../media/image206.png"/><Relationship Id="rId4" Type="http://schemas.openxmlformats.org/officeDocument/2006/relationships/image" Target="../media/image205.png"/></Relationships>
</file>

<file path=ppt/slides/_rels/slide18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06.png"/></Relationships>
</file>

<file path=ppt/slides/_rels/slide1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1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microsoft.com/office/2007/relationships/hdphoto" Target="../media/hdphoto1.wdp"/></Relationships>
</file>

<file path=ppt/slides/_rels/slide1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youtu.be/SI2cQVrV0LQ?si=TeaDxEifARtNjaMh" TargetMode="Externa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1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19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94.svg"/><Relationship Id="rId3" Type="http://schemas.microsoft.com/office/2007/relationships/hdphoto" Target="../media/hdphoto2.wdp"/><Relationship Id="rId7" Type="http://schemas.openxmlformats.org/officeDocument/2006/relationships/image" Target="../media/image207.svg"/><Relationship Id="rId12" Type="http://schemas.openxmlformats.org/officeDocument/2006/relationships/image" Target="../media/image93.png"/><Relationship Id="rId17" Type="http://schemas.microsoft.com/office/2007/relationships/hdphoto" Target="../media/hdphoto4.wdp"/><Relationship Id="rId2" Type="http://schemas.openxmlformats.org/officeDocument/2006/relationships/image" Target="../media/image29.png"/><Relationship Id="rId16" Type="http://schemas.openxmlformats.org/officeDocument/2006/relationships/image" Target="../media/image208.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23.svg"/><Relationship Id="rId5" Type="http://schemas.openxmlformats.org/officeDocument/2006/relationships/image" Target="../media/image192.svg"/><Relationship Id="rId15" Type="http://schemas.openxmlformats.org/officeDocument/2006/relationships/image" Target="../media/image141.svg"/><Relationship Id="rId10" Type="http://schemas.openxmlformats.org/officeDocument/2006/relationships/image" Target="../media/image22.png"/><Relationship Id="rId4" Type="http://schemas.openxmlformats.org/officeDocument/2006/relationships/image" Target="../media/image157.png"/><Relationship Id="rId9" Type="http://schemas.openxmlformats.org/officeDocument/2006/relationships/image" Target="../media/image136.svg"/><Relationship Id="rId14" Type="http://schemas.openxmlformats.org/officeDocument/2006/relationships/image" Target="../media/image140.png"/></Relationships>
</file>

<file path=ppt/slides/_rels/slide19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8.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2.png"/></Relationships>
</file>

<file path=ppt/slides/_rels/slide19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8.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2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20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9.jp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0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9.jp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2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20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2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21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1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youtu.be/iPO9vLEYQTU?si=etqhbRjDHlJ6zr_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0.png"/><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1.sv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0.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59.svg"/><Relationship Id="rId5" Type="http://schemas.openxmlformats.org/officeDocument/2006/relationships/image" Target="../media/image55.svg"/><Relationship Id="rId10" Type="http://schemas.openxmlformats.org/officeDocument/2006/relationships/image" Target="../media/image58.png"/><Relationship Id="rId4" Type="http://schemas.openxmlformats.org/officeDocument/2006/relationships/image" Target="../media/image54.png"/><Relationship Id="rId9" Type="http://schemas.openxmlformats.org/officeDocument/2006/relationships/image" Target="../media/image23.svg"/><Relationship Id="rId1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5.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7.sv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11" Type="http://schemas.openxmlformats.org/officeDocument/2006/relationships/image" Target="../media/image21.svg"/><Relationship Id="rId5" Type="http://schemas.openxmlformats.org/officeDocument/2006/relationships/image" Target="../media/image69.svg"/><Relationship Id="rId10" Type="http://schemas.openxmlformats.org/officeDocument/2006/relationships/image" Target="../media/image20.png"/><Relationship Id="rId4" Type="http://schemas.openxmlformats.org/officeDocument/2006/relationships/image" Target="../media/image68.png"/><Relationship Id="rId9" Type="http://schemas.openxmlformats.org/officeDocument/2006/relationships/image" Target="../media/image23.sv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4.pn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 Id="rId9" Type="http://schemas.openxmlformats.org/officeDocument/2006/relationships/image" Target="../media/image79.svg"/></Relationships>
</file>

<file path=ppt/slides/_rels/slide4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7.svg"/><Relationship Id="rId7" Type="http://schemas.openxmlformats.org/officeDocument/2006/relationships/image" Target="../media/image81.sv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57.svg"/><Relationship Id="rId10" Type="http://schemas.openxmlformats.org/officeDocument/2006/relationships/image" Target="../media/image83.png"/><Relationship Id="rId4" Type="http://schemas.openxmlformats.org/officeDocument/2006/relationships/image" Target="../media/image56.png"/><Relationship Id="rId9" Type="http://schemas.openxmlformats.org/officeDocument/2006/relationships/image" Target="../media/image82.sv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youtu.be/lG8u3MQhi3Y?si=KgxDRoIiMOJbo-yC" TargetMode="Externa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hyperlink" Target="https://youtu.be/8Pf8_oT5tqM?si=zS7EgOygErDENLXB"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28.png"/><Relationship Id="rId3" Type="http://schemas.openxmlformats.org/officeDocument/2006/relationships/image" Target="../media/image41.png"/><Relationship Id="rId7" Type="http://schemas.openxmlformats.org/officeDocument/2006/relationships/image" Target="../media/image86.png"/><Relationship Id="rId12" Type="http://schemas.openxmlformats.org/officeDocument/2006/relationships/image" Target="../media/image89.sv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88.png"/><Relationship Id="rId5" Type="http://schemas.openxmlformats.org/officeDocument/2006/relationships/image" Target="../media/image45.png"/><Relationship Id="rId10" Type="http://schemas.openxmlformats.org/officeDocument/2006/relationships/image" Target="../media/image38.svg"/><Relationship Id="rId4" Type="http://schemas.openxmlformats.org/officeDocument/2006/relationships/image" Target="../media/image42.svg"/><Relationship Id="rId9"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30.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90.png"/><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22.png"/><Relationship Id="rId7"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17.svg"/><Relationship Id="rId11" Type="http://schemas.openxmlformats.org/officeDocument/2006/relationships/image" Target="../media/image95.png"/><Relationship Id="rId5" Type="http://schemas.openxmlformats.org/officeDocument/2006/relationships/image" Target="../media/image16.png"/><Relationship Id="rId10" Type="http://schemas.openxmlformats.org/officeDocument/2006/relationships/image" Target="../media/image94.svg"/><Relationship Id="rId4" Type="http://schemas.openxmlformats.org/officeDocument/2006/relationships/image" Target="../media/image23.svg"/><Relationship Id="rId9" Type="http://schemas.openxmlformats.org/officeDocument/2006/relationships/image" Target="../media/image93.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30.png"/><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75.png"/><Relationship Id="rId7" Type="http://schemas.openxmlformats.org/officeDocument/2006/relationships/image" Target="../media/image22.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8.svg"/><Relationship Id="rId5" Type="http://schemas.openxmlformats.org/officeDocument/2006/relationships/image" Target="../media/image68.png"/><Relationship Id="rId10" Type="http://schemas.openxmlformats.org/officeDocument/2006/relationships/image" Target="../media/image100.svg"/><Relationship Id="rId4" Type="http://schemas.openxmlformats.org/officeDocument/2006/relationships/image" Target="../media/image97.svg"/><Relationship Id="rId9" Type="http://schemas.openxmlformats.org/officeDocument/2006/relationships/image" Target="../media/image99.png"/></Relationships>
</file>

<file path=ppt/slides/_rels/slide6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9.svg"/><Relationship Id="rId7" Type="http://schemas.openxmlformats.org/officeDocument/2006/relationships/image" Target="../media/image94.svg"/><Relationship Id="rId12" Type="http://schemas.openxmlformats.org/officeDocument/2006/relationships/image" Target="../media/image7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55.svg"/><Relationship Id="rId5" Type="http://schemas.openxmlformats.org/officeDocument/2006/relationships/image" Target="../media/image102.svg"/><Relationship Id="rId10" Type="http://schemas.openxmlformats.org/officeDocument/2006/relationships/image" Target="../media/image54.png"/><Relationship Id="rId4" Type="http://schemas.openxmlformats.org/officeDocument/2006/relationships/image" Target="../media/image101.png"/><Relationship Id="rId9" Type="http://schemas.openxmlformats.org/officeDocument/2006/relationships/image" Target="../media/image23.svg"/></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2.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2.pn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7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hyperlink" Target="https://youtu.be/21x57mq3KCQ?si=bCgeucVssNMaArjy"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7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14.png"/><Relationship Id="rId3" Type="http://schemas.microsoft.com/office/2007/relationships/hdphoto" Target="../media/hdphoto2.wdp"/><Relationship Id="rId7" Type="http://schemas.openxmlformats.org/officeDocument/2006/relationships/image" Target="../media/image113.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5.xml.rels><?xml version="1.0" encoding="UTF-8" standalone="yes"?>
<Relationships xmlns="http://schemas.openxmlformats.org/package/2006/relationships"><Relationship Id="rId8" Type="http://schemas.openxmlformats.org/officeDocument/2006/relationships/image" Target="../media/image118.png"/><Relationship Id="rId3" Type="http://schemas.microsoft.com/office/2007/relationships/hdphoto" Target="../media/hdphoto2.wdp"/><Relationship Id="rId7" Type="http://schemas.openxmlformats.org/officeDocument/2006/relationships/image" Target="../media/image42.svg"/><Relationship Id="rId12" Type="http://schemas.openxmlformats.org/officeDocument/2006/relationships/image" Target="../media/image122.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121.svg"/><Relationship Id="rId5" Type="http://schemas.openxmlformats.org/officeDocument/2006/relationships/image" Target="../media/image117.svg"/><Relationship Id="rId10" Type="http://schemas.openxmlformats.org/officeDocument/2006/relationships/image" Target="../media/image120.png"/><Relationship Id="rId4" Type="http://schemas.openxmlformats.org/officeDocument/2006/relationships/image" Target="../media/image116.png"/><Relationship Id="rId9" Type="http://schemas.openxmlformats.org/officeDocument/2006/relationships/image" Target="../media/image119.svg"/></Relationships>
</file>

<file path=ppt/slides/_rels/slide8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2.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126.svg"/><Relationship Id="rId3" Type="http://schemas.microsoft.com/office/2007/relationships/hdphoto" Target="../media/hdphoto2.wdp"/><Relationship Id="rId7" Type="http://schemas.openxmlformats.org/officeDocument/2006/relationships/image" Target="../media/image123.svg"/><Relationship Id="rId12" Type="http://schemas.openxmlformats.org/officeDocument/2006/relationships/image" Target="../media/image99.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125.svg"/><Relationship Id="rId5" Type="http://schemas.openxmlformats.org/officeDocument/2006/relationships/image" Target="../media/image69.svg"/><Relationship Id="rId10" Type="http://schemas.openxmlformats.org/officeDocument/2006/relationships/image" Target="../media/image22.png"/><Relationship Id="rId4" Type="http://schemas.openxmlformats.org/officeDocument/2006/relationships/image" Target="../media/image68.png"/><Relationship Id="rId9" Type="http://schemas.openxmlformats.org/officeDocument/2006/relationships/image" Target="../media/image124.svg"/><Relationship Id="rId14" Type="http://schemas.openxmlformats.org/officeDocument/2006/relationships/image" Target="../media/image127.png"/></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7.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9.png"/></Relationships>
</file>

<file path=ppt/slides/_rels/slide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2.wdp"/></Relationships>
</file>

<file path=ppt/slides/_rels/slide9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microsoft.com/office/2007/relationships/hdphoto" Target="../media/hdphoto1.wdp"/></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hyperlink" Target="https://youtu.be/dA0TDBPeKrc?si=K3lqI-s1g-cxzRGY" TargetMode="External"/></Relationships>
</file>

<file path=ppt/slides/_rels/slide9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16.png"/><Relationship Id="rId7" Type="http://schemas.openxmlformats.org/officeDocument/2006/relationships/image" Target="../media/image131.png"/><Relationship Id="rId12" Type="http://schemas.openxmlformats.org/officeDocument/2006/relationships/image" Target="../media/image134.sv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0.svg"/><Relationship Id="rId11" Type="http://schemas.openxmlformats.org/officeDocument/2006/relationships/image" Target="../media/image133.png"/><Relationship Id="rId5" Type="http://schemas.openxmlformats.org/officeDocument/2006/relationships/image" Target="../media/image129.png"/><Relationship Id="rId10" Type="http://schemas.openxmlformats.org/officeDocument/2006/relationships/image" Target="../media/image48.svg"/><Relationship Id="rId4" Type="http://schemas.openxmlformats.org/officeDocument/2006/relationships/image" Target="../media/image117.svg"/><Relationship Id="rId9" Type="http://schemas.openxmlformats.org/officeDocument/2006/relationships/image" Target="../media/image47.png"/></Relationships>
</file>

<file path=ppt/slides/_rels/slide9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7.svg"/><Relationship Id="rId3" Type="http://schemas.openxmlformats.org/officeDocument/2006/relationships/image" Target="../media/image55.svg"/><Relationship Id="rId7" Type="http://schemas.openxmlformats.org/officeDocument/2006/relationships/image" Target="../media/image59.svg"/><Relationship Id="rId12" Type="http://schemas.openxmlformats.org/officeDocument/2006/relationships/image" Target="../media/image26.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23.svg"/><Relationship Id="rId5" Type="http://schemas.openxmlformats.org/officeDocument/2006/relationships/image" Target="../media/image136.svg"/><Relationship Id="rId10" Type="http://schemas.openxmlformats.org/officeDocument/2006/relationships/image" Target="../media/image22.png"/><Relationship Id="rId4" Type="http://schemas.openxmlformats.org/officeDocument/2006/relationships/image" Target="../media/image135.png"/><Relationship Id="rId9" Type="http://schemas.openxmlformats.org/officeDocument/2006/relationships/image" Target="../media/image17.sv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Does Project Management Software Improve the Project Lifecycle? |  Kantata Software">
            <a:extLst>
              <a:ext uri="{FF2B5EF4-FFF2-40B4-BE49-F238E27FC236}">
                <a16:creationId xmlns:a16="http://schemas.microsoft.com/office/drawing/2014/main" id="{5F6033A1-82A6-461F-929A-8D7C853BB4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3" r="3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FDE8CD4-7ECF-4E8E-B42B-9A1F4EAFC27E}"/>
              </a:ext>
            </a:extLst>
          </p:cNvPr>
          <p:cNvPicPr>
            <a:picLocks noChangeAspect="1"/>
          </p:cNvPicPr>
          <p:nvPr/>
        </p:nvPicPr>
        <p:blipFill>
          <a:blip r:embed="rId3"/>
          <a:stretch>
            <a:fillRect/>
          </a:stretch>
        </p:blipFill>
        <p:spPr>
          <a:xfrm>
            <a:off x="464892" y="432922"/>
            <a:ext cx="1835858" cy="1235759"/>
          </a:xfrm>
          <a:prstGeom prst="rect">
            <a:avLst/>
          </a:prstGeom>
        </p:spPr>
      </p:pic>
      <p:sp>
        <p:nvSpPr>
          <p:cNvPr id="6" name="TextBox 5">
            <a:extLst>
              <a:ext uri="{FF2B5EF4-FFF2-40B4-BE49-F238E27FC236}">
                <a16:creationId xmlns:a16="http://schemas.microsoft.com/office/drawing/2014/main" id="{7D66085A-E52A-4BB0-86D4-4EDBA60BAE88}"/>
              </a:ext>
            </a:extLst>
          </p:cNvPr>
          <p:cNvSpPr txBox="1"/>
          <p:nvPr/>
        </p:nvSpPr>
        <p:spPr>
          <a:xfrm>
            <a:off x="5372100" y="868462"/>
            <a:ext cx="6096000" cy="941796"/>
          </a:xfrm>
          <a:prstGeom prst="rect">
            <a:avLst/>
          </a:prstGeom>
          <a:noFill/>
        </p:spPr>
        <p:txBody>
          <a:bodyPr wrap="square">
            <a:spAutoFit/>
          </a:bodyPr>
          <a:lstStyle/>
          <a:p>
            <a:pPr marL="0" marR="0" algn="ctr" rtl="0">
              <a:lnSpc>
                <a:spcPct val="115000"/>
              </a:lnSpc>
              <a:spcBef>
                <a:spcPts val="0"/>
              </a:spcBef>
              <a:spcAft>
                <a:spcPts val="0"/>
              </a:spcAft>
            </a:pPr>
            <a:r>
              <a:rPr lang="ar-SY" sz="4800" b="1" kern="1200" dirty="0">
                <a:solidFill>
                  <a:schemeClr val="bg1"/>
                </a:solidFill>
                <a:effectLst>
                  <a:outerShdw blurRad="38100" dist="38100" dir="2700000" algn="tl">
                    <a:srgbClr val="000000">
                      <a:alpha val="43137"/>
                    </a:srgbClr>
                  </a:outerShdw>
                </a:effectLst>
                <a:latin typeface="Cambria" panose="02040503050406030204" pitchFamily="18" charset="0"/>
                <a:ea typeface="GE Dinar One" panose="020A0503020102020204" pitchFamily="18" charset="-78"/>
                <a:cs typeface="GE Dinar Two Medium" panose="020A0503020102020204" pitchFamily="18" charset="-78"/>
              </a:rPr>
              <a:t>إدارة المشاريع</a:t>
            </a:r>
            <a:endParaRPr lang="en-US" sz="2000" dirty="0">
              <a:solidFill>
                <a:schemeClr val="bg1"/>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345629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إدارة المشاريع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2" name="Picture 21">
            <a:extLst>
              <a:ext uri="{FF2B5EF4-FFF2-40B4-BE49-F238E27FC236}">
                <a16:creationId xmlns:a16="http://schemas.microsoft.com/office/drawing/2014/main" id="{835358AC-AC0C-4689-91A6-F9F11DD6E7B8}"/>
              </a:ext>
            </a:extLst>
          </p:cNvPr>
          <p:cNvPicPr/>
          <p:nvPr/>
        </p:nvPicPr>
        <p:blipFill rotWithShape="1">
          <a:blip r:embed="rId2" cstate="print">
            <a:extLst>
              <a:ext uri="{28A0092B-C50C-407E-A947-70E740481C1C}">
                <a14:useLocalDpi xmlns:a14="http://schemas.microsoft.com/office/drawing/2010/main" val="0"/>
              </a:ext>
            </a:extLst>
          </a:blip>
          <a:srcRect l="1563" t="9729" r="2708" b="6183"/>
          <a:stretch/>
        </p:blipFill>
        <p:spPr bwMode="auto">
          <a:xfrm>
            <a:off x="-6752155" y="2034999"/>
            <a:ext cx="4904588" cy="4305935"/>
          </a:xfrm>
          <a:prstGeom prst="rect">
            <a:avLst/>
          </a:prstGeom>
          <a:noFill/>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10E533C6-9AFC-4C88-9394-CDD6D5422419}"/>
              </a:ext>
            </a:extLst>
          </p:cNvPr>
          <p:cNvSpPr txBox="1"/>
          <p:nvPr/>
        </p:nvSpPr>
        <p:spPr>
          <a:xfrm>
            <a:off x="13175226" y="2514431"/>
            <a:ext cx="5108431" cy="3347070"/>
          </a:xfrm>
          <a:prstGeom prst="rect">
            <a:avLst/>
          </a:prstGeom>
          <a:noFill/>
        </p:spPr>
        <p:txBody>
          <a:bodyPr wrap="square">
            <a:spAutoFit/>
          </a:bodyPr>
          <a:lstStyle>
            <a:defPPr>
              <a:defRPr lang="en-US"/>
            </a:defPPr>
            <a:lvl1pPr algn="just" rtl="1">
              <a:lnSpc>
                <a:spcPct val="200000"/>
              </a:lnSpc>
              <a:defRPr>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dirty="0"/>
              <a:t>إدارة المشاريع هي مجموعة من الممارسات والأساليب المنظمة التي تهدف إلى تحقيق أهداف المشروع ضمن الوقت والتكلفة والنطاق المحدد. وتشمل هذه الممارسات تحديد الأهداف، وتخطيط المراحل والأنشطة، وتنظيم الموارد البشرية والمادية، وضبط الجودة، ومراقبة التنفيذ والتحكم في التغييرات</a:t>
            </a:r>
            <a:endParaRPr lang="en-US" dirty="0"/>
          </a:p>
        </p:txBody>
      </p:sp>
      <p:grpSp>
        <p:nvGrpSpPr>
          <p:cNvPr id="49" name="Group 48">
            <a:extLst>
              <a:ext uri="{FF2B5EF4-FFF2-40B4-BE49-F238E27FC236}">
                <a16:creationId xmlns:a16="http://schemas.microsoft.com/office/drawing/2014/main" id="{540069D4-97DA-4858-A7FA-3C064F9980D9}"/>
              </a:ext>
            </a:extLst>
          </p:cNvPr>
          <p:cNvGrpSpPr/>
          <p:nvPr/>
        </p:nvGrpSpPr>
        <p:grpSpPr>
          <a:xfrm>
            <a:off x="6096000" y="3470753"/>
            <a:ext cx="5468514" cy="1417617"/>
            <a:chOff x="3021605" y="801225"/>
            <a:chExt cx="3021605" cy="783380"/>
          </a:xfrm>
        </p:grpSpPr>
        <p:grpSp>
          <p:nvGrpSpPr>
            <p:cNvPr id="57" name="Group 56">
              <a:extLst>
                <a:ext uri="{FF2B5EF4-FFF2-40B4-BE49-F238E27FC236}">
                  <a16:creationId xmlns:a16="http://schemas.microsoft.com/office/drawing/2014/main" id="{99F8D11D-F317-4D8F-B3CF-8E3CD23988FC}"/>
                </a:ext>
              </a:extLst>
            </p:cNvPr>
            <p:cNvGrpSpPr/>
            <p:nvPr/>
          </p:nvGrpSpPr>
          <p:grpSpPr>
            <a:xfrm>
              <a:off x="3021605" y="839954"/>
              <a:ext cx="2578490" cy="704145"/>
              <a:chOff x="3021605" y="839954"/>
              <a:chExt cx="2578490" cy="704145"/>
            </a:xfrm>
          </p:grpSpPr>
          <p:sp>
            <p:nvSpPr>
              <p:cNvPr id="61" name="Freeform: Shape 60">
                <a:extLst>
                  <a:ext uri="{FF2B5EF4-FFF2-40B4-BE49-F238E27FC236}">
                    <a16:creationId xmlns:a16="http://schemas.microsoft.com/office/drawing/2014/main" id="{2876F12B-B784-41C4-B7B8-C40C9E79530E}"/>
                  </a:ext>
                </a:extLst>
              </p:cNvPr>
              <p:cNvSpPr/>
              <p:nvPr/>
            </p:nvSpPr>
            <p:spPr>
              <a:xfrm rot="5400000">
                <a:off x="3926920" y="-6536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62" name="Freeform: Shape 61">
                <a:extLst>
                  <a:ext uri="{FF2B5EF4-FFF2-40B4-BE49-F238E27FC236}">
                    <a16:creationId xmlns:a16="http://schemas.microsoft.com/office/drawing/2014/main" id="{811C6139-E8DE-4A13-A96F-A87969AFB3C4}"/>
                  </a:ext>
                </a:extLst>
              </p:cNvPr>
              <p:cNvSpPr/>
              <p:nvPr/>
            </p:nvSpPr>
            <p:spPr>
              <a:xfrm rot="5400000">
                <a:off x="3990635" y="-6536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58" name="Oval 57">
              <a:extLst>
                <a:ext uri="{FF2B5EF4-FFF2-40B4-BE49-F238E27FC236}">
                  <a16:creationId xmlns:a16="http://schemas.microsoft.com/office/drawing/2014/main" id="{14C95067-735B-451E-A7B2-FE890BE623D4}"/>
                </a:ext>
              </a:extLst>
            </p:cNvPr>
            <p:cNvSpPr/>
            <p:nvPr/>
          </p:nvSpPr>
          <p:spPr>
            <a:xfrm>
              <a:off x="5259830" y="801225"/>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9" name="Oval 58">
              <a:extLst>
                <a:ext uri="{FF2B5EF4-FFF2-40B4-BE49-F238E27FC236}">
                  <a16:creationId xmlns:a16="http://schemas.microsoft.com/office/drawing/2014/main" id="{9330F75B-2DEA-442D-9858-6C2D4E5BB768}"/>
                </a:ext>
              </a:extLst>
            </p:cNvPr>
            <p:cNvSpPr/>
            <p:nvPr/>
          </p:nvSpPr>
          <p:spPr>
            <a:xfrm>
              <a:off x="5300773" y="841731"/>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0" name="TextBox 177">
              <a:extLst>
                <a:ext uri="{FF2B5EF4-FFF2-40B4-BE49-F238E27FC236}">
                  <a16:creationId xmlns:a16="http://schemas.microsoft.com/office/drawing/2014/main" id="{B9E3AA41-8232-406B-90BA-9B46D662744F}"/>
                </a:ext>
              </a:extLst>
            </p:cNvPr>
            <p:cNvSpPr txBox="1"/>
            <p:nvPr/>
          </p:nvSpPr>
          <p:spPr>
            <a:xfrm>
              <a:off x="3425364" y="1019895"/>
              <a:ext cx="1800225" cy="381000"/>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6" name="Graphic 29" descr="Downward trend graph with solid fill">
            <a:extLst>
              <a:ext uri="{FF2B5EF4-FFF2-40B4-BE49-F238E27FC236}">
                <a16:creationId xmlns:a16="http://schemas.microsoft.com/office/drawing/2014/main" id="{216F1C2E-AB16-4139-A769-759475805A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38408" y="3766426"/>
            <a:ext cx="894148" cy="894055"/>
          </a:xfrm>
          <a:prstGeom prst="rect">
            <a:avLst/>
          </a:prstGeom>
        </p:spPr>
      </p:pic>
      <p:grpSp>
        <p:nvGrpSpPr>
          <p:cNvPr id="3" name="Group 2">
            <a:extLst>
              <a:ext uri="{FF2B5EF4-FFF2-40B4-BE49-F238E27FC236}">
                <a16:creationId xmlns:a16="http://schemas.microsoft.com/office/drawing/2014/main" id="{6F9490CF-4EE0-47CA-AAA8-CB37A7F5A0A7}"/>
              </a:ext>
            </a:extLst>
          </p:cNvPr>
          <p:cNvGrpSpPr/>
          <p:nvPr/>
        </p:nvGrpSpPr>
        <p:grpSpPr>
          <a:xfrm>
            <a:off x="627486" y="4923317"/>
            <a:ext cx="5468514" cy="1417617"/>
            <a:chOff x="627486" y="4923317"/>
            <a:chExt cx="5468514" cy="1417617"/>
          </a:xfrm>
        </p:grpSpPr>
        <p:grpSp>
          <p:nvGrpSpPr>
            <p:cNvPr id="36" name="Group 35">
              <a:extLst>
                <a:ext uri="{FF2B5EF4-FFF2-40B4-BE49-F238E27FC236}">
                  <a16:creationId xmlns:a16="http://schemas.microsoft.com/office/drawing/2014/main" id="{45AF89EF-99BE-4477-AD50-EAC3F7302ABF}"/>
                </a:ext>
              </a:extLst>
            </p:cNvPr>
            <p:cNvGrpSpPr/>
            <p:nvPr/>
          </p:nvGrpSpPr>
          <p:grpSpPr>
            <a:xfrm flipH="1">
              <a:off x="627486" y="4923317"/>
              <a:ext cx="5468514" cy="1417617"/>
              <a:chOff x="0" y="1603917"/>
              <a:chExt cx="3021605" cy="783380"/>
            </a:xfrm>
          </p:grpSpPr>
          <p:grpSp>
            <p:nvGrpSpPr>
              <p:cNvPr id="37" name="Group 36">
                <a:extLst>
                  <a:ext uri="{FF2B5EF4-FFF2-40B4-BE49-F238E27FC236}">
                    <a16:creationId xmlns:a16="http://schemas.microsoft.com/office/drawing/2014/main" id="{E7C6CA2E-019A-46D3-BA6B-FFA32472EB29}"/>
                  </a:ext>
                </a:extLst>
              </p:cNvPr>
              <p:cNvGrpSpPr/>
              <p:nvPr/>
            </p:nvGrpSpPr>
            <p:grpSpPr>
              <a:xfrm>
                <a:off x="0" y="1642646"/>
                <a:ext cx="2578490" cy="704145"/>
                <a:chOff x="0" y="1642646"/>
                <a:chExt cx="2578490" cy="704145"/>
              </a:xfrm>
            </p:grpSpPr>
            <p:sp>
              <p:nvSpPr>
                <p:cNvPr id="41" name="Freeform: Shape 40">
                  <a:extLst>
                    <a:ext uri="{FF2B5EF4-FFF2-40B4-BE49-F238E27FC236}">
                      <a16:creationId xmlns:a16="http://schemas.microsoft.com/office/drawing/2014/main" id="{77E5C7E2-57ED-415F-B591-BDC5D063169B}"/>
                    </a:ext>
                  </a:extLst>
                </p:cNvPr>
                <p:cNvSpPr/>
                <p:nvPr/>
              </p:nvSpPr>
              <p:spPr>
                <a:xfrm rot="5400000">
                  <a:off x="905315" y="73733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42" name="Freeform: Shape 41">
                  <a:extLst>
                    <a:ext uri="{FF2B5EF4-FFF2-40B4-BE49-F238E27FC236}">
                      <a16:creationId xmlns:a16="http://schemas.microsoft.com/office/drawing/2014/main" id="{3E8B7C38-CB62-4D07-9BEC-E6EAC8A9FA56}"/>
                    </a:ext>
                  </a:extLst>
                </p:cNvPr>
                <p:cNvSpPr/>
                <p:nvPr/>
              </p:nvSpPr>
              <p:spPr>
                <a:xfrm rot="5400000">
                  <a:off x="969030" y="73733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38" name="Oval 37">
                <a:extLst>
                  <a:ext uri="{FF2B5EF4-FFF2-40B4-BE49-F238E27FC236}">
                    <a16:creationId xmlns:a16="http://schemas.microsoft.com/office/drawing/2014/main" id="{F9722AE2-F537-4F7E-871F-776F4505BAC6}"/>
                  </a:ext>
                </a:extLst>
              </p:cNvPr>
              <p:cNvSpPr/>
              <p:nvPr/>
            </p:nvSpPr>
            <p:spPr>
              <a:xfrm>
                <a:off x="2238225" y="1603917"/>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39" name="Oval 38">
                <a:extLst>
                  <a:ext uri="{FF2B5EF4-FFF2-40B4-BE49-F238E27FC236}">
                    <a16:creationId xmlns:a16="http://schemas.microsoft.com/office/drawing/2014/main" id="{2BC77D6A-5036-45A3-8A51-964F05F44CEE}"/>
                  </a:ext>
                </a:extLst>
              </p:cNvPr>
              <p:cNvSpPr/>
              <p:nvPr/>
            </p:nvSpPr>
            <p:spPr>
              <a:xfrm>
                <a:off x="2279168" y="1644423"/>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0" name="TextBox 156">
                <a:extLst>
                  <a:ext uri="{FF2B5EF4-FFF2-40B4-BE49-F238E27FC236}">
                    <a16:creationId xmlns:a16="http://schemas.microsoft.com/office/drawing/2014/main" id="{28410D46-F73C-408A-9ECB-16A57C47E18F}"/>
                  </a:ext>
                </a:extLst>
              </p:cNvPr>
              <p:cNvSpPr txBox="1"/>
              <p:nvPr/>
            </p:nvSpPr>
            <p:spPr>
              <a:xfrm>
                <a:off x="403954" y="1817491"/>
                <a:ext cx="1800225" cy="381000"/>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التعلم والتطوير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7" name="Graphic 60" descr="Classroom with solid fill">
              <a:extLst>
                <a:ext uri="{FF2B5EF4-FFF2-40B4-BE49-F238E27FC236}">
                  <a16:creationId xmlns:a16="http://schemas.microsoft.com/office/drawing/2014/main" id="{7AECAD81-3CE9-48FA-AA33-47B0852990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6740" y="5233592"/>
              <a:ext cx="776267" cy="776186"/>
            </a:xfrm>
            <a:prstGeom prst="rect">
              <a:avLst/>
            </a:prstGeom>
          </p:spPr>
        </p:pic>
      </p:grpSp>
      <p:grpSp>
        <p:nvGrpSpPr>
          <p:cNvPr id="2" name="Group 1">
            <a:extLst>
              <a:ext uri="{FF2B5EF4-FFF2-40B4-BE49-F238E27FC236}">
                <a16:creationId xmlns:a16="http://schemas.microsoft.com/office/drawing/2014/main" id="{E7E57FE0-0957-4D3B-899A-EF759BDDEA5B}"/>
              </a:ext>
            </a:extLst>
          </p:cNvPr>
          <p:cNvGrpSpPr/>
          <p:nvPr/>
        </p:nvGrpSpPr>
        <p:grpSpPr>
          <a:xfrm>
            <a:off x="6096000" y="4923317"/>
            <a:ext cx="5468514" cy="1417617"/>
            <a:chOff x="6096000" y="4923317"/>
            <a:chExt cx="5468514" cy="1417617"/>
          </a:xfrm>
        </p:grpSpPr>
        <p:grpSp>
          <p:nvGrpSpPr>
            <p:cNvPr id="35" name="Group 34">
              <a:extLst>
                <a:ext uri="{FF2B5EF4-FFF2-40B4-BE49-F238E27FC236}">
                  <a16:creationId xmlns:a16="http://schemas.microsoft.com/office/drawing/2014/main" id="{686433D7-83F4-4C60-8CB1-421F54629BA8}"/>
                </a:ext>
              </a:extLst>
            </p:cNvPr>
            <p:cNvGrpSpPr/>
            <p:nvPr/>
          </p:nvGrpSpPr>
          <p:grpSpPr>
            <a:xfrm>
              <a:off x="6096000" y="4923317"/>
              <a:ext cx="5468514" cy="1417617"/>
              <a:chOff x="3021605" y="1603917"/>
              <a:chExt cx="3021605" cy="783380"/>
            </a:xfrm>
          </p:grpSpPr>
          <p:grpSp>
            <p:nvGrpSpPr>
              <p:cNvPr id="43" name="Group 42">
                <a:extLst>
                  <a:ext uri="{FF2B5EF4-FFF2-40B4-BE49-F238E27FC236}">
                    <a16:creationId xmlns:a16="http://schemas.microsoft.com/office/drawing/2014/main" id="{5D40D842-A334-43B1-83D7-01E1B5004751}"/>
                  </a:ext>
                </a:extLst>
              </p:cNvPr>
              <p:cNvGrpSpPr/>
              <p:nvPr/>
            </p:nvGrpSpPr>
            <p:grpSpPr>
              <a:xfrm>
                <a:off x="3021605" y="1642646"/>
                <a:ext cx="2578490" cy="704145"/>
                <a:chOff x="3021605" y="1642646"/>
                <a:chExt cx="2578490" cy="704145"/>
              </a:xfrm>
            </p:grpSpPr>
            <p:sp>
              <p:nvSpPr>
                <p:cNvPr id="47" name="Freeform: Shape 46">
                  <a:extLst>
                    <a:ext uri="{FF2B5EF4-FFF2-40B4-BE49-F238E27FC236}">
                      <a16:creationId xmlns:a16="http://schemas.microsoft.com/office/drawing/2014/main" id="{26AD44EA-D171-4477-AAAC-460E62495643}"/>
                    </a:ext>
                  </a:extLst>
                </p:cNvPr>
                <p:cNvSpPr/>
                <p:nvPr/>
              </p:nvSpPr>
              <p:spPr>
                <a:xfrm rot="5400000">
                  <a:off x="3926920" y="73733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48" name="Freeform: Shape 47">
                  <a:extLst>
                    <a:ext uri="{FF2B5EF4-FFF2-40B4-BE49-F238E27FC236}">
                      <a16:creationId xmlns:a16="http://schemas.microsoft.com/office/drawing/2014/main" id="{8ECD5C9B-9EE6-400E-B844-CBBDB7E35A72}"/>
                    </a:ext>
                  </a:extLst>
                </p:cNvPr>
                <p:cNvSpPr/>
                <p:nvPr/>
              </p:nvSpPr>
              <p:spPr>
                <a:xfrm rot="5400000">
                  <a:off x="3990635" y="73733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44" name="Oval 43">
                <a:extLst>
                  <a:ext uri="{FF2B5EF4-FFF2-40B4-BE49-F238E27FC236}">
                    <a16:creationId xmlns:a16="http://schemas.microsoft.com/office/drawing/2014/main" id="{FF312AF2-1A59-460E-91D0-A96A57DE6622}"/>
                  </a:ext>
                </a:extLst>
              </p:cNvPr>
              <p:cNvSpPr/>
              <p:nvPr/>
            </p:nvSpPr>
            <p:spPr>
              <a:xfrm>
                <a:off x="5259830" y="1603917"/>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5" name="Oval 44">
                <a:extLst>
                  <a:ext uri="{FF2B5EF4-FFF2-40B4-BE49-F238E27FC236}">
                    <a16:creationId xmlns:a16="http://schemas.microsoft.com/office/drawing/2014/main" id="{DFB1C4A1-4C3D-4E91-B480-ECB8818E7FA8}"/>
                  </a:ext>
                </a:extLst>
              </p:cNvPr>
              <p:cNvSpPr/>
              <p:nvPr/>
            </p:nvSpPr>
            <p:spPr>
              <a:xfrm>
                <a:off x="5300773" y="1644423"/>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6" name="TextBox 163">
                <a:extLst>
                  <a:ext uri="{FF2B5EF4-FFF2-40B4-BE49-F238E27FC236}">
                    <a16:creationId xmlns:a16="http://schemas.microsoft.com/office/drawing/2014/main" id="{44ECE218-8DBD-4A83-B513-975BB163B5D7}"/>
                  </a:ext>
                </a:extLst>
              </p:cNvPr>
              <p:cNvSpPr txBox="1"/>
              <p:nvPr/>
            </p:nvSpPr>
            <p:spPr>
              <a:xfrm>
                <a:off x="3425364" y="1863948"/>
                <a:ext cx="1800225" cy="381000"/>
              </a:xfrm>
              <a:prstGeom prst="rect">
                <a:avLst/>
              </a:prstGeom>
              <a:noFill/>
            </p:spPr>
            <p:txBody>
              <a:bodyPr wrap="square" rtlCol="0">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التنسيق والتكامل</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8" name="Graphic 31" descr="Questions with solid fill">
              <a:extLst>
                <a:ext uri="{FF2B5EF4-FFF2-40B4-BE49-F238E27FC236}">
                  <a16:creationId xmlns:a16="http://schemas.microsoft.com/office/drawing/2014/main" id="{870CF109-81EF-4B6E-A3A4-B976D9F1B0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02911" y="5241513"/>
              <a:ext cx="836184" cy="836097"/>
            </a:xfrm>
            <a:prstGeom prst="rect">
              <a:avLst/>
            </a:prstGeom>
          </p:spPr>
        </p:pic>
      </p:grpSp>
      <p:grpSp>
        <p:nvGrpSpPr>
          <p:cNvPr id="5" name="Group 4">
            <a:extLst>
              <a:ext uri="{FF2B5EF4-FFF2-40B4-BE49-F238E27FC236}">
                <a16:creationId xmlns:a16="http://schemas.microsoft.com/office/drawing/2014/main" id="{0BF81C7B-4ABC-44D6-B580-6FBB0155E217}"/>
              </a:ext>
            </a:extLst>
          </p:cNvPr>
          <p:cNvGrpSpPr/>
          <p:nvPr/>
        </p:nvGrpSpPr>
        <p:grpSpPr>
          <a:xfrm>
            <a:off x="627486" y="2020844"/>
            <a:ext cx="5468514" cy="1417617"/>
            <a:chOff x="627486" y="2020844"/>
            <a:chExt cx="5468514" cy="1417617"/>
          </a:xfrm>
        </p:grpSpPr>
        <p:grpSp>
          <p:nvGrpSpPr>
            <p:cNvPr id="64" name="Group 63">
              <a:extLst>
                <a:ext uri="{FF2B5EF4-FFF2-40B4-BE49-F238E27FC236}">
                  <a16:creationId xmlns:a16="http://schemas.microsoft.com/office/drawing/2014/main" id="{7FCE7F4F-68F1-4D23-A967-D5C5A3534DF4}"/>
                </a:ext>
              </a:extLst>
            </p:cNvPr>
            <p:cNvGrpSpPr/>
            <p:nvPr/>
          </p:nvGrpSpPr>
          <p:grpSpPr>
            <a:xfrm flipH="1">
              <a:off x="627486" y="2020844"/>
              <a:ext cx="5468514" cy="1417617"/>
              <a:chOff x="0" y="0"/>
              <a:chExt cx="3021605" cy="783380"/>
            </a:xfrm>
          </p:grpSpPr>
          <p:grpSp>
            <p:nvGrpSpPr>
              <p:cNvPr id="65" name="Group 64">
                <a:extLst>
                  <a:ext uri="{FF2B5EF4-FFF2-40B4-BE49-F238E27FC236}">
                    <a16:creationId xmlns:a16="http://schemas.microsoft.com/office/drawing/2014/main" id="{5396EF39-E3AA-4798-97CB-280C123A154E}"/>
                  </a:ext>
                </a:extLst>
              </p:cNvPr>
              <p:cNvGrpSpPr/>
              <p:nvPr/>
            </p:nvGrpSpPr>
            <p:grpSpPr>
              <a:xfrm>
                <a:off x="0" y="38729"/>
                <a:ext cx="2578490" cy="704145"/>
                <a:chOff x="0" y="38729"/>
                <a:chExt cx="2578490" cy="704145"/>
              </a:xfrm>
            </p:grpSpPr>
            <p:sp>
              <p:nvSpPr>
                <p:cNvPr id="69" name="Freeform: Shape 68">
                  <a:extLst>
                    <a:ext uri="{FF2B5EF4-FFF2-40B4-BE49-F238E27FC236}">
                      <a16:creationId xmlns:a16="http://schemas.microsoft.com/office/drawing/2014/main" id="{BA81B413-3B0B-4EE7-99C5-B06DB63044F6}"/>
                    </a:ext>
                  </a:extLst>
                </p:cNvPr>
                <p:cNvSpPr/>
                <p:nvPr/>
              </p:nvSpPr>
              <p:spPr>
                <a:xfrm rot="5400000">
                  <a:off x="905315" y="-866586"/>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70" name="Freeform: Shape 69">
                  <a:extLst>
                    <a:ext uri="{FF2B5EF4-FFF2-40B4-BE49-F238E27FC236}">
                      <a16:creationId xmlns:a16="http://schemas.microsoft.com/office/drawing/2014/main" id="{FD52925E-C8CD-4C65-869D-3792141040AA}"/>
                    </a:ext>
                  </a:extLst>
                </p:cNvPr>
                <p:cNvSpPr/>
                <p:nvPr/>
              </p:nvSpPr>
              <p:spPr>
                <a:xfrm rot="5400000">
                  <a:off x="969030" y="-866586"/>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66" name="Oval 65">
                <a:extLst>
                  <a:ext uri="{FF2B5EF4-FFF2-40B4-BE49-F238E27FC236}">
                    <a16:creationId xmlns:a16="http://schemas.microsoft.com/office/drawing/2014/main" id="{FDD91FA0-DD27-4932-92B0-2D53116E0F55}"/>
                  </a:ext>
                </a:extLst>
              </p:cNvPr>
              <p:cNvSpPr/>
              <p:nvPr/>
            </p:nvSpPr>
            <p:spPr>
              <a:xfrm>
                <a:off x="2238225" y="0"/>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7" name="Oval 66">
                <a:extLst>
                  <a:ext uri="{FF2B5EF4-FFF2-40B4-BE49-F238E27FC236}">
                    <a16:creationId xmlns:a16="http://schemas.microsoft.com/office/drawing/2014/main" id="{84BD2898-988C-44CD-B9C7-3BB1F38621B9}"/>
                  </a:ext>
                </a:extLst>
              </p:cNvPr>
              <p:cNvSpPr/>
              <p:nvPr/>
            </p:nvSpPr>
            <p:spPr>
              <a:xfrm>
                <a:off x="2279168" y="40506"/>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8" name="TextBox 185">
                <a:extLst>
                  <a:ext uri="{FF2B5EF4-FFF2-40B4-BE49-F238E27FC236}">
                    <a16:creationId xmlns:a16="http://schemas.microsoft.com/office/drawing/2014/main" id="{93264FED-D8AF-48AF-8D71-C7D01183AF7A}"/>
                  </a:ext>
                </a:extLst>
              </p:cNvPr>
              <p:cNvSpPr txBox="1"/>
              <p:nvPr/>
            </p:nvSpPr>
            <p:spPr>
              <a:xfrm>
                <a:off x="403954" y="230736"/>
                <a:ext cx="1800225" cy="381000"/>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ترشيد الموارد</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9" name="Graphic 80" descr="List with solid fill">
              <a:extLst>
                <a:ext uri="{FF2B5EF4-FFF2-40B4-BE49-F238E27FC236}">
                  <a16:creationId xmlns:a16="http://schemas.microsoft.com/office/drawing/2014/main" id="{47EC8E9D-D35D-4754-BDB5-DB2047F7DD7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4894" y="2346636"/>
              <a:ext cx="898648" cy="898554"/>
            </a:xfrm>
            <a:prstGeom prst="rect">
              <a:avLst/>
            </a:prstGeom>
          </p:spPr>
        </p:pic>
      </p:grpSp>
      <p:grpSp>
        <p:nvGrpSpPr>
          <p:cNvPr id="6" name="Group 5">
            <a:extLst>
              <a:ext uri="{FF2B5EF4-FFF2-40B4-BE49-F238E27FC236}">
                <a16:creationId xmlns:a16="http://schemas.microsoft.com/office/drawing/2014/main" id="{F317F2DC-77E9-4311-B302-687C07BBD951}"/>
              </a:ext>
            </a:extLst>
          </p:cNvPr>
          <p:cNvGrpSpPr/>
          <p:nvPr/>
        </p:nvGrpSpPr>
        <p:grpSpPr>
          <a:xfrm>
            <a:off x="6096000" y="2020844"/>
            <a:ext cx="5468514" cy="1417617"/>
            <a:chOff x="6096000" y="2020844"/>
            <a:chExt cx="5468514" cy="1417617"/>
          </a:xfrm>
        </p:grpSpPr>
        <p:grpSp>
          <p:nvGrpSpPr>
            <p:cNvPr id="63" name="Group 62">
              <a:extLst>
                <a:ext uri="{FF2B5EF4-FFF2-40B4-BE49-F238E27FC236}">
                  <a16:creationId xmlns:a16="http://schemas.microsoft.com/office/drawing/2014/main" id="{4223C3B4-36DC-4AD7-82F6-37D69D6EAF17}"/>
                </a:ext>
              </a:extLst>
            </p:cNvPr>
            <p:cNvGrpSpPr/>
            <p:nvPr/>
          </p:nvGrpSpPr>
          <p:grpSpPr>
            <a:xfrm>
              <a:off x="6096000" y="2020844"/>
              <a:ext cx="5468514" cy="1417617"/>
              <a:chOff x="3021605" y="0"/>
              <a:chExt cx="3021605" cy="783380"/>
            </a:xfrm>
          </p:grpSpPr>
          <p:grpSp>
            <p:nvGrpSpPr>
              <p:cNvPr id="71" name="Group 70">
                <a:extLst>
                  <a:ext uri="{FF2B5EF4-FFF2-40B4-BE49-F238E27FC236}">
                    <a16:creationId xmlns:a16="http://schemas.microsoft.com/office/drawing/2014/main" id="{FC63B671-A93C-4AAF-A69B-DE31E40E0BC1}"/>
                  </a:ext>
                </a:extLst>
              </p:cNvPr>
              <p:cNvGrpSpPr/>
              <p:nvPr/>
            </p:nvGrpSpPr>
            <p:grpSpPr>
              <a:xfrm>
                <a:off x="3021605" y="38729"/>
                <a:ext cx="2578490" cy="704145"/>
                <a:chOff x="3021605" y="38729"/>
                <a:chExt cx="2578490" cy="704145"/>
              </a:xfrm>
            </p:grpSpPr>
            <p:sp>
              <p:nvSpPr>
                <p:cNvPr id="75" name="Freeform: Shape 74">
                  <a:extLst>
                    <a:ext uri="{FF2B5EF4-FFF2-40B4-BE49-F238E27FC236}">
                      <a16:creationId xmlns:a16="http://schemas.microsoft.com/office/drawing/2014/main" id="{D78394DA-C282-448E-8795-D8F1A5E54A00}"/>
                    </a:ext>
                  </a:extLst>
                </p:cNvPr>
                <p:cNvSpPr/>
                <p:nvPr/>
              </p:nvSpPr>
              <p:spPr>
                <a:xfrm rot="5400000">
                  <a:off x="3926920" y="-866586"/>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76" name="Freeform: Shape 75">
                  <a:extLst>
                    <a:ext uri="{FF2B5EF4-FFF2-40B4-BE49-F238E27FC236}">
                      <a16:creationId xmlns:a16="http://schemas.microsoft.com/office/drawing/2014/main" id="{4D9276BD-D31B-41D1-B60B-29E6817CD3A0}"/>
                    </a:ext>
                  </a:extLst>
                </p:cNvPr>
                <p:cNvSpPr/>
                <p:nvPr/>
              </p:nvSpPr>
              <p:spPr>
                <a:xfrm rot="5400000">
                  <a:off x="3990635" y="-866586"/>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72" name="Oval 71">
                <a:extLst>
                  <a:ext uri="{FF2B5EF4-FFF2-40B4-BE49-F238E27FC236}">
                    <a16:creationId xmlns:a16="http://schemas.microsoft.com/office/drawing/2014/main" id="{95DCF08B-0254-477D-9827-0FAF53F0352A}"/>
                  </a:ext>
                </a:extLst>
              </p:cNvPr>
              <p:cNvSpPr/>
              <p:nvPr/>
            </p:nvSpPr>
            <p:spPr>
              <a:xfrm>
                <a:off x="5259830" y="0"/>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3" name="Oval 72">
                <a:extLst>
                  <a:ext uri="{FF2B5EF4-FFF2-40B4-BE49-F238E27FC236}">
                    <a16:creationId xmlns:a16="http://schemas.microsoft.com/office/drawing/2014/main" id="{1CA4134C-81F6-4157-A5C8-1A34924CE84E}"/>
                  </a:ext>
                </a:extLst>
              </p:cNvPr>
              <p:cNvSpPr/>
              <p:nvPr/>
            </p:nvSpPr>
            <p:spPr>
              <a:xfrm>
                <a:off x="5300773" y="40506"/>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4" name="TextBox 191">
                <a:extLst>
                  <a:ext uri="{FF2B5EF4-FFF2-40B4-BE49-F238E27FC236}">
                    <a16:creationId xmlns:a16="http://schemas.microsoft.com/office/drawing/2014/main" id="{F10AA205-4E1B-4602-B275-7CB35A7C8B03}"/>
                  </a:ext>
                </a:extLst>
              </p:cNvPr>
              <p:cNvSpPr txBox="1"/>
              <p:nvPr/>
            </p:nvSpPr>
            <p:spPr>
              <a:xfrm>
                <a:off x="3425364" y="230736"/>
                <a:ext cx="1800225" cy="381000"/>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تحقيق الأهداف</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0" name="Graphic 4" descr="Bullseye with solid fill">
              <a:extLst>
                <a:ext uri="{FF2B5EF4-FFF2-40B4-BE49-F238E27FC236}">
                  <a16:creationId xmlns:a16="http://schemas.microsoft.com/office/drawing/2014/main" id="{2A92E91B-0C33-4610-8875-344A0FFFA9C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58488" y="2265496"/>
              <a:ext cx="1015340" cy="1015234"/>
            </a:xfrm>
            <a:prstGeom prst="rect">
              <a:avLst/>
            </a:prstGeom>
          </p:spPr>
        </p:pic>
      </p:grpSp>
      <p:grpSp>
        <p:nvGrpSpPr>
          <p:cNvPr id="4" name="Group 3">
            <a:extLst>
              <a:ext uri="{FF2B5EF4-FFF2-40B4-BE49-F238E27FC236}">
                <a16:creationId xmlns:a16="http://schemas.microsoft.com/office/drawing/2014/main" id="{42373C6B-E28D-4F53-8D2C-AF5FE6D31CE8}"/>
              </a:ext>
            </a:extLst>
          </p:cNvPr>
          <p:cNvGrpSpPr/>
          <p:nvPr/>
        </p:nvGrpSpPr>
        <p:grpSpPr>
          <a:xfrm>
            <a:off x="627486" y="3470753"/>
            <a:ext cx="5468514" cy="1417617"/>
            <a:chOff x="627486" y="3470753"/>
            <a:chExt cx="5468514" cy="1417617"/>
          </a:xfrm>
        </p:grpSpPr>
        <p:grpSp>
          <p:nvGrpSpPr>
            <p:cNvPr id="50" name="Group 49">
              <a:extLst>
                <a:ext uri="{FF2B5EF4-FFF2-40B4-BE49-F238E27FC236}">
                  <a16:creationId xmlns:a16="http://schemas.microsoft.com/office/drawing/2014/main" id="{7524C98C-5AE2-4397-8A14-86F9226F90C7}"/>
                </a:ext>
              </a:extLst>
            </p:cNvPr>
            <p:cNvGrpSpPr/>
            <p:nvPr/>
          </p:nvGrpSpPr>
          <p:grpSpPr>
            <a:xfrm flipH="1">
              <a:off x="627486" y="3470753"/>
              <a:ext cx="5468514" cy="1417617"/>
              <a:chOff x="0" y="801225"/>
              <a:chExt cx="3021605" cy="783380"/>
            </a:xfrm>
          </p:grpSpPr>
          <p:grpSp>
            <p:nvGrpSpPr>
              <p:cNvPr id="51" name="Group 50">
                <a:extLst>
                  <a:ext uri="{FF2B5EF4-FFF2-40B4-BE49-F238E27FC236}">
                    <a16:creationId xmlns:a16="http://schemas.microsoft.com/office/drawing/2014/main" id="{2A877036-D3EB-4278-998D-4B4FF5AD8287}"/>
                  </a:ext>
                </a:extLst>
              </p:cNvPr>
              <p:cNvGrpSpPr/>
              <p:nvPr/>
            </p:nvGrpSpPr>
            <p:grpSpPr>
              <a:xfrm>
                <a:off x="0" y="839954"/>
                <a:ext cx="2578490" cy="704145"/>
                <a:chOff x="0" y="839954"/>
                <a:chExt cx="2578490" cy="704145"/>
              </a:xfrm>
            </p:grpSpPr>
            <p:sp>
              <p:nvSpPr>
                <p:cNvPr id="55" name="Freeform: Shape 54">
                  <a:extLst>
                    <a:ext uri="{FF2B5EF4-FFF2-40B4-BE49-F238E27FC236}">
                      <a16:creationId xmlns:a16="http://schemas.microsoft.com/office/drawing/2014/main" id="{E8110502-766A-4E49-9DB2-407B3E6D0FC8}"/>
                    </a:ext>
                  </a:extLst>
                </p:cNvPr>
                <p:cNvSpPr/>
                <p:nvPr/>
              </p:nvSpPr>
              <p:spPr>
                <a:xfrm rot="5400000">
                  <a:off x="905315" y="-6536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6" name="Freeform: Shape 55">
                  <a:extLst>
                    <a:ext uri="{FF2B5EF4-FFF2-40B4-BE49-F238E27FC236}">
                      <a16:creationId xmlns:a16="http://schemas.microsoft.com/office/drawing/2014/main" id="{1561AF76-7356-4AAE-B8D9-6702DF7A6807}"/>
                    </a:ext>
                  </a:extLst>
                </p:cNvPr>
                <p:cNvSpPr/>
                <p:nvPr/>
              </p:nvSpPr>
              <p:spPr>
                <a:xfrm rot="5400000">
                  <a:off x="969030" y="-6536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52" name="Oval 51">
                <a:extLst>
                  <a:ext uri="{FF2B5EF4-FFF2-40B4-BE49-F238E27FC236}">
                    <a16:creationId xmlns:a16="http://schemas.microsoft.com/office/drawing/2014/main" id="{025B3915-BB3E-496E-9C2E-D1294C626D9F}"/>
                  </a:ext>
                </a:extLst>
              </p:cNvPr>
              <p:cNvSpPr/>
              <p:nvPr/>
            </p:nvSpPr>
            <p:spPr>
              <a:xfrm>
                <a:off x="2238225" y="801225"/>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3" name="Oval 52">
                <a:extLst>
                  <a:ext uri="{FF2B5EF4-FFF2-40B4-BE49-F238E27FC236}">
                    <a16:creationId xmlns:a16="http://schemas.microsoft.com/office/drawing/2014/main" id="{5B777BE6-1BC2-4E2A-A380-6D44F1496740}"/>
                  </a:ext>
                </a:extLst>
              </p:cNvPr>
              <p:cNvSpPr/>
              <p:nvPr/>
            </p:nvSpPr>
            <p:spPr>
              <a:xfrm>
                <a:off x="2279168" y="841731"/>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4" name="TextBox 171">
                <a:extLst>
                  <a:ext uri="{FF2B5EF4-FFF2-40B4-BE49-F238E27FC236}">
                    <a16:creationId xmlns:a16="http://schemas.microsoft.com/office/drawing/2014/main" id="{8D9E22E5-A5A6-4F94-A7B8-0243276E8A1B}"/>
                  </a:ext>
                </a:extLst>
              </p:cNvPr>
              <p:cNvSpPr txBox="1"/>
              <p:nvPr/>
            </p:nvSpPr>
            <p:spPr>
              <a:xfrm>
                <a:off x="403954" y="1035707"/>
                <a:ext cx="1800225" cy="381000"/>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تحسين الأداء</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1" name="Graphic 14" descr="Business Growth with solid fill">
              <a:extLst>
                <a:ext uri="{FF2B5EF4-FFF2-40B4-BE49-F238E27FC236}">
                  <a16:creationId xmlns:a16="http://schemas.microsoft.com/office/drawing/2014/main" id="{BE2A115E-1934-4FCB-9EED-3D9FF91BBA4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8842" y="3743376"/>
              <a:ext cx="990276" cy="990173"/>
            </a:xfrm>
            <a:prstGeom prst="rect">
              <a:avLst/>
            </a:prstGeom>
          </p:spPr>
        </p:pic>
      </p:grpSp>
      <p:sp>
        <p:nvSpPr>
          <p:cNvPr id="77" name="TextBox 76">
            <a:extLst>
              <a:ext uri="{FF2B5EF4-FFF2-40B4-BE49-F238E27FC236}">
                <a16:creationId xmlns:a16="http://schemas.microsoft.com/office/drawing/2014/main" id="{3C2C33EE-C133-4BF5-9C58-52104829F286}"/>
              </a:ext>
            </a:extLst>
          </p:cNvPr>
          <p:cNvSpPr txBox="1"/>
          <p:nvPr/>
        </p:nvSpPr>
        <p:spPr>
          <a:xfrm>
            <a:off x="1676848" y="-2287321"/>
            <a:ext cx="5009702" cy="446276"/>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Y"/>
              <a:t>ما هي أهمية إدارة المشاريع؟</a:t>
            </a:r>
            <a:endParaRPr lang="en-US" dirty="0"/>
          </a:p>
        </p:txBody>
      </p:sp>
      <p:pic>
        <p:nvPicPr>
          <p:cNvPr id="78" name="Picture 2" descr="Studying - Free education icons">
            <a:extLst>
              <a:ext uri="{FF2B5EF4-FFF2-40B4-BE49-F238E27FC236}">
                <a16:creationId xmlns:a16="http://schemas.microsoft.com/office/drawing/2014/main" id="{9A436683-CCC3-4887-87D4-72AB3519F5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0302" y="-3855157"/>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880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106" name="TextBox 105">
            <a:extLst>
              <a:ext uri="{FF2B5EF4-FFF2-40B4-BE49-F238E27FC236}">
                <a16:creationId xmlns:a16="http://schemas.microsoft.com/office/drawing/2014/main" id="{CA80AEB2-87CD-4CB3-8AF0-1D3F6859AC8D}"/>
              </a:ext>
            </a:extLst>
          </p:cNvPr>
          <p:cNvSpPr txBox="1"/>
          <p:nvPr/>
        </p:nvSpPr>
        <p:spPr>
          <a:xfrm>
            <a:off x="1704003" y="3698530"/>
            <a:ext cx="4955392" cy="410882"/>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هو مفهوم الجودة في إدارة المشاريع؟</a:t>
            </a:r>
            <a:endParaRPr lang="en-US" dirty="0"/>
          </a:p>
        </p:txBody>
      </p:sp>
      <p:pic>
        <p:nvPicPr>
          <p:cNvPr id="107" name="Picture 2" descr="Studying - Free education icons">
            <a:extLst>
              <a:ext uri="{FF2B5EF4-FFF2-40B4-BE49-F238E27FC236}">
                <a16:creationId xmlns:a16="http://schemas.microsoft.com/office/drawing/2014/main" id="{9CD81DBB-19ED-47D0-A641-EF75AE618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2" descr="Idea 3d Images - Free Download on Freepik">
            <a:extLst>
              <a:ext uri="{FF2B5EF4-FFF2-40B4-BE49-F238E27FC236}">
                <a16:creationId xmlns:a16="http://schemas.microsoft.com/office/drawing/2014/main" id="{8FB0734D-64E5-4E8E-B3AC-F6D2DD736BC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419836"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984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106" name="TextBox 105">
            <a:extLst>
              <a:ext uri="{FF2B5EF4-FFF2-40B4-BE49-F238E27FC236}">
                <a16:creationId xmlns:a16="http://schemas.microsoft.com/office/drawing/2014/main" id="{CA80AEB2-87CD-4CB3-8AF0-1D3F6859AC8D}"/>
              </a:ext>
            </a:extLst>
          </p:cNvPr>
          <p:cNvSpPr txBox="1"/>
          <p:nvPr/>
        </p:nvSpPr>
        <p:spPr>
          <a:xfrm>
            <a:off x="1704003" y="10327930"/>
            <a:ext cx="4955392" cy="410882"/>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هو مفهوم الجودة في إدارة المشاريع؟</a:t>
            </a:r>
            <a:endParaRPr lang="en-US" dirty="0"/>
          </a:p>
        </p:txBody>
      </p:sp>
      <p:pic>
        <p:nvPicPr>
          <p:cNvPr id="107" name="Picture 2" descr="Studying - Free education icons">
            <a:extLst>
              <a:ext uri="{FF2B5EF4-FFF2-40B4-BE49-F238E27FC236}">
                <a16:creationId xmlns:a16="http://schemas.microsoft.com/office/drawing/2014/main" id="{9CD81DBB-19ED-47D0-A641-EF75AE618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7600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68ACB1DA-66CC-48AD-81E1-12DFB2272B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DD50D3A-EBFA-4AE6-A3B0-C1B535F0A4EB}"/>
              </a:ext>
            </a:extLst>
          </p:cNvPr>
          <p:cNvSpPr txBox="1"/>
          <p:nvPr/>
        </p:nvSpPr>
        <p:spPr>
          <a:xfrm>
            <a:off x="4811275" y="1931320"/>
            <a:ext cx="6633012" cy="1304203"/>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marL="0" indent="0">
              <a:buNone/>
            </a:pPr>
            <a:r>
              <a:rPr lang="ar-SA">
                <a:solidFill>
                  <a:srgbClr val="002060"/>
                </a:solidFill>
              </a:rPr>
              <a:t>الجودة في إدارة المشاريع تُعرف بأنها التوافق بين متطلبات العميل والمنتج أو الخدمة المقدمة من خلال المشروع. وتشمل الجوانب التالية:</a:t>
            </a:r>
            <a:endParaRPr lang="en-US">
              <a:solidFill>
                <a:srgbClr val="002060"/>
              </a:solidFill>
            </a:endParaRPr>
          </a:p>
        </p:txBody>
      </p:sp>
      <p:sp>
        <p:nvSpPr>
          <p:cNvPr id="22" name="TextBox 21">
            <a:extLst>
              <a:ext uri="{FF2B5EF4-FFF2-40B4-BE49-F238E27FC236}">
                <a16:creationId xmlns:a16="http://schemas.microsoft.com/office/drawing/2014/main" id="{36D43852-B2BF-4391-93F7-6291F52DB259}"/>
              </a:ext>
            </a:extLst>
          </p:cNvPr>
          <p:cNvSpPr txBox="1"/>
          <p:nvPr/>
        </p:nvSpPr>
        <p:spPr>
          <a:xfrm>
            <a:off x="4811275" y="3444313"/>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الوفاء بمتطلبات العميل وتوقعاته</a:t>
            </a:r>
            <a:endParaRPr lang="en-US" dirty="0"/>
          </a:p>
        </p:txBody>
      </p:sp>
      <p:sp>
        <p:nvSpPr>
          <p:cNvPr id="23" name="TextBox 22">
            <a:extLst>
              <a:ext uri="{FF2B5EF4-FFF2-40B4-BE49-F238E27FC236}">
                <a16:creationId xmlns:a16="http://schemas.microsoft.com/office/drawing/2014/main" id="{0CC9940B-A617-4204-992C-5C35AF620CA7}"/>
              </a:ext>
            </a:extLst>
          </p:cNvPr>
          <p:cNvSpPr txBox="1"/>
          <p:nvPr/>
        </p:nvSpPr>
        <p:spPr>
          <a:xfrm>
            <a:off x="4811275" y="4068276"/>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التحقيق الفعال لأهداف المشروع</a:t>
            </a:r>
            <a:endParaRPr lang="en-US"/>
          </a:p>
        </p:txBody>
      </p:sp>
      <p:sp>
        <p:nvSpPr>
          <p:cNvPr id="24" name="TextBox 23">
            <a:extLst>
              <a:ext uri="{FF2B5EF4-FFF2-40B4-BE49-F238E27FC236}">
                <a16:creationId xmlns:a16="http://schemas.microsoft.com/office/drawing/2014/main" id="{B36C81DB-C6FA-40B8-AF5D-246FDF015E51}"/>
              </a:ext>
            </a:extLst>
          </p:cNvPr>
          <p:cNvSpPr txBox="1"/>
          <p:nvPr/>
        </p:nvSpPr>
        <p:spPr>
          <a:xfrm>
            <a:off x="4811275" y="4738041"/>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الالتزام بالمعايير والمواصفات المحددة</a:t>
            </a:r>
            <a:endParaRPr lang="en-US"/>
          </a:p>
        </p:txBody>
      </p:sp>
      <p:sp>
        <p:nvSpPr>
          <p:cNvPr id="25" name="TextBox 24">
            <a:extLst>
              <a:ext uri="{FF2B5EF4-FFF2-40B4-BE49-F238E27FC236}">
                <a16:creationId xmlns:a16="http://schemas.microsoft.com/office/drawing/2014/main" id="{231E2C4E-7368-422F-A2CE-C71E8EB5E159}"/>
              </a:ext>
            </a:extLst>
          </p:cNvPr>
          <p:cNvSpPr txBox="1"/>
          <p:nvPr/>
        </p:nvSpPr>
        <p:spPr>
          <a:xfrm>
            <a:off x="4811275" y="5425003"/>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الحفاظ على الجدول الزمني والميزانية المخطط لها</a:t>
            </a:r>
            <a:endParaRPr lang="en-US"/>
          </a:p>
        </p:txBody>
      </p:sp>
      <p:sp>
        <p:nvSpPr>
          <p:cNvPr id="26" name="TextBox 25">
            <a:extLst>
              <a:ext uri="{FF2B5EF4-FFF2-40B4-BE49-F238E27FC236}">
                <a16:creationId xmlns:a16="http://schemas.microsoft.com/office/drawing/2014/main" id="{26749BF6-2D09-4ED8-BAD5-64F77FFDDCD3}"/>
              </a:ext>
            </a:extLst>
          </p:cNvPr>
          <p:cNvSpPr txBox="1"/>
          <p:nvPr/>
        </p:nvSpPr>
        <p:spPr>
          <a:xfrm>
            <a:off x="4811275" y="6097408"/>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التحسين المستمر لعمليات المشروع</a:t>
            </a:r>
            <a:endParaRPr lang="en-US"/>
          </a:p>
        </p:txBody>
      </p:sp>
      <p:pic>
        <p:nvPicPr>
          <p:cNvPr id="27" name="Picture 26">
            <a:extLst>
              <a:ext uri="{FF2B5EF4-FFF2-40B4-BE49-F238E27FC236}">
                <a16:creationId xmlns:a16="http://schemas.microsoft.com/office/drawing/2014/main" id="{90471CA8-8679-4AA7-AF4E-FB389852CFA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6236" y="1592228"/>
            <a:ext cx="4999836" cy="4999836"/>
          </a:xfrm>
          <a:prstGeom prst="rect">
            <a:avLst/>
          </a:prstGeom>
          <a:noFill/>
          <a:ln>
            <a:noFill/>
          </a:ln>
        </p:spPr>
      </p:pic>
      <p:sp>
        <p:nvSpPr>
          <p:cNvPr id="28" name="TextBox 27">
            <a:extLst>
              <a:ext uri="{FF2B5EF4-FFF2-40B4-BE49-F238E27FC236}">
                <a16:creationId xmlns:a16="http://schemas.microsoft.com/office/drawing/2014/main" id="{4671371A-C17F-49B9-A3C5-FD02D7C5A683}"/>
              </a:ext>
            </a:extLst>
          </p:cNvPr>
          <p:cNvSpPr txBox="1"/>
          <p:nvPr/>
        </p:nvSpPr>
        <p:spPr>
          <a:xfrm>
            <a:off x="14001136" y="2693281"/>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معايير الجودة في المشاريع هي المقاييس أو المعايير التي تستخدم لتقييم مدى نجاح المشروع وتلبيته للمتطلبات المحددة. وتشمل هذه المعايير جودة المنتج النهائي، الالتزام بالجدول الزمني والميزانية، رضا العميل، وتحقيق الأهداف الاستراتيجية للمنظمة</a:t>
            </a:r>
            <a:endParaRPr lang="en-US" dirty="0"/>
          </a:p>
        </p:txBody>
      </p:sp>
    </p:spTree>
    <p:extLst>
      <p:ext uri="{BB962C8B-B14F-4D97-AF65-F5344CB8AC3E}">
        <p14:creationId xmlns:p14="http://schemas.microsoft.com/office/powerpoint/2010/main" val="1111987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تحديد معايير الجودة للمشروع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68ACB1DA-66CC-48AD-81E1-12DFB2272B9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39241"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E1BCE41-27DD-4CFE-A7CC-C6B37A00BB3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813" y="1592228"/>
            <a:ext cx="4999836" cy="4999836"/>
          </a:xfrm>
          <a:prstGeom prst="rect">
            <a:avLst/>
          </a:prstGeom>
          <a:noFill/>
          <a:ln>
            <a:noFill/>
          </a:ln>
        </p:spPr>
      </p:pic>
      <p:sp>
        <p:nvSpPr>
          <p:cNvPr id="28" name="TextBox 27">
            <a:extLst>
              <a:ext uri="{FF2B5EF4-FFF2-40B4-BE49-F238E27FC236}">
                <a16:creationId xmlns:a16="http://schemas.microsoft.com/office/drawing/2014/main" id="{74F6895A-1504-42C0-A0A3-EA585E6DC152}"/>
              </a:ext>
            </a:extLst>
          </p:cNvPr>
          <p:cNvSpPr txBox="1"/>
          <p:nvPr/>
        </p:nvSpPr>
        <p:spPr>
          <a:xfrm>
            <a:off x="6096000" y="2693281"/>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معايير الجودة في المشاريع هي المقاييس أو المعايير التي تستخدم لتقييم مدى نجاح المشروع وتلبيته للمتطلبات المحددة. وتشمل هذه المعايير جودة المنتج النهائي، الالتزام بالجدول الزمني والميزانية، رضا العميل، وتحقيق الأهداف الاستراتيجية للمنظمة</a:t>
            </a:r>
            <a:endParaRPr lang="en-US" dirty="0"/>
          </a:p>
        </p:txBody>
      </p:sp>
      <p:pic>
        <p:nvPicPr>
          <p:cNvPr id="29" name="Picture 28">
            <a:extLst>
              <a:ext uri="{FF2B5EF4-FFF2-40B4-BE49-F238E27FC236}">
                <a16:creationId xmlns:a16="http://schemas.microsoft.com/office/drawing/2014/main" id="{F42BA52A-BC70-4FF0-8849-8666706E7D13}"/>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9883" y="8313624"/>
            <a:ext cx="4619840" cy="4619840"/>
          </a:xfrm>
          <a:prstGeom prst="rect">
            <a:avLst/>
          </a:prstGeom>
          <a:noFill/>
          <a:ln>
            <a:noFill/>
          </a:ln>
        </p:spPr>
      </p:pic>
    </p:spTree>
    <p:extLst>
      <p:ext uri="{BB962C8B-B14F-4D97-AF65-F5344CB8AC3E}">
        <p14:creationId xmlns:p14="http://schemas.microsoft.com/office/powerpoint/2010/main" val="497886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خطوات تحديد معايير الجودة للمشروع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7" name="Picture 26">
            <a:extLst>
              <a:ext uri="{FF2B5EF4-FFF2-40B4-BE49-F238E27FC236}">
                <a16:creationId xmlns:a16="http://schemas.microsoft.com/office/drawing/2014/main" id="{1E1BCE41-27DD-4CFE-A7CC-C6B37A00BB3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2955" y="1592228"/>
            <a:ext cx="4999836" cy="4999836"/>
          </a:xfrm>
          <a:prstGeom prst="rect">
            <a:avLst/>
          </a:prstGeom>
          <a:noFill/>
          <a:ln>
            <a:noFill/>
          </a:ln>
        </p:spPr>
      </p:pic>
      <p:sp>
        <p:nvSpPr>
          <p:cNvPr id="28" name="TextBox 27">
            <a:extLst>
              <a:ext uri="{FF2B5EF4-FFF2-40B4-BE49-F238E27FC236}">
                <a16:creationId xmlns:a16="http://schemas.microsoft.com/office/drawing/2014/main" id="{74F6895A-1504-42C0-A0A3-EA585E6DC152}"/>
              </a:ext>
            </a:extLst>
          </p:cNvPr>
          <p:cNvSpPr txBox="1"/>
          <p:nvPr/>
        </p:nvSpPr>
        <p:spPr>
          <a:xfrm>
            <a:off x="13617677" y="2693281"/>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معايير الجودة في المشاريع هي المقاييس أو المعايير التي تستخدم لتقييم مدى نجاح المشروع وتلبيته للمتطلبات المحددة. وتشمل هذه المعايير جودة المنتج النهائي، الالتزام بالجدول الزمني والميزانية، رضا العميل، وتحقيق الأهداف الاستراتيجية للمنظمة</a:t>
            </a:r>
            <a:endParaRPr lang="en-US" dirty="0"/>
          </a:p>
        </p:txBody>
      </p:sp>
      <p:pic>
        <p:nvPicPr>
          <p:cNvPr id="21" name="Picture 20">
            <a:extLst>
              <a:ext uri="{FF2B5EF4-FFF2-40B4-BE49-F238E27FC236}">
                <a16:creationId xmlns:a16="http://schemas.microsoft.com/office/drawing/2014/main" id="{14CF96BD-2205-4457-9CC2-D8AB7A0362F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070" y="1971818"/>
            <a:ext cx="4619840" cy="4619840"/>
          </a:xfrm>
          <a:prstGeom prst="rect">
            <a:avLst/>
          </a:prstGeom>
          <a:noFill/>
          <a:ln>
            <a:noFill/>
          </a:ln>
        </p:spPr>
      </p:pic>
      <p:sp>
        <p:nvSpPr>
          <p:cNvPr id="22" name="TextBox 21">
            <a:extLst>
              <a:ext uri="{FF2B5EF4-FFF2-40B4-BE49-F238E27FC236}">
                <a16:creationId xmlns:a16="http://schemas.microsoft.com/office/drawing/2014/main" id="{F665F6E3-6F71-4D24-99FC-AF60C9A93579}"/>
              </a:ext>
            </a:extLst>
          </p:cNvPr>
          <p:cNvSpPr txBox="1"/>
          <p:nvPr/>
        </p:nvSpPr>
        <p:spPr>
          <a:xfrm>
            <a:off x="5486400" y="1905442"/>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تحديد أصحاب المصلحة الرئيسيين</a:t>
            </a:r>
            <a:endParaRPr lang="en-US" dirty="0"/>
          </a:p>
        </p:txBody>
      </p:sp>
      <p:sp>
        <p:nvSpPr>
          <p:cNvPr id="23" name="TextBox 22">
            <a:extLst>
              <a:ext uri="{FF2B5EF4-FFF2-40B4-BE49-F238E27FC236}">
                <a16:creationId xmlns:a16="http://schemas.microsoft.com/office/drawing/2014/main" id="{B87F192C-CF3F-47A2-9D12-98A78C37BDEE}"/>
              </a:ext>
            </a:extLst>
          </p:cNvPr>
          <p:cNvSpPr txBox="1"/>
          <p:nvPr/>
        </p:nvSpPr>
        <p:spPr>
          <a:xfrm>
            <a:off x="5486400" y="2800160"/>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فهم احتياجات ومتطلبات أصحاب المصلحة المختلفين</a:t>
            </a:r>
            <a:endParaRPr lang="en-US" dirty="0"/>
          </a:p>
        </p:txBody>
      </p:sp>
      <p:sp>
        <p:nvSpPr>
          <p:cNvPr id="24" name="TextBox 23">
            <a:extLst>
              <a:ext uri="{FF2B5EF4-FFF2-40B4-BE49-F238E27FC236}">
                <a16:creationId xmlns:a16="http://schemas.microsoft.com/office/drawing/2014/main" id="{17C85559-D6DA-4355-B473-8B3450176337}"/>
              </a:ext>
            </a:extLst>
          </p:cNvPr>
          <p:cNvSpPr txBox="1"/>
          <p:nvPr/>
        </p:nvSpPr>
        <p:spPr>
          <a:xfrm>
            <a:off x="5486400" y="3784405"/>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تحديد المعايير والمقاييس التي تعكس تلك المتطلبات بشكل أفضل</a:t>
            </a:r>
            <a:endParaRPr lang="en-US" dirty="0"/>
          </a:p>
        </p:txBody>
      </p:sp>
      <p:sp>
        <p:nvSpPr>
          <p:cNvPr id="25" name="TextBox 24">
            <a:extLst>
              <a:ext uri="{FF2B5EF4-FFF2-40B4-BE49-F238E27FC236}">
                <a16:creationId xmlns:a16="http://schemas.microsoft.com/office/drawing/2014/main" id="{FE115DCD-6BBD-439B-9027-4C876C79E376}"/>
              </a:ext>
            </a:extLst>
          </p:cNvPr>
          <p:cNvSpPr txBox="1"/>
          <p:nvPr/>
        </p:nvSpPr>
        <p:spPr>
          <a:xfrm>
            <a:off x="5486400" y="5420752"/>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ترتيب المعايير حسب الأولوية والأهمية النسبية لكل طرف معني</a:t>
            </a:r>
            <a:endParaRPr lang="en-US" dirty="0"/>
          </a:p>
        </p:txBody>
      </p:sp>
      <p:pic>
        <p:nvPicPr>
          <p:cNvPr id="29" name="Picture 28">
            <a:extLst>
              <a:ext uri="{FF2B5EF4-FFF2-40B4-BE49-F238E27FC236}">
                <a16:creationId xmlns:a16="http://schemas.microsoft.com/office/drawing/2014/main" id="{099961A2-7803-45E2-AA2F-220523426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76" y="7339300"/>
            <a:ext cx="5732206" cy="5732206"/>
          </a:xfrm>
          <a:prstGeom prst="rect">
            <a:avLst/>
          </a:prstGeom>
        </p:spPr>
      </p:pic>
    </p:spTree>
    <p:extLst>
      <p:ext uri="{BB962C8B-B14F-4D97-AF65-F5344CB8AC3E}">
        <p14:creationId xmlns:p14="http://schemas.microsoft.com/office/powerpoint/2010/main" val="1063594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خطوات تحديد معايير الجودة للمشروع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1" name="Picture 20">
            <a:extLst>
              <a:ext uri="{FF2B5EF4-FFF2-40B4-BE49-F238E27FC236}">
                <a16:creationId xmlns:a16="http://schemas.microsoft.com/office/drawing/2014/main" id="{14CF96BD-2205-4457-9CC2-D8AB7A0362F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6117" y="1971818"/>
            <a:ext cx="4619840" cy="4619840"/>
          </a:xfrm>
          <a:prstGeom prst="rect">
            <a:avLst/>
          </a:prstGeom>
          <a:noFill/>
          <a:ln>
            <a:noFill/>
          </a:ln>
        </p:spPr>
      </p:pic>
      <p:sp>
        <p:nvSpPr>
          <p:cNvPr id="22" name="TextBox 21">
            <a:extLst>
              <a:ext uri="{FF2B5EF4-FFF2-40B4-BE49-F238E27FC236}">
                <a16:creationId xmlns:a16="http://schemas.microsoft.com/office/drawing/2014/main" id="{F665F6E3-6F71-4D24-99FC-AF60C9A93579}"/>
              </a:ext>
            </a:extLst>
          </p:cNvPr>
          <p:cNvSpPr txBox="1"/>
          <p:nvPr/>
        </p:nvSpPr>
        <p:spPr>
          <a:xfrm>
            <a:off x="5486400" y="255740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التوافق على مجموعة محددة من المعايير الحاسمة للنجاح</a:t>
            </a:r>
            <a:endParaRPr lang="en-US" dirty="0"/>
          </a:p>
        </p:txBody>
      </p:sp>
      <p:sp>
        <p:nvSpPr>
          <p:cNvPr id="24" name="TextBox 23">
            <a:extLst>
              <a:ext uri="{FF2B5EF4-FFF2-40B4-BE49-F238E27FC236}">
                <a16:creationId xmlns:a16="http://schemas.microsoft.com/office/drawing/2014/main" id="{17C85559-D6DA-4355-B473-8B3450176337}"/>
              </a:ext>
            </a:extLst>
          </p:cNvPr>
          <p:cNvSpPr txBox="1"/>
          <p:nvPr/>
        </p:nvSpPr>
        <p:spPr>
          <a:xfrm>
            <a:off x="5486400" y="3784405"/>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التأكد من قابلية تلك المعايير للقياس والتحقق</a:t>
            </a:r>
            <a:endParaRPr lang="en-US" dirty="0"/>
          </a:p>
        </p:txBody>
      </p:sp>
      <p:sp>
        <p:nvSpPr>
          <p:cNvPr id="25" name="TextBox 24">
            <a:extLst>
              <a:ext uri="{FF2B5EF4-FFF2-40B4-BE49-F238E27FC236}">
                <a16:creationId xmlns:a16="http://schemas.microsoft.com/office/drawing/2014/main" id="{FE115DCD-6BBD-439B-9027-4C876C79E376}"/>
              </a:ext>
            </a:extLst>
          </p:cNvPr>
          <p:cNvSpPr txBox="1"/>
          <p:nvPr/>
        </p:nvSpPr>
        <p:spPr>
          <a:xfrm>
            <a:off x="5486400" y="4979756"/>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توثيق المعايير المتفق عليها وتضمينها في خطة إدارة الجودة للمشروع</a:t>
            </a:r>
            <a:endParaRPr lang="en-US" dirty="0"/>
          </a:p>
        </p:txBody>
      </p:sp>
      <p:pic>
        <p:nvPicPr>
          <p:cNvPr id="3" name="Picture 2">
            <a:extLst>
              <a:ext uri="{FF2B5EF4-FFF2-40B4-BE49-F238E27FC236}">
                <a16:creationId xmlns:a16="http://schemas.microsoft.com/office/drawing/2014/main" id="{FC9B82DE-63B2-423B-8DF5-D9AB738FF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76" y="849960"/>
            <a:ext cx="5732206" cy="5732206"/>
          </a:xfrm>
          <a:prstGeom prst="rect">
            <a:avLst/>
          </a:prstGeom>
        </p:spPr>
      </p:pic>
    </p:spTree>
    <p:extLst>
      <p:ext uri="{BB962C8B-B14F-4D97-AF65-F5344CB8AC3E}">
        <p14:creationId xmlns:p14="http://schemas.microsoft.com/office/powerpoint/2010/main" val="2031292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استراتيجيات تحقيق معايير الجودة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FC9B82DE-63B2-423B-8DF5-D9AB738FF5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0261" y="849960"/>
            <a:ext cx="5732206" cy="5732206"/>
          </a:xfrm>
          <a:prstGeom prst="rect">
            <a:avLst/>
          </a:prstGeom>
        </p:spPr>
      </p:pic>
      <p:grpSp>
        <p:nvGrpSpPr>
          <p:cNvPr id="5" name="Group 4">
            <a:extLst>
              <a:ext uri="{FF2B5EF4-FFF2-40B4-BE49-F238E27FC236}">
                <a16:creationId xmlns:a16="http://schemas.microsoft.com/office/drawing/2014/main" id="{313E192A-1EB2-4E08-9A97-3C629FA00C47}"/>
              </a:ext>
            </a:extLst>
          </p:cNvPr>
          <p:cNvGrpSpPr/>
          <p:nvPr/>
        </p:nvGrpSpPr>
        <p:grpSpPr>
          <a:xfrm>
            <a:off x="473959" y="3329009"/>
            <a:ext cx="5409151" cy="1338487"/>
            <a:chOff x="473959" y="3329009"/>
            <a:chExt cx="5409151" cy="1338487"/>
          </a:xfrm>
        </p:grpSpPr>
        <p:grpSp>
          <p:nvGrpSpPr>
            <p:cNvPr id="37" name="Group 36">
              <a:extLst>
                <a:ext uri="{FF2B5EF4-FFF2-40B4-BE49-F238E27FC236}">
                  <a16:creationId xmlns:a16="http://schemas.microsoft.com/office/drawing/2014/main" id="{2F8A1B19-F9FF-47E5-B655-8381EAB7C0CD}"/>
                </a:ext>
              </a:extLst>
            </p:cNvPr>
            <p:cNvGrpSpPr/>
            <p:nvPr/>
          </p:nvGrpSpPr>
          <p:grpSpPr>
            <a:xfrm>
              <a:off x="473959" y="3329009"/>
              <a:ext cx="5409151" cy="1338487"/>
              <a:chOff x="38824" y="705917"/>
              <a:chExt cx="4798810" cy="1187989"/>
            </a:xfrm>
          </p:grpSpPr>
          <p:grpSp>
            <p:nvGrpSpPr>
              <p:cNvPr id="49" name="Group 48">
                <a:extLst>
                  <a:ext uri="{FF2B5EF4-FFF2-40B4-BE49-F238E27FC236}">
                    <a16:creationId xmlns:a16="http://schemas.microsoft.com/office/drawing/2014/main" id="{F5F471AB-99B4-4D70-8519-D4E3DF06B09C}"/>
                  </a:ext>
                </a:extLst>
              </p:cNvPr>
              <p:cNvGrpSpPr/>
              <p:nvPr/>
            </p:nvGrpSpPr>
            <p:grpSpPr>
              <a:xfrm>
                <a:off x="85107" y="705917"/>
                <a:ext cx="4752527" cy="1138058"/>
                <a:chOff x="85107" y="705917"/>
                <a:chExt cx="7517635" cy="1800200"/>
              </a:xfrm>
            </p:grpSpPr>
            <p:sp>
              <p:nvSpPr>
                <p:cNvPr id="52" name="Rectangle: Rounded Corners 51">
                  <a:extLst>
                    <a:ext uri="{FF2B5EF4-FFF2-40B4-BE49-F238E27FC236}">
                      <a16:creationId xmlns:a16="http://schemas.microsoft.com/office/drawing/2014/main" id="{E8C307A4-D2A7-464F-904B-11205588531A}"/>
                    </a:ext>
                  </a:extLst>
                </p:cNvPr>
                <p:cNvSpPr/>
                <p:nvPr/>
              </p:nvSpPr>
              <p:spPr>
                <a:xfrm>
                  <a:off x="85107" y="993949"/>
                  <a:ext cx="7157595" cy="1512168"/>
                </a:xfrm>
                <a:prstGeom prst="roundRect">
                  <a:avLst/>
                </a:prstGeom>
                <a:solidFill>
                  <a:srgbClr val="99BC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3" name="Rectangle: Rounded Corners 2">
                  <a:extLst>
                    <a:ext uri="{FF2B5EF4-FFF2-40B4-BE49-F238E27FC236}">
                      <a16:creationId xmlns:a16="http://schemas.microsoft.com/office/drawing/2014/main" id="{4E0A1A62-1E4A-4FA6-922A-AD83C84BF417}"/>
                    </a:ext>
                  </a:extLst>
                </p:cNvPr>
                <p:cNvSpPr/>
                <p:nvPr/>
              </p:nvSpPr>
              <p:spPr>
                <a:xfrm>
                  <a:off x="445146" y="705917"/>
                  <a:ext cx="7157596" cy="1543166"/>
                </a:xfrm>
                <a:custGeom>
                  <a:avLst/>
                  <a:gdLst>
                    <a:gd name="connsiteX0" fmla="*/ 0 w 7157595"/>
                    <a:gd name="connsiteY0" fmla="*/ 252033 h 1512168"/>
                    <a:gd name="connsiteX1" fmla="*/ 252033 w 7157595"/>
                    <a:gd name="connsiteY1" fmla="*/ 0 h 1512168"/>
                    <a:gd name="connsiteX2" fmla="*/ 6905562 w 7157595"/>
                    <a:gd name="connsiteY2" fmla="*/ 0 h 1512168"/>
                    <a:gd name="connsiteX3" fmla="*/ 7157595 w 7157595"/>
                    <a:gd name="connsiteY3" fmla="*/ 252033 h 1512168"/>
                    <a:gd name="connsiteX4" fmla="*/ 7157595 w 7157595"/>
                    <a:gd name="connsiteY4" fmla="*/ 1260135 h 1512168"/>
                    <a:gd name="connsiteX5" fmla="*/ 6905562 w 7157595"/>
                    <a:gd name="connsiteY5" fmla="*/ 1512168 h 1512168"/>
                    <a:gd name="connsiteX6" fmla="*/ 252033 w 7157595"/>
                    <a:gd name="connsiteY6" fmla="*/ 1512168 h 1512168"/>
                    <a:gd name="connsiteX7" fmla="*/ 0 w 7157595"/>
                    <a:gd name="connsiteY7" fmla="*/ 1260135 h 1512168"/>
                    <a:gd name="connsiteX8" fmla="*/ 0 w 7157595"/>
                    <a:gd name="connsiteY8" fmla="*/ 252033 h 1512168"/>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0 w 7157595"/>
                    <a:gd name="connsiteY7" fmla="*/ 1260135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595" h="1543165">
                      <a:moveTo>
                        <a:pt x="0" y="252033"/>
                      </a:moveTo>
                      <a:cubicBezTo>
                        <a:pt x="0" y="112839"/>
                        <a:pt x="112839" y="0"/>
                        <a:pt x="252033" y="0"/>
                      </a:cubicBezTo>
                      <a:lnTo>
                        <a:pt x="6905562" y="0"/>
                      </a:lnTo>
                      <a:cubicBezTo>
                        <a:pt x="7044756" y="0"/>
                        <a:pt x="7157595" y="112839"/>
                        <a:pt x="7157595" y="252033"/>
                      </a:cubicBezTo>
                      <a:lnTo>
                        <a:pt x="7157595" y="1260135"/>
                      </a:lnTo>
                      <a:cubicBezTo>
                        <a:pt x="7157595" y="1399329"/>
                        <a:pt x="7044756" y="1512168"/>
                        <a:pt x="6905562" y="1512168"/>
                      </a:cubicBezTo>
                      <a:lnTo>
                        <a:pt x="1135437" y="1543165"/>
                      </a:lnTo>
                      <a:cubicBezTo>
                        <a:pt x="996243" y="1543165"/>
                        <a:pt x="697424" y="1430326"/>
                        <a:pt x="557939" y="1182644"/>
                      </a:cubicBezTo>
                      <a:cubicBezTo>
                        <a:pt x="464949" y="732956"/>
                        <a:pt x="185980" y="562237"/>
                        <a:pt x="0" y="25203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50" name="TextBox 12">
                <a:extLst>
                  <a:ext uri="{FF2B5EF4-FFF2-40B4-BE49-F238E27FC236}">
                    <a16:creationId xmlns:a16="http://schemas.microsoft.com/office/drawing/2014/main" id="{04C2D120-C69B-4F48-A472-4F037B879D22}"/>
                  </a:ext>
                </a:extLst>
              </p:cNvPr>
              <p:cNvSpPr txBox="1"/>
              <p:nvPr/>
            </p:nvSpPr>
            <p:spPr>
              <a:xfrm>
                <a:off x="1137968" y="963509"/>
                <a:ext cx="3654557" cy="870834"/>
              </a:xfrm>
              <a:prstGeom prst="rect">
                <a:avLst/>
              </a:prstGeom>
              <a:noFill/>
            </p:spPr>
            <p:txBody>
              <a:bodyPr wrap="square" rtlCol="0">
                <a:noAutofit/>
              </a:bodyPr>
              <a:lstStyle/>
              <a:p>
                <a:pPr marL="0" marR="0" algn="ctr" rtl="0">
                  <a:lnSpc>
                    <a:spcPct val="115000"/>
                  </a:lnSpc>
                  <a:spcBef>
                    <a:spcPts val="0"/>
                  </a:spcBef>
                  <a:spcAft>
                    <a:spcPts val="0"/>
                  </a:spcAft>
                </a:pPr>
                <a:r>
                  <a:rPr lang="ar-SY" sz="2400" kern="1200">
                    <a:solidFill>
                      <a:srgbClr val="1C3963"/>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التواصل الفعال</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1" name="TextBox 13">
                <a:extLst>
                  <a:ext uri="{FF2B5EF4-FFF2-40B4-BE49-F238E27FC236}">
                    <a16:creationId xmlns:a16="http://schemas.microsoft.com/office/drawing/2014/main" id="{A90509B9-9E03-4AFE-B1B6-46079BB2CBBF}"/>
                  </a:ext>
                </a:extLst>
              </p:cNvPr>
              <p:cNvSpPr txBox="1"/>
              <p:nvPr/>
            </p:nvSpPr>
            <p:spPr>
              <a:xfrm>
                <a:off x="38824" y="1195852"/>
                <a:ext cx="767327" cy="698054"/>
              </a:xfrm>
              <a:prstGeom prst="rect">
                <a:avLst/>
              </a:prstGeom>
              <a:noFill/>
            </p:spPr>
            <p:txBody>
              <a:bodyPr wrap="square" rtlCol="0">
                <a:noAutofit/>
              </a:bodyPr>
              <a:lstStyle/>
              <a:p>
                <a:pPr marL="0" marR="0" algn="ctr" rtl="1">
                  <a:lnSpc>
                    <a:spcPct val="115000"/>
                  </a:lnSpc>
                  <a:spcBef>
                    <a:spcPts val="0"/>
                  </a:spcBef>
                  <a:spcAft>
                    <a:spcPts val="0"/>
                  </a:spcAft>
                </a:pPr>
                <a:r>
                  <a:rPr lang="ar-SA" sz="32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04</a:t>
                </a:r>
                <a:endParaRPr lang="en-US" sz="32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8" name="رسم 10" descr="مراجعه العميل-من اليمين لليسار">
              <a:extLst>
                <a:ext uri="{FF2B5EF4-FFF2-40B4-BE49-F238E27FC236}">
                  <a16:creationId xmlns:a16="http://schemas.microsoft.com/office/drawing/2014/main" id="{5B19A7E8-D8B0-4B5E-AE2D-E4FF9B1531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3604" y="3520540"/>
              <a:ext cx="805087" cy="805064"/>
            </a:xfrm>
            <a:prstGeom prst="rect">
              <a:avLst/>
            </a:prstGeom>
          </p:spPr>
        </p:pic>
      </p:grpSp>
      <p:grpSp>
        <p:nvGrpSpPr>
          <p:cNvPr id="6" name="Group 5">
            <a:extLst>
              <a:ext uri="{FF2B5EF4-FFF2-40B4-BE49-F238E27FC236}">
                <a16:creationId xmlns:a16="http://schemas.microsoft.com/office/drawing/2014/main" id="{20A7EF9A-E350-4DAC-8F35-4A5AAECFAB83}"/>
              </a:ext>
            </a:extLst>
          </p:cNvPr>
          <p:cNvGrpSpPr/>
          <p:nvPr/>
        </p:nvGrpSpPr>
        <p:grpSpPr>
          <a:xfrm>
            <a:off x="398389" y="4725579"/>
            <a:ext cx="5484721" cy="1282461"/>
            <a:chOff x="398389" y="4725579"/>
            <a:chExt cx="5484721" cy="1282461"/>
          </a:xfrm>
        </p:grpSpPr>
        <p:grpSp>
          <p:nvGrpSpPr>
            <p:cNvPr id="34" name="Group 33">
              <a:extLst>
                <a:ext uri="{FF2B5EF4-FFF2-40B4-BE49-F238E27FC236}">
                  <a16:creationId xmlns:a16="http://schemas.microsoft.com/office/drawing/2014/main" id="{CC0AFD5E-ACCA-42F0-B853-55C4418337DD}"/>
                </a:ext>
              </a:extLst>
            </p:cNvPr>
            <p:cNvGrpSpPr/>
            <p:nvPr/>
          </p:nvGrpSpPr>
          <p:grpSpPr>
            <a:xfrm>
              <a:off x="398389" y="4725579"/>
              <a:ext cx="5484721" cy="1282461"/>
              <a:chOff x="0" y="1423426"/>
              <a:chExt cx="4865853" cy="1138262"/>
            </a:xfrm>
          </p:grpSpPr>
          <p:grpSp>
            <p:nvGrpSpPr>
              <p:cNvPr id="64" name="Group 63">
                <a:extLst>
                  <a:ext uri="{FF2B5EF4-FFF2-40B4-BE49-F238E27FC236}">
                    <a16:creationId xmlns:a16="http://schemas.microsoft.com/office/drawing/2014/main" id="{99ED6CD6-DD88-41FA-BA22-9B8949269B28}"/>
                  </a:ext>
                </a:extLst>
              </p:cNvPr>
              <p:cNvGrpSpPr/>
              <p:nvPr/>
            </p:nvGrpSpPr>
            <p:grpSpPr>
              <a:xfrm>
                <a:off x="113326" y="1423426"/>
                <a:ext cx="4752527" cy="1138058"/>
                <a:chOff x="113326" y="1423426"/>
                <a:chExt cx="7517635" cy="1800200"/>
              </a:xfrm>
            </p:grpSpPr>
            <p:sp>
              <p:nvSpPr>
                <p:cNvPr id="67" name="Rectangle: Rounded Corners 66">
                  <a:extLst>
                    <a:ext uri="{FF2B5EF4-FFF2-40B4-BE49-F238E27FC236}">
                      <a16:creationId xmlns:a16="http://schemas.microsoft.com/office/drawing/2014/main" id="{15CC1999-5D00-482A-833E-60EE0D9D2BFF}"/>
                    </a:ext>
                  </a:extLst>
                </p:cNvPr>
                <p:cNvSpPr/>
                <p:nvPr/>
              </p:nvSpPr>
              <p:spPr>
                <a:xfrm>
                  <a:off x="113326" y="1711458"/>
                  <a:ext cx="7157596" cy="1512168"/>
                </a:xfrm>
                <a:prstGeom prst="roundRect">
                  <a:avLst/>
                </a:prstGeom>
                <a:solidFill>
                  <a:srgbClr val="99BC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8" name="Rectangle: Rounded Corners 2">
                  <a:extLst>
                    <a:ext uri="{FF2B5EF4-FFF2-40B4-BE49-F238E27FC236}">
                      <a16:creationId xmlns:a16="http://schemas.microsoft.com/office/drawing/2014/main" id="{B3A387E9-A060-45CF-9FCE-3564796BF42F}"/>
                    </a:ext>
                  </a:extLst>
                </p:cNvPr>
                <p:cNvSpPr/>
                <p:nvPr/>
              </p:nvSpPr>
              <p:spPr>
                <a:xfrm>
                  <a:off x="473365" y="1423426"/>
                  <a:ext cx="7157596" cy="1543166"/>
                </a:xfrm>
                <a:custGeom>
                  <a:avLst/>
                  <a:gdLst>
                    <a:gd name="connsiteX0" fmla="*/ 0 w 7157595"/>
                    <a:gd name="connsiteY0" fmla="*/ 252033 h 1512168"/>
                    <a:gd name="connsiteX1" fmla="*/ 252033 w 7157595"/>
                    <a:gd name="connsiteY1" fmla="*/ 0 h 1512168"/>
                    <a:gd name="connsiteX2" fmla="*/ 6905562 w 7157595"/>
                    <a:gd name="connsiteY2" fmla="*/ 0 h 1512168"/>
                    <a:gd name="connsiteX3" fmla="*/ 7157595 w 7157595"/>
                    <a:gd name="connsiteY3" fmla="*/ 252033 h 1512168"/>
                    <a:gd name="connsiteX4" fmla="*/ 7157595 w 7157595"/>
                    <a:gd name="connsiteY4" fmla="*/ 1260135 h 1512168"/>
                    <a:gd name="connsiteX5" fmla="*/ 6905562 w 7157595"/>
                    <a:gd name="connsiteY5" fmla="*/ 1512168 h 1512168"/>
                    <a:gd name="connsiteX6" fmla="*/ 252033 w 7157595"/>
                    <a:gd name="connsiteY6" fmla="*/ 1512168 h 1512168"/>
                    <a:gd name="connsiteX7" fmla="*/ 0 w 7157595"/>
                    <a:gd name="connsiteY7" fmla="*/ 1260135 h 1512168"/>
                    <a:gd name="connsiteX8" fmla="*/ 0 w 7157595"/>
                    <a:gd name="connsiteY8" fmla="*/ 252033 h 1512168"/>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0 w 7157595"/>
                    <a:gd name="connsiteY7" fmla="*/ 1260135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595" h="1543165">
                      <a:moveTo>
                        <a:pt x="0" y="252033"/>
                      </a:moveTo>
                      <a:cubicBezTo>
                        <a:pt x="0" y="112839"/>
                        <a:pt x="112839" y="0"/>
                        <a:pt x="252033" y="0"/>
                      </a:cubicBezTo>
                      <a:lnTo>
                        <a:pt x="6905562" y="0"/>
                      </a:lnTo>
                      <a:cubicBezTo>
                        <a:pt x="7044756" y="0"/>
                        <a:pt x="7157595" y="112839"/>
                        <a:pt x="7157595" y="252033"/>
                      </a:cubicBezTo>
                      <a:lnTo>
                        <a:pt x="7157595" y="1260135"/>
                      </a:lnTo>
                      <a:cubicBezTo>
                        <a:pt x="7157595" y="1399329"/>
                        <a:pt x="7044756" y="1512168"/>
                        <a:pt x="6905562" y="1512168"/>
                      </a:cubicBezTo>
                      <a:lnTo>
                        <a:pt x="1135437" y="1543165"/>
                      </a:lnTo>
                      <a:cubicBezTo>
                        <a:pt x="996243" y="1543165"/>
                        <a:pt x="697424" y="1430326"/>
                        <a:pt x="557939" y="1182644"/>
                      </a:cubicBezTo>
                      <a:cubicBezTo>
                        <a:pt x="464949" y="732956"/>
                        <a:pt x="185980" y="562237"/>
                        <a:pt x="0" y="25203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65" name="TextBox 18">
                <a:extLst>
                  <a:ext uri="{FF2B5EF4-FFF2-40B4-BE49-F238E27FC236}">
                    <a16:creationId xmlns:a16="http://schemas.microsoft.com/office/drawing/2014/main" id="{2B643634-99BE-4C91-9BC1-408E494FC3B3}"/>
                  </a:ext>
                </a:extLst>
              </p:cNvPr>
              <p:cNvSpPr txBox="1"/>
              <p:nvPr/>
            </p:nvSpPr>
            <p:spPr>
              <a:xfrm>
                <a:off x="1075411" y="1649976"/>
                <a:ext cx="3529978" cy="699052"/>
              </a:xfrm>
              <a:prstGeom prst="rect">
                <a:avLst/>
              </a:prstGeom>
              <a:noFill/>
            </p:spPr>
            <p:txBody>
              <a:bodyPr wrap="square" rtlCol="0">
                <a:noAutofit/>
              </a:bodyPr>
              <a:lstStyle/>
              <a:p>
                <a:pPr marL="0" marR="0" algn="ctr" rtl="0">
                  <a:lnSpc>
                    <a:spcPct val="115000"/>
                  </a:lnSpc>
                  <a:spcBef>
                    <a:spcPts val="0"/>
                  </a:spcBef>
                  <a:spcAft>
                    <a:spcPts val="0"/>
                  </a:spcAft>
                </a:pPr>
                <a:r>
                  <a:rPr lang="ar-SY" sz="2400" kern="1200">
                    <a:solidFill>
                      <a:srgbClr val="1C3963"/>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إدارة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6" name="TextBox 19">
                <a:extLst>
                  <a:ext uri="{FF2B5EF4-FFF2-40B4-BE49-F238E27FC236}">
                    <a16:creationId xmlns:a16="http://schemas.microsoft.com/office/drawing/2014/main" id="{7E426505-16B0-4492-8EFF-E2F235B51262}"/>
                  </a:ext>
                </a:extLst>
              </p:cNvPr>
              <p:cNvSpPr txBox="1"/>
              <p:nvPr/>
            </p:nvSpPr>
            <p:spPr>
              <a:xfrm>
                <a:off x="0" y="1863636"/>
                <a:ext cx="820652" cy="698052"/>
              </a:xfrm>
              <a:prstGeom prst="rect">
                <a:avLst/>
              </a:prstGeom>
              <a:noFill/>
            </p:spPr>
            <p:txBody>
              <a:bodyPr wrap="square" rtlCol="0">
                <a:noAutofit/>
              </a:bodyPr>
              <a:lstStyle/>
              <a:p>
                <a:pPr marL="0" marR="0" algn="ctr" rtl="1">
                  <a:lnSpc>
                    <a:spcPct val="115000"/>
                  </a:lnSpc>
                  <a:spcBef>
                    <a:spcPts val="0"/>
                  </a:spcBef>
                  <a:spcAft>
                    <a:spcPts val="0"/>
                  </a:spcAft>
                </a:pPr>
                <a:r>
                  <a:rPr lang="ar-SA" sz="32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06</a:t>
                </a:r>
                <a:endParaRPr lang="en-US" sz="32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9" name="Graphic 29" descr="Downward trend graph with solid fill">
              <a:extLst>
                <a:ext uri="{FF2B5EF4-FFF2-40B4-BE49-F238E27FC236}">
                  <a16:creationId xmlns:a16="http://schemas.microsoft.com/office/drawing/2014/main" id="{80EA3AA8-DDC8-4519-B61E-CC50C9F625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54135" y="4858700"/>
              <a:ext cx="813944" cy="813920"/>
            </a:xfrm>
            <a:prstGeom prst="rect">
              <a:avLst/>
            </a:prstGeom>
          </p:spPr>
        </p:pic>
      </p:grpSp>
      <p:grpSp>
        <p:nvGrpSpPr>
          <p:cNvPr id="2" name="Group 1">
            <a:extLst>
              <a:ext uri="{FF2B5EF4-FFF2-40B4-BE49-F238E27FC236}">
                <a16:creationId xmlns:a16="http://schemas.microsoft.com/office/drawing/2014/main" id="{4CC6A871-6F33-455C-BA4F-29D88EC0DB8E}"/>
              </a:ext>
            </a:extLst>
          </p:cNvPr>
          <p:cNvGrpSpPr/>
          <p:nvPr/>
        </p:nvGrpSpPr>
        <p:grpSpPr>
          <a:xfrm>
            <a:off x="6314235" y="1985220"/>
            <a:ext cx="5356982" cy="1338505"/>
            <a:chOff x="6314235" y="1985220"/>
            <a:chExt cx="5356982" cy="1338505"/>
          </a:xfrm>
        </p:grpSpPr>
        <p:grpSp>
          <p:nvGrpSpPr>
            <p:cNvPr id="38" name="Group 37">
              <a:extLst>
                <a:ext uri="{FF2B5EF4-FFF2-40B4-BE49-F238E27FC236}">
                  <a16:creationId xmlns:a16="http://schemas.microsoft.com/office/drawing/2014/main" id="{DF1D6644-25D6-4799-9242-15F3BB4D8194}"/>
                </a:ext>
              </a:extLst>
            </p:cNvPr>
            <p:cNvGrpSpPr/>
            <p:nvPr/>
          </p:nvGrpSpPr>
          <p:grpSpPr>
            <a:xfrm flipH="1">
              <a:off x="6314235" y="1985220"/>
              <a:ext cx="5356982" cy="1282230"/>
              <a:chOff x="3039269" y="15525"/>
              <a:chExt cx="7517635" cy="1800200"/>
            </a:xfrm>
          </p:grpSpPr>
          <p:sp>
            <p:nvSpPr>
              <p:cNvPr id="47" name="Rectangle: Rounded Corners 46">
                <a:extLst>
                  <a:ext uri="{FF2B5EF4-FFF2-40B4-BE49-F238E27FC236}">
                    <a16:creationId xmlns:a16="http://schemas.microsoft.com/office/drawing/2014/main" id="{85E84EF3-D2FB-4737-A2EB-16AA6759B261}"/>
                  </a:ext>
                </a:extLst>
              </p:cNvPr>
              <p:cNvSpPr/>
              <p:nvPr/>
            </p:nvSpPr>
            <p:spPr>
              <a:xfrm>
                <a:off x="3039269" y="303557"/>
                <a:ext cx="7157595" cy="1512168"/>
              </a:xfrm>
              <a:prstGeom prst="roundRect">
                <a:avLst/>
              </a:prstGeom>
              <a:solidFill>
                <a:srgbClr val="99BC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8" name="Rectangle: Rounded Corners 2">
                <a:extLst>
                  <a:ext uri="{FF2B5EF4-FFF2-40B4-BE49-F238E27FC236}">
                    <a16:creationId xmlns:a16="http://schemas.microsoft.com/office/drawing/2014/main" id="{A323F76B-14B3-4EC3-94F0-43D2A4B7D89E}"/>
                  </a:ext>
                </a:extLst>
              </p:cNvPr>
              <p:cNvSpPr/>
              <p:nvPr/>
            </p:nvSpPr>
            <p:spPr>
              <a:xfrm>
                <a:off x="3399309" y="15525"/>
                <a:ext cx="7157595" cy="1543165"/>
              </a:xfrm>
              <a:custGeom>
                <a:avLst/>
                <a:gdLst>
                  <a:gd name="connsiteX0" fmla="*/ 0 w 7157595"/>
                  <a:gd name="connsiteY0" fmla="*/ 252033 h 1512168"/>
                  <a:gd name="connsiteX1" fmla="*/ 252033 w 7157595"/>
                  <a:gd name="connsiteY1" fmla="*/ 0 h 1512168"/>
                  <a:gd name="connsiteX2" fmla="*/ 6905562 w 7157595"/>
                  <a:gd name="connsiteY2" fmla="*/ 0 h 1512168"/>
                  <a:gd name="connsiteX3" fmla="*/ 7157595 w 7157595"/>
                  <a:gd name="connsiteY3" fmla="*/ 252033 h 1512168"/>
                  <a:gd name="connsiteX4" fmla="*/ 7157595 w 7157595"/>
                  <a:gd name="connsiteY4" fmla="*/ 1260135 h 1512168"/>
                  <a:gd name="connsiteX5" fmla="*/ 6905562 w 7157595"/>
                  <a:gd name="connsiteY5" fmla="*/ 1512168 h 1512168"/>
                  <a:gd name="connsiteX6" fmla="*/ 252033 w 7157595"/>
                  <a:gd name="connsiteY6" fmla="*/ 1512168 h 1512168"/>
                  <a:gd name="connsiteX7" fmla="*/ 0 w 7157595"/>
                  <a:gd name="connsiteY7" fmla="*/ 1260135 h 1512168"/>
                  <a:gd name="connsiteX8" fmla="*/ 0 w 7157595"/>
                  <a:gd name="connsiteY8" fmla="*/ 252033 h 1512168"/>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0 w 7157595"/>
                  <a:gd name="connsiteY7" fmla="*/ 1260135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595" h="1543165">
                    <a:moveTo>
                      <a:pt x="0" y="252033"/>
                    </a:moveTo>
                    <a:cubicBezTo>
                      <a:pt x="0" y="112839"/>
                      <a:pt x="112839" y="0"/>
                      <a:pt x="252033" y="0"/>
                    </a:cubicBezTo>
                    <a:lnTo>
                      <a:pt x="6905562" y="0"/>
                    </a:lnTo>
                    <a:cubicBezTo>
                      <a:pt x="7044756" y="0"/>
                      <a:pt x="7157595" y="112839"/>
                      <a:pt x="7157595" y="252033"/>
                    </a:cubicBezTo>
                    <a:lnTo>
                      <a:pt x="7157595" y="1260135"/>
                    </a:lnTo>
                    <a:cubicBezTo>
                      <a:pt x="7157595" y="1399329"/>
                      <a:pt x="7044756" y="1512168"/>
                      <a:pt x="6905562" y="1512168"/>
                    </a:cubicBezTo>
                    <a:lnTo>
                      <a:pt x="1135437" y="1543165"/>
                    </a:lnTo>
                    <a:cubicBezTo>
                      <a:pt x="996243" y="1543165"/>
                      <a:pt x="697424" y="1430326"/>
                      <a:pt x="557939" y="1182644"/>
                    </a:cubicBezTo>
                    <a:cubicBezTo>
                      <a:pt x="464949" y="732956"/>
                      <a:pt x="185980" y="562237"/>
                      <a:pt x="0" y="25203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39" name="TextBox 38">
              <a:extLst>
                <a:ext uri="{FF2B5EF4-FFF2-40B4-BE49-F238E27FC236}">
                  <a16:creationId xmlns:a16="http://schemas.microsoft.com/office/drawing/2014/main" id="{1AE8A60C-CD6F-4AB4-B3AD-D8788ED328C2}"/>
                </a:ext>
              </a:extLst>
            </p:cNvPr>
            <p:cNvSpPr txBox="1"/>
            <p:nvPr/>
          </p:nvSpPr>
          <p:spPr>
            <a:xfrm flipH="1">
              <a:off x="6663681" y="2221877"/>
              <a:ext cx="3584203" cy="786484"/>
            </a:xfrm>
            <a:prstGeom prst="rect">
              <a:avLst/>
            </a:prstGeom>
            <a:noFill/>
          </p:spPr>
          <p:txBody>
            <a:bodyPr wrap="square" rtlCol="0">
              <a:noAutofit/>
            </a:bodyPr>
            <a:lstStyle/>
            <a:p>
              <a:pPr marL="0" marR="0" algn="ctr" rtl="0">
                <a:lnSpc>
                  <a:spcPct val="115000"/>
                </a:lnSpc>
                <a:spcBef>
                  <a:spcPts val="0"/>
                </a:spcBef>
                <a:spcAft>
                  <a:spcPts val="0"/>
                </a:spcAft>
              </a:pPr>
              <a:r>
                <a:rPr lang="ar-SY" sz="2400" kern="1200">
                  <a:solidFill>
                    <a:srgbClr val="1C3963"/>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التخطيط الجيد</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0" name="TextBox 39">
              <a:extLst>
                <a:ext uri="{FF2B5EF4-FFF2-40B4-BE49-F238E27FC236}">
                  <a16:creationId xmlns:a16="http://schemas.microsoft.com/office/drawing/2014/main" id="{823FA03E-C507-4F4C-9AF1-C025FBDF86FE}"/>
                </a:ext>
              </a:extLst>
            </p:cNvPr>
            <p:cNvSpPr txBox="1"/>
            <p:nvPr/>
          </p:nvSpPr>
          <p:spPr>
            <a:xfrm flipH="1">
              <a:off x="10920755" y="2537241"/>
              <a:ext cx="749019" cy="786484"/>
            </a:xfrm>
            <a:prstGeom prst="rect">
              <a:avLst/>
            </a:prstGeom>
            <a:noFill/>
          </p:spPr>
          <p:txBody>
            <a:bodyPr wrap="square" rtlCol="0">
              <a:noAutofit/>
            </a:bodyPr>
            <a:lstStyle/>
            <a:p>
              <a:pPr marL="0" marR="0" algn="ctr" rtl="0">
                <a:lnSpc>
                  <a:spcPct val="115000"/>
                </a:lnSpc>
                <a:spcBef>
                  <a:spcPts val="0"/>
                </a:spcBef>
                <a:spcAft>
                  <a:spcPts val="0"/>
                </a:spcAft>
              </a:pPr>
              <a:r>
                <a:rPr lang="en-US" sz="3200" kern="1200" dirty="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01</a:t>
              </a:r>
              <a:endParaRPr lang="en-US" sz="32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0" name="Graphic 16" descr="Document with solid fill">
              <a:extLst>
                <a:ext uri="{FF2B5EF4-FFF2-40B4-BE49-F238E27FC236}">
                  <a16:creationId xmlns:a16="http://schemas.microsoft.com/office/drawing/2014/main" id="{CADC99B5-5867-45B0-96CA-4AE2F6F433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42598" y="2116547"/>
              <a:ext cx="776716" cy="776693"/>
            </a:xfrm>
            <a:prstGeom prst="rect">
              <a:avLst/>
            </a:prstGeom>
          </p:spPr>
        </p:pic>
      </p:grpSp>
      <p:grpSp>
        <p:nvGrpSpPr>
          <p:cNvPr id="7" name="Group 6">
            <a:extLst>
              <a:ext uri="{FF2B5EF4-FFF2-40B4-BE49-F238E27FC236}">
                <a16:creationId xmlns:a16="http://schemas.microsoft.com/office/drawing/2014/main" id="{494754F1-9C05-401E-A7EA-95B73BA91DD1}"/>
              </a:ext>
            </a:extLst>
          </p:cNvPr>
          <p:cNvGrpSpPr/>
          <p:nvPr/>
        </p:nvGrpSpPr>
        <p:grpSpPr>
          <a:xfrm>
            <a:off x="6314235" y="4725577"/>
            <a:ext cx="5479376" cy="1282232"/>
            <a:chOff x="6314235" y="4725577"/>
            <a:chExt cx="5479376" cy="1282232"/>
          </a:xfrm>
        </p:grpSpPr>
        <p:grpSp>
          <p:nvGrpSpPr>
            <p:cNvPr id="35" name="Group 34">
              <a:extLst>
                <a:ext uri="{FF2B5EF4-FFF2-40B4-BE49-F238E27FC236}">
                  <a16:creationId xmlns:a16="http://schemas.microsoft.com/office/drawing/2014/main" id="{A8E9E31E-5956-481B-998D-70AEEDE1EABF}"/>
                </a:ext>
              </a:extLst>
            </p:cNvPr>
            <p:cNvGrpSpPr/>
            <p:nvPr/>
          </p:nvGrpSpPr>
          <p:grpSpPr>
            <a:xfrm flipH="1">
              <a:off x="6314235" y="4725577"/>
              <a:ext cx="5479376" cy="1282232"/>
              <a:chOff x="3039269" y="1423425"/>
              <a:chExt cx="4861110" cy="1138058"/>
            </a:xfrm>
          </p:grpSpPr>
          <p:grpSp>
            <p:nvGrpSpPr>
              <p:cNvPr id="59" name="Group 58">
                <a:extLst>
                  <a:ext uri="{FF2B5EF4-FFF2-40B4-BE49-F238E27FC236}">
                    <a16:creationId xmlns:a16="http://schemas.microsoft.com/office/drawing/2014/main" id="{B2316128-903D-41BC-A1BD-2C84FD8E3658}"/>
                  </a:ext>
                </a:extLst>
              </p:cNvPr>
              <p:cNvGrpSpPr/>
              <p:nvPr/>
            </p:nvGrpSpPr>
            <p:grpSpPr>
              <a:xfrm>
                <a:off x="3147852" y="1423425"/>
                <a:ext cx="4752527" cy="1138058"/>
                <a:chOff x="3147852" y="1423425"/>
                <a:chExt cx="7517635" cy="1800200"/>
              </a:xfrm>
            </p:grpSpPr>
            <p:sp>
              <p:nvSpPr>
                <p:cNvPr id="62" name="Rectangle: Rounded Corners 61">
                  <a:extLst>
                    <a:ext uri="{FF2B5EF4-FFF2-40B4-BE49-F238E27FC236}">
                      <a16:creationId xmlns:a16="http://schemas.microsoft.com/office/drawing/2014/main" id="{46A43085-FF6E-435F-834F-B8E1C48CB034}"/>
                    </a:ext>
                  </a:extLst>
                </p:cNvPr>
                <p:cNvSpPr/>
                <p:nvPr/>
              </p:nvSpPr>
              <p:spPr>
                <a:xfrm>
                  <a:off x="3147852" y="1711457"/>
                  <a:ext cx="7157595" cy="1512168"/>
                </a:xfrm>
                <a:prstGeom prst="roundRect">
                  <a:avLst/>
                </a:prstGeom>
                <a:solidFill>
                  <a:srgbClr val="99BC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3" name="Rectangle: Rounded Corners 2">
                  <a:extLst>
                    <a:ext uri="{FF2B5EF4-FFF2-40B4-BE49-F238E27FC236}">
                      <a16:creationId xmlns:a16="http://schemas.microsoft.com/office/drawing/2014/main" id="{3ED95429-53F8-4022-AA3C-5724DA99C4AD}"/>
                    </a:ext>
                  </a:extLst>
                </p:cNvPr>
                <p:cNvSpPr/>
                <p:nvPr/>
              </p:nvSpPr>
              <p:spPr>
                <a:xfrm>
                  <a:off x="3507892" y="1423425"/>
                  <a:ext cx="7157595" cy="1543165"/>
                </a:xfrm>
                <a:custGeom>
                  <a:avLst/>
                  <a:gdLst>
                    <a:gd name="connsiteX0" fmla="*/ 0 w 7157595"/>
                    <a:gd name="connsiteY0" fmla="*/ 252033 h 1512168"/>
                    <a:gd name="connsiteX1" fmla="*/ 252033 w 7157595"/>
                    <a:gd name="connsiteY1" fmla="*/ 0 h 1512168"/>
                    <a:gd name="connsiteX2" fmla="*/ 6905562 w 7157595"/>
                    <a:gd name="connsiteY2" fmla="*/ 0 h 1512168"/>
                    <a:gd name="connsiteX3" fmla="*/ 7157595 w 7157595"/>
                    <a:gd name="connsiteY3" fmla="*/ 252033 h 1512168"/>
                    <a:gd name="connsiteX4" fmla="*/ 7157595 w 7157595"/>
                    <a:gd name="connsiteY4" fmla="*/ 1260135 h 1512168"/>
                    <a:gd name="connsiteX5" fmla="*/ 6905562 w 7157595"/>
                    <a:gd name="connsiteY5" fmla="*/ 1512168 h 1512168"/>
                    <a:gd name="connsiteX6" fmla="*/ 252033 w 7157595"/>
                    <a:gd name="connsiteY6" fmla="*/ 1512168 h 1512168"/>
                    <a:gd name="connsiteX7" fmla="*/ 0 w 7157595"/>
                    <a:gd name="connsiteY7" fmla="*/ 1260135 h 1512168"/>
                    <a:gd name="connsiteX8" fmla="*/ 0 w 7157595"/>
                    <a:gd name="connsiteY8" fmla="*/ 252033 h 1512168"/>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0 w 7157595"/>
                    <a:gd name="connsiteY7" fmla="*/ 1260135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595" h="1543165">
                      <a:moveTo>
                        <a:pt x="0" y="252033"/>
                      </a:moveTo>
                      <a:cubicBezTo>
                        <a:pt x="0" y="112839"/>
                        <a:pt x="112839" y="0"/>
                        <a:pt x="252033" y="0"/>
                      </a:cubicBezTo>
                      <a:lnTo>
                        <a:pt x="6905562" y="0"/>
                      </a:lnTo>
                      <a:cubicBezTo>
                        <a:pt x="7044756" y="0"/>
                        <a:pt x="7157595" y="112839"/>
                        <a:pt x="7157595" y="252033"/>
                      </a:cubicBezTo>
                      <a:lnTo>
                        <a:pt x="7157595" y="1260135"/>
                      </a:lnTo>
                      <a:cubicBezTo>
                        <a:pt x="7157595" y="1399329"/>
                        <a:pt x="7044756" y="1512168"/>
                        <a:pt x="6905562" y="1512168"/>
                      </a:cubicBezTo>
                      <a:lnTo>
                        <a:pt x="1135437" y="1543165"/>
                      </a:lnTo>
                      <a:cubicBezTo>
                        <a:pt x="996243" y="1543165"/>
                        <a:pt x="697424" y="1430326"/>
                        <a:pt x="557939" y="1182644"/>
                      </a:cubicBezTo>
                      <a:cubicBezTo>
                        <a:pt x="464949" y="732956"/>
                        <a:pt x="185980" y="562237"/>
                        <a:pt x="0" y="25203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60" name="TextBox 28">
                <a:extLst>
                  <a:ext uri="{FF2B5EF4-FFF2-40B4-BE49-F238E27FC236}">
                    <a16:creationId xmlns:a16="http://schemas.microsoft.com/office/drawing/2014/main" id="{EDAA1945-8757-4B3D-90FE-F4A51DD906E1}"/>
                  </a:ext>
                </a:extLst>
              </p:cNvPr>
              <p:cNvSpPr txBox="1"/>
              <p:nvPr/>
            </p:nvSpPr>
            <p:spPr>
              <a:xfrm>
                <a:off x="4260390" y="1660293"/>
                <a:ext cx="3516427" cy="698052"/>
              </a:xfrm>
              <a:prstGeom prst="rect">
                <a:avLst/>
              </a:prstGeom>
            </p:spPr>
            <p:txBody>
              <a:bodyPr wrap="square" rtlCol="0">
                <a:noAutofit/>
              </a:bodyPr>
              <a:lstStyle/>
              <a:p>
                <a:pPr marL="0" marR="0" algn="ctr" rtl="0">
                  <a:lnSpc>
                    <a:spcPct val="115000"/>
                  </a:lnSpc>
                  <a:spcBef>
                    <a:spcPts val="0"/>
                  </a:spcBef>
                  <a:spcAft>
                    <a:spcPts val="0"/>
                  </a:spcAft>
                </a:pPr>
                <a:r>
                  <a:rPr lang="ar-SY" sz="2400" kern="1200">
                    <a:solidFill>
                      <a:srgbClr val="1C3963"/>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تطوير كفاءات الفريق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1" name="TextBox 29">
                <a:extLst>
                  <a:ext uri="{FF2B5EF4-FFF2-40B4-BE49-F238E27FC236}">
                    <a16:creationId xmlns:a16="http://schemas.microsoft.com/office/drawing/2014/main" id="{CE146C44-A293-42DE-ADB7-382C91F653DB}"/>
                  </a:ext>
                </a:extLst>
              </p:cNvPr>
              <p:cNvSpPr txBox="1"/>
              <p:nvPr/>
            </p:nvSpPr>
            <p:spPr>
              <a:xfrm>
                <a:off x="3039269" y="1863065"/>
                <a:ext cx="820651" cy="698052"/>
              </a:xfrm>
              <a:prstGeom prst="rect">
                <a:avLst/>
              </a:prstGeom>
              <a:noFill/>
            </p:spPr>
            <p:txBody>
              <a:bodyPr wrap="square" rtlCol="0">
                <a:noAutofit/>
              </a:bodyPr>
              <a:lstStyle/>
              <a:p>
                <a:pPr marL="0" marR="0" algn="ctr" rtl="1">
                  <a:lnSpc>
                    <a:spcPct val="115000"/>
                  </a:lnSpc>
                  <a:spcBef>
                    <a:spcPts val="0"/>
                  </a:spcBef>
                  <a:spcAft>
                    <a:spcPts val="0"/>
                  </a:spcAft>
                </a:pPr>
                <a:r>
                  <a:rPr lang="ar-SA" sz="3200" kern="1200" dirty="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05</a:t>
                </a:r>
                <a:endParaRPr lang="en-US" sz="32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1" name="Graphic 21" descr="Group brainstorm with solid fill">
              <a:extLst>
                <a:ext uri="{FF2B5EF4-FFF2-40B4-BE49-F238E27FC236}">
                  <a16:creationId xmlns:a16="http://schemas.microsoft.com/office/drawing/2014/main" id="{80CD7AD4-0403-4407-A139-1259A2646A6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15695" y="4865977"/>
              <a:ext cx="854349" cy="854324"/>
            </a:xfrm>
            <a:prstGeom prst="rect">
              <a:avLst/>
            </a:prstGeom>
          </p:spPr>
        </p:pic>
      </p:grpSp>
      <p:grpSp>
        <p:nvGrpSpPr>
          <p:cNvPr id="69" name="Group 68">
            <a:extLst>
              <a:ext uri="{FF2B5EF4-FFF2-40B4-BE49-F238E27FC236}">
                <a16:creationId xmlns:a16="http://schemas.microsoft.com/office/drawing/2014/main" id="{16FEF940-8499-449A-A85F-07F98A7254E8}"/>
              </a:ext>
            </a:extLst>
          </p:cNvPr>
          <p:cNvGrpSpPr/>
          <p:nvPr/>
        </p:nvGrpSpPr>
        <p:grpSpPr>
          <a:xfrm>
            <a:off x="6314235" y="3329017"/>
            <a:ext cx="5479376" cy="1284203"/>
            <a:chOff x="6314235" y="3329017"/>
            <a:chExt cx="5479376" cy="1284203"/>
          </a:xfrm>
        </p:grpSpPr>
        <p:grpSp>
          <p:nvGrpSpPr>
            <p:cNvPr id="41" name="Group 40">
              <a:extLst>
                <a:ext uri="{FF2B5EF4-FFF2-40B4-BE49-F238E27FC236}">
                  <a16:creationId xmlns:a16="http://schemas.microsoft.com/office/drawing/2014/main" id="{3B1585BB-71EF-4C3D-87D3-E69341513A6D}"/>
                </a:ext>
              </a:extLst>
            </p:cNvPr>
            <p:cNvGrpSpPr/>
            <p:nvPr/>
          </p:nvGrpSpPr>
          <p:grpSpPr>
            <a:xfrm flipH="1">
              <a:off x="6314235" y="3329017"/>
              <a:ext cx="5479376" cy="1284203"/>
              <a:chOff x="3039269" y="705920"/>
              <a:chExt cx="4861110" cy="1139806"/>
            </a:xfrm>
          </p:grpSpPr>
          <p:grpSp>
            <p:nvGrpSpPr>
              <p:cNvPr id="42" name="Group 41">
                <a:extLst>
                  <a:ext uri="{FF2B5EF4-FFF2-40B4-BE49-F238E27FC236}">
                    <a16:creationId xmlns:a16="http://schemas.microsoft.com/office/drawing/2014/main" id="{78F95C25-DA19-4CC3-A6BE-4779DD4BA018}"/>
                  </a:ext>
                </a:extLst>
              </p:cNvPr>
              <p:cNvGrpSpPr/>
              <p:nvPr/>
            </p:nvGrpSpPr>
            <p:grpSpPr>
              <a:xfrm>
                <a:off x="3147852" y="705920"/>
                <a:ext cx="4752527" cy="1138058"/>
                <a:chOff x="3147852" y="705920"/>
                <a:chExt cx="7517635" cy="1800200"/>
              </a:xfrm>
            </p:grpSpPr>
            <p:sp>
              <p:nvSpPr>
                <p:cNvPr id="45" name="Rectangle: Rounded Corners 44">
                  <a:extLst>
                    <a:ext uri="{FF2B5EF4-FFF2-40B4-BE49-F238E27FC236}">
                      <a16:creationId xmlns:a16="http://schemas.microsoft.com/office/drawing/2014/main" id="{A382CB40-7F43-4E90-9E9D-421C9C704C7F}"/>
                    </a:ext>
                  </a:extLst>
                </p:cNvPr>
                <p:cNvSpPr/>
                <p:nvPr/>
              </p:nvSpPr>
              <p:spPr>
                <a:xfrm>
                  <a:off x="3147852" y="993952"/>
                  <a:ext cx="7157595" cy="1512168"/>
                </a:xfrm>
                <a:prstGeom prst="roundRect">
                  <a:avLst/>
                </a:prstGeom>
                <a:solidFill>
                  <a:srgbClr val="99BC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6" name="Rectangle: Rounded Corners 2">
                  <a:extLst>
                    <a:ext uri="{FF2B5EF4-FFF2-40B4-BE49-F238E27FC236}">
                      <a16:creationId xmlns:a16="http://schemas.microsoft.com/office/drawing/2014/main" id="{F7D2012A-2D8F-466E-9DA8-B14AFFAF36C5}"/>
                    </a:ext>
                  </a:extLst>
                </p:cNvPr>
                <p:cNvSpPr/>
                <p:nvPr/>
              </p:nvSpPr>
              <p:spPr>
                <a:xfrm>
                  <a:off x="3507892" y="705920"/>
                  <a:ext cx="7157595" cy="1543165"/>
                </a:xfrm>
                <a:custGeom>
                  <a:avLst/>
                  <a:gdLst>
                    <a:gd name="connsiteX0" fmla="*/ 0 w 7157595"/>
                    <a:gd name="connsiteY0" fmla="*/ 252033 h 1512168"/>
                    <a:gd name="connsiteX1" fmla="*/ 252033 w 7157595"/>
                    <a:gd name="connsiteY1" fmla="*/ 0 h 1512168"/>
                    <a:gd name="connsiteX2" fmla="*/ 6905562 w 7157595"/>
                    <a:gd name="connsiteY2" fmla="*/ 0 h 1512168"/>
                    <a:gd name="connsiteX3" fmla="*/ 7157595 w 7157595"/>
                    <a:gd name="connsiteY3" fmla="*/ 252033 h 1512168"/>
                    <a:gd name="connsiteX4" fmla="*/ 7157595 w 7157595"/>
                    <a:gd name="connsiteY4" fmla="*/ 1260135 h 1512168"/>
                    <a:gd name="connsiteX5" fmla="*/ 6905562 w 7157595"/>
                    <a:gd name="connsiteY5" fmla="*/ 1512168 h 1512168"/>
                    <a:gd name="connsiteX6" fmla="*/ 252033 w 7157595"/>
                    <a:gd name="connsiteY6" fmla="*/ 1512168 h 1512168"/>
                    <a:gd name="connsiteX7" fmla="*/ 0 w 7157595"/>
                    <a:gd name="connsiteY7" fmla="*/ 1260135 h 1512168"/>
                    <a:gd name="connsiteX8" fmla="*/ 0 w 7157595"/>
                    <a:gd name="connsiteY8" fmla="*/ 252033 h 1512168"/>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0 w 7157595"/>
                    <a:gd name="connsiteY7" fmla="*/ 1260135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595" h="1543165">
                      <a:moveTo>
                        <a:pt x="0" y="252033"/>
                      </a:moveTo>
                      <a:cubicBezTo>
                        <a:pt x="0" y="112839"/>
                        <a:pt x="112839" y="0"/>
                        <a:pt x="252033" y="0"/>
                      </a:cubicBezTo>
                      <a:lnTo>
                        <a:pt x="6905562" y="0"/>
                      </a:lnTo>
                      <a:cubicBezTo>
                        <a:pt x="7044756" y="0"/>
                        <a:pt x="7157595" y="112839"/>
                        <a:pt x="7157595" y="252033"/>
                      </a:cubicBezTo>
                      <a:lnTo>
                        <a:pt x="7157595" y="1260135"/>
                      </a:lnTo>
                      <a:cubicBezTo>
                        <a:pt x="7157595" y="1399329"/>
                        <a:pt x="7044756" y="1512168"/>
                        <a:pt x="6905562" y="1512168"/>
                      </a:cubicBezTo>
                      <a:lnTo>
                        <a:pt x="1135437" y="1543165"/>
                      </a:lnTo>
                      <a:cubicBezTo>
                        <a:pt x="996243" y="1543165"/>
                        <a:pt x="697424" y="1430326"/>
                        <a:pt x="557939" y="1182644"/>
                      </a:cubicBezTo>
                      <a:cubicBezTo>
                        <a:pt x="464949" y="732956"/>
                        <a:pt x="185980" y="562237"/>
                        <a:pt x="0" y="25203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43" name="TextBox 33">
                <a:extLst>
                  <a:ext uri="{FF2B5EF4-FFF2-40B4-BE49-F238E27FC236}">
                    <a16:creationId xmlns:a16="http://schemas.microsoft.com/office/drawing/2014/main" id="{973906E4-1E97-41E9-A93E-C82AC180D169}"/>
                  </a:ext>
                </a:extLst>
              </p:cNvPr>
              <p:cNvSpPr txBox="1"/>
              <p:nvPr/>
            </p:nvSpPr>
            <p:spPr>
              <a:xfrm>
                <a:off x="4611120" y="933025"/>
                <a:ext cx="2973974" cy="912701"/>
              </a:xfrm>
              <a:prstGeom prst="rect">
                <a:avLst/>
              </a:prstGeom>
              <a:noFill/>
            </p:spPr>
            <p:txBody>
              <a:bodyPr wrap="square" rtlCol="0">
                <a:noAutofit/>
              </a:bodyPr>
              <a:lstStyle/>
              <a:p>
                <a:pPr marL="0" marR="0" algn="ctr" rtl="0">
                  <a:lnSpc>
                    <a:spcPct val="115000"/>
                  </a:lnSpc>
                  <a:spcBef>
                    <a:spcPts val="0"/>
                  </a:spcBef>
                  <a:spcAft>
                    <a:spcPts val="0"/>
                  </a:spcAft>
                </a:pPr>
                <a:r>
                  <a:rPr lang="ar-SY" sz="2400" kern="1200">
                    <a:solidFill>
                      <a:srgbClr val="1C3963"/>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التحسين المستمر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4" name="TextBox 34">
                <a:extLst>
                  <a:ext uri="{FF2B5EF4-FFF2-40B4-BE49-F238E27FC236}">
                    <a16:creationId xmlns:a16="http://schemas.microsoft.com/office/drawing/2014/main" id="{1C37BC6E-4FF3-4567-9362-432B6ADF249B}"/>
                  </a:ext>
                </a:extLst>
              </p:cNvPr>
              <p:cNvSpPr txBox="1"/>
              <p:nvPr/>
            </p:nvSpPr>
            <p:spPr>
              <a:xfrm>
                <a:off x="3039269" y="1145917"/>
                <a:ext cx="820651" cy="698054"/>
              </a:xfrm>
              <a:prstGeom prst="rect">
                <a:avLst/>
              </a:prstGeom>
              <a:noFill/>
            </p:spPr>
            <p:txBody>
              <a:bodyPr wrap="square" rtlCol="0">
                <a:noAutofit/>
              </a:bodyPr>
              <a:lstStyle/>
              <a:p>
                <a:pPr marL="0" marR="0" algn="ctr" rtl="1">
                  <a:lnSpc>
                    <a:spcPct val="115000"/>
                  </a:lnSpc>
                  <a:spcBef>
                    <a:spcPts val="0"/>
                  </a:spcBef>
                  <a:spcAft>
                    <a:spcPts val="0"/>
                  </a:spcAft>
                </a:pPr>
                <a:r>
                  <a:rPr lang="ar-SA" sz="32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03</a:t>
                </a:r>
                <a:endParaRPr lang="en-US" sz="32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2" name="Graphic 14" descr="Business Growth with solid fill">
              <a:extLst>
                <a:ext uri="{FF2B5EF4-FFF2-40B4-BE49-F238E27FC236}">
                  <a16:creationId xmlns:a16="http://schemas.microsoft.com/office/drawing/2014/main" id="{F2E7F8D5-FCB1-4867-A470-55E3B9C45D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079639" y="3548601"/>
              <a:ext cx="797512" cy="797489"/>
            </a:xfrm>
            <a:prstGeom prst="rect">
              <a:avLst/>
            </a:prstGeom>
          </p:spPr>
        </p:pic>
      </p:grpSp>
      <p:grpSp>
        <p:nvGrpSpPr>
          <p:cNvPr id="4" name="Group 3">
            <a:extLst>
              <a:ext uri="{FF2B5EF4-FFF2-40B4-BE49-F238E27FC236}">
                <a16:creationId xmlns:a16="http://schemas.microsoft.com/office/drawing/2014/main" id="{7BF7CCE1-D22B-420D-9A46-D27515CE3509}"/>
              </a:ext>
            </a:extLst>
          </p:cNvPr>
          <p:cNvGrpSpPr/>
          <p:nvPr/>
        </p:nvGrpSpPr>
        <p:grpSpPr>
          <a:xfrm>
            <a:off x="411752" y="1985220"/>
            <a:ext cx="5471358" cy="1282718"/>
            <a:chOff x="411752" y="1985220"/>
            <a:chExt cx="5471358" cy="1282718"/>
          </a:xfrm>
        </p:grpSpPr>
        <p:grpSp>
          <p:nvGrpSpPr>
            <p:cNvPr id="36" name="Group 35">
              <a:extLst>
                <a:ext uri="{FF2B5EF4-FFF2-40B4-BE49-F238E27FC236}">
                  <a16:creationId xmlns:a16="http://schemas.microsoft.com/office/drawing/2014/main" id="{922A0F10-5956-4293-B0C0-6A7F2A26D516}"/>
                </a:ext>
              </a:extLst>
            </p:cNvPr>
            <p:cNvGrpSpPr/>
            <p:nvPr/>
          </p:nvGrpSpPr>
          <p:grpSpPr>
            <a:xfrm>
              <a:off x="411752" y="1985220"/>
              <a:ext cx="5471358" cy="1282718"/>
              <a:chOff x="6865" y="26820"/>
              <a:chExt cx="4853998" cy="1138490"/>
            </a:xfrm>
          </p:grpSpPr>
          <p:grpSp>
            <p:nvGrpSpPr>
              <p:cNvPr id="54" name="Group 53">
                <a:extLst>
                  <a:ext uri="{FF2B5EF4-FFF2-40B4-BE49-F238E27FC236}">
                    <a16:creationId xmlns:a16="http://schemas.microsoft.com/office/drawing/2014/main" id="{81B000CF-88CE-48BE-9DF3-EAB7827AE000}"/>
                  </a:ext>
                </a:extLst>
              </p:cNvPr>
              <p:cNvGrpSpPr/>
              <p:nvPr/>
            </p:nvGrpSpPr>
            <p:grpSpPr>
              <a:xfrm>
                <a:off x="108336" y="26820"/>
                <a:ext cx="4752527" cy="1138058"/>
                <a:chOff x="108336" y="26820"/>
                <a:chExt cx="7517635" cy="1800200"/>
              </a:xfrm>
            </p:grpSpPr>
            <p:sp>
              <p:nvSpPr>
                <p:cNvPr id="57" name="Rectangle: Rounded Corners 56">
                  <a:extLst>
                    <a:ext uri="{FF2B5EF4-FFF2-40B4-BE49-F238E27FC236}">
                      <a16:creationId xmlns:a16="http://schemas.microsoft.com/office/drawing/2014/main" id="{010DAF1B-CB7C-4C6E-8404-C8921985AA3F}"/>
                    </a:ext>
                  </a:extLst>
                </p:cNvPr>
                <p:cNvSpPr/>
                <p:nvPr/>
              </p:nvSpPr>
              <p:spPr>
                <a:xfrm>
                  <a:off x="108336" y="314853"/>
                  <a:ext cx="7157595" cy="1512167"/>
                </a:xfrm>
                <a:prstGeom prst="roundRect">
                  <a:avLst/>
                </a:prstGeom>
                <a:solidFill>
                  <a:srgbClr val="99BC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8" name="Rectangle: Rounded Corners 2">
                  <a:extLst>
                    <a:ext uri="{FF2B5EF4-FFF2-40B4-BE49-F238E27FC236}">
                      <a16:creationId xmlns:a16="http://schemas.microsoft.com/office/drawing/2014/main" id="{C7799E82-B49B-4878-8252-73A21400BE66}"/>
                    </a:ext>
                  </a:extLst>
                </p:cNvPr>
                <p:cNvSpPr/>
                <p:nvPr/>
              </p:nvSpPr>
              <p:spPr>
                <a:xfrm>
                  <a:off x="468375" y="26820"/>
                  <a:ext cx="7157596" cy="1543165"/>
                </a:xfrm>
                <a:custGeom>
                  <a:avLst/>
                  <a:gdLst>
                    <a:gd name="connsiteX0" fmla="*/ 0 w 7157595"/>
                    <a:gd name="connsiteY0" fmla="*/ 252033 h 1512168"/>
                    <a:gd name="connsiteX1" fmla="*/ 252033 w 7157595"/>
                    <a:gd name="connsiteY1" fmla="*/ 0 h 1512168"/>
                    <a:gd name="connsiteX2" fmla="*/ 6905562 w 7157595"/>
                    <a:gd name="connsiteY2" fmla="*/ 0 h 1512168"/>
                    <a:gd name="connsiteX3" fmla="*/ 7157595 w 7157595"/>
                    <a:gd name="connsiteY3" fmla="*/ 252033 h 1512168"/>
                    <a:gd name="connsiteX4" fmla="*/ 7157595 w 7157595"/>
                    <a:gd name="connsiteY4" fmla="*/ 1260135 h 1512168"/>
                    <a:gd name="connsiteX5" fmla="*/ 6905562 w 7157595"/>
                    <a:gd name="connsiteY5" fmla="*/ 1512168 h 1512168"/>
                    <a:gd name="connsiteX6" fmla="*/ 252033 w 7157595"/>
                    <a:gd name="connsiteY6" fmla="*/ 1512168 h 1512168"/>
                    <a:gd name="connsiteX7" fmla="*/ 0 w 7157595"/>
                    <a:gd name="connsiteY7" fmla="*/ 1260135 h 1512168"/>
                    <a:gd name="connsiteX8" fmla="*/ 0 w 7157595"/>
                    <a:gd name="connsiteY8" fmla="*/ 252033 h 1512168"/>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0 w 7157595"/>
                    <a:gd name="connsiteY7" fmla="*/ 1260135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595" h="1543165">
                      <a:moveTo>
                        <a:pt x="0" y="252033"/>
                      </a:moveTo>
                      <a:cubicBezTo>
                        <a:pt x="0" y="112839"/>
                        <a:pt x="112839" y="0"/>
                        <a:pt x="252033" y="0"/>
                      </a:cubicBezTo>
                      <a:lnTo>
                        <a:pt x="6905562" y="0"/>
                      </a:lnTo>
                      <a:cubicBezTo>
                        <a:pt x="7044756" y="0"/>
                        <a:pt x="7157595" y="112839"/>
                        <a:pt x="7157595" y="252033"/>
                      </a:cubicBezTo>
                      <a:lnTo>
                        <a:pt x="7157595" y="1260135"/>
                      </a:lnTo>
                      <a:cubicBezTo>
                        <a:pt x="7157595" y="1399329"/>
                        <a:pt x="7044756" y="1512168"/>
                        <a:pt x="6905562" y="1512168"/>
                      </a:cubicBezTo>
                      <a:lnTo>
                        <a:pt x="1135437" y="1543165"/>
                      </a:lnTo>
                      <a:cubicBezTo>
                        <a:pt x="996243" y="1543165"/>
                        <a:pt x="697424" y="1430326"/>
                        <a:pt x="557939" y="1182644"/>
                      </a:cubicBezTo>
                      <a:cubicBezTo>
                        <a:pt x="464949" y="732956"/>
                        <a:pt x="185980" y="562237"/>
                        <a:pt x="0" y="25203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55" name="TextBox 6">
                <a:extLst>
                  <a:ext uri="{FF2B5EF4-FFF2-40B4-BE49-F238E27FC236}">
                    <a16:creationId xmlns:a16="http://schemas.microsoft.com/office/drawing/2014/main" id="{41D61C79-A35F-4528-BC44-78D9A087B279}"/>
                  </a:ext>
                </a:extLst>
              </p:cNvPr>
              <p:cNvSpPr txBox="1"/>
              <p:nvPr/>
            </p:nvSpPr>
            <p:spPr>
              <a:xfrm>
                <a:off x="1520012" y="118154"/>
                <a:ext cx="2840499" cy="1002384"/>
              </a:xfrm>
              <a:prstGeom prst="rect">
                <a:avLst/>
              </a:prstGeom>
            </p:spPr>
            <p:txBody>
              <a:bodyPr wrap="square" rtlCol="0">
                <a:noAutofit/>
              </a:bodyPr>
              <a:lstStyle/>
              <a:p>
                <a:pPr marL="0" marR="0" algn="ctr" rtl="0">
                  <a:lnSpc>
                    <a:spcPct val="115000"/>
                  </a:lnSpc>
                  <a:spcBef>
                    <a:spcPts val="0"/>
                  </a:spcBef>
                  <a:spcAft>
                    <a:spcPts val="0"/>
                  </a:spcAft>
                </a:pPr>
                <a:r>
                  <a:rPr lang="ar-SY" sz="2400" kern="1200" dirty="0">
                    <a:solidFill>
                      <a:srgbClr val="1C3963"/>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الرقابة والمراقبة المستمرة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6" name="TextBox 8">
                <a:extLst>
                  <a:ext uri="{FF2B5EF4-FFF2-40B4-BE49-F238E27FC236}">
                    <a16:creationId xmlns:a16="http://schemas.microsoft.com/office/drawing/2014/main" id="{1FF679F5-B10A-4020-985B-6B4DAE36C3D5}"/>
                  </a:ext>
                </a:extLst>
              </p:cNvPr>
              <p:cNvSpPr txBox="1"/>
              <p:nvPr/>
            </p:nvSpPr>
            <p:spPr>
              <a:xfrm>
                <a:off x="6865" y="467258"/>
                <a:ext cx="820652" cy="698052"/>
              </a:xfrm>
              <a:prstGeom prst="rect">
                <a:avLst/>
              </a:prstGeom>
              <a:noFill/>
            </p:spPr>
            <p:txBody>
              <a:bodyPr wrap="square" rtlCol="0">
                <a:noAutofit/>
              </a:bodyPr>
              <a:lstStyle/>
              <a:p>
                <a:pPr marL="0" marR="0" algn="ctr" rtl="1">
                  <a:lnSpc>
                    <a:spcPct val="115000"/>
                  </a:lnSpc>
                  <a:spcBef>
                    <a:spcPts val="0"/>
                  </a:spcBef>
                  <a:spcAft>
                    <a:spcPts val="0"/>
                  </a:spcAft>
                </a:pPr>
                <a:r>
                  <a:rPr lang="ar-SA" sz="32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02</a:t>
                </a:r>
                <a:endParaRPr lang="en-US" sz="32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3" name="Graphic 65" descr="Magnifying glass with solid fill">
              <a:extLst>
                <a:ext uri="{FF2B5EF4-FFF2-40B4-BE49-F238E27FC236}">
                  <a16:creationId xmlns:a16="http://schemas.microsoft.com/office/drawing/2014/main" id="{708FFA9E-C716-4EF7-A79C-466A3945ACD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22275" y="2074214"/>
              <a:ext cx="825603" cy="825655"/>
            </a:xfrm>
            <a:prstGeom prst="rect">
              <a:avLst/>
            </a:prstGeom>
          </p:spPr>
        </p:pic>
      </p:grpSp>
      <p:sp>
        <p:nvSpPr>
          <p:cNvPr id="70" name="TextBox 69">
            <a:extLst>
              <a:ext uri="{FF2B5EF4-FFF2-40B4-BE49-F238E27FC236}">
                <a16:creationId xmlns:a16="http://schemas.microsoft.com/office/drawing/2014/main" id="{354B9403-5B67-4B0C-BA75-4D9182EA23B3}"/>
              </a:ext>
            </a:extLst>
          </p:cNvPr>
          <p:cNvSpPr txBox="1"/>
          <p:nvPr/>
        </p:nvSpPr>
        <p:spPr>
          <a:xfrm>
            <a:off x="1704003" y="-2289281"/>
            <a:ext cx="4955392" cy="446276"/>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يتم تحديد معايير الجودة للمشروع؟</a:t>
            </a:r>
            <a:endParaRPr lang="en-US" dirty="0"/>
          </a:p>
        </p:txBody>
      </p:sp>
      <p:pic>
        <p:nvPicPr>
          <p:cNvPr id="71" name="Picture 2" descr="Studying - Free education icons">
            <a:extLst>
              <a:ext uri="{FF2B5EF4-FFF2-40B4-BE49-F238E27FC236}">
                <a16:creationId xmlns:a16="http://schemas.microsoft.com/office/drawing/2014/main" id="{FEC87C41-C8E7-4D47-832F-A7E970553D1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0302" y="-3857117"/>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585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1+#ppt_w/2"/>
                                          </p:val>
                                        </p:tav>
                                        <p:tav tm="100000">
                                          <p:val>
                                            <p:strVal val="#ppt_x"/>
                                          </p:val>
                                        </p:tav>
                                      </p:tavLst>
                                    </p:anim>
                                    <p:anim calcmode="lin" valueType="num">
                                      <p:cBhvr additive="base">
                                        <p:cTn id="20"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0-#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70" name="TextBox 69">
            <a:extLst>
              <a:ext uri="{FF2B5EF4-FFF2-40B4-BE49-F238E27FC236}">
                <a16:creationId xmlns:a16="http://schemas.microsoft.com/office/drawing/2014/main" id="{6D81151F-AD43-4317-98ED-D0BEC04C99A6}"/>
              </a:ext>
            </a:extLst>
          </p:cNvPr>
          <p:cNvSpPr txBox="1"/>
          <p:nvPr/>
        </p:nvSpPr>
        <p:spPr>
          <a:xfrm>
            <a:off x="1704003" y="3698530"/>
            <a:ext cx="4955392" cy="410882"/>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يتم تحديد معايير الجودة للمشروع؟</a:t>
            </a:r>
            <a:endParaRPr lang="en-US" dirty="0"/>
          </a:p>
        </p:txBody>
      </p:sp>
      <p:pic>
        <p:nvPicPr>
          <p:cNvPr id="71" name="Picture 2" descr="Studying - Free education icons">
            <a:extLst>
              <a:ext uri="{FF2B5EF4-FFF2-40B4-BE49-F238E27FC236}">
                <a16:creationId xmlns:a16="http://schemas.microsoft.com/office/drawing/2014/main" id="{C6AE5068-1BA7-4D97-BBB8-D6DC520AF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Idea 3d Images - Free Download on Freepik">
            <a:extLst>
              <a:ext uri="{FF2B5EF4-FFF2-40B4-BE49-F238E27FC236}">
                <a16:creationId xmlns:a16="http://schemas.microsoft.com/office/drawing/2014/main" id="{1C94504A-AA33-41AA-9932-6F2EB5ABA32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39392"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295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70" name="TextBox 69">
            <a:extLst>
              <a:ext uri="{FF2B5EF4-FFF2-40B4-BE49-F238E27FC236}">
                <a16:creationId xmlns:a16="http://schemas.microsoft.com/office/drawing/2014/main" id="{6D81151F-AD43-4317-98ED-D0BEC04C99A6}"/>
              </a:ext>
            </a:extLst>
          </p:cNvPr>
          <p:cNvSpPr txBox="1"/>
          <p:nvPr/>
        </p:nvSpPr>
        <p:spPr>
          <a:xfrm>
            <a:off x="1704003" y="9715872"/>
            <a:ext cx="4955392" cy="410882"/>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كيف يتم تحديد معايير الجودة للمشروع؟</a:t>
            </a:r>
            <a:endParaRPr lang="en-US" dirty="0"/>
          </a:p>
        </p:txBody>
      </p:sp>
      <p:pic>
        <p:nvPicPr>
          <p:cNvPr id="71" name="Picture 2" descr="Studying - Free education icons">
            <a:extLst>
              <a:ext uri="{FF2B5EF4-FFF2-40B4-BE49-F238E27FC236}">
                <a16:creationId xmlns:a16="http://schemas.microsoft.com/office/drawing/2014/main" id="{C6AE5068-1BA7-4D97-BBB8-D6DC520AF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148036"/>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53ED3B54-47E3-45A1-A790-98AC3507B5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06E0C68-7EB4-413F-BCBD-69739A5C5B7A}"/>
              </a:ext>
            </a:extLst>
          </p:cNvPr>
          <p:cNvSpPr txBox="1"/>
          <p:nvPr/>
        </p:nvSpPr>
        <p:spPr>
          <a:xfrm>
            <a:off x="4811275" y="2052485"/>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تحديد متطلبات العميل وتوقعاته من المشروع</a:t>
            </a:r>
            <a:endParaRPr lang="en-US"/>
          </a:p>
        </p:txBody>
      </p:sp>
      <p:sp>
        <p:nvSpPr>
          <p:cNvPr id="22" name="TextBox 21">
            <a:extLst>
              <a:ext uri="{FF2B5EF4-FFF2-40B4-BE49-F238E27FC236}">
                <a16:creationId xmlns:a16="http://schemas.microsoft.com/office/drawing/2014/main" id="{CB243DA1-4CC0-4B97-B626-D222C0E8261B}"/>
              </a:ext>
            </a:extLst>
          </p:cNvPr>
          <p:cNvSpPr txBox="1"/>
          <p:nvPr/>
        </p:nvSpPr>
        <p:spPr>
          <a:xfrm>
            <a:off x="4811275" y="2888386"/>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ترجمة هذه المتطلبات إلى مواصفات وخصائص قابلة للقياس</a:t>
            </a:r>
            <a:endParaRPr lang="en-US"/>
          </a:p>
        </p:txBody>
      </p:sp>
      <p:sp>
        <p:nvSpPr>
          <p:cNvPr id="23" name="TextBox 22">
            <a:extLst>
              <a:ext uri="{FF2B5EF4-FFF2-40B4-BE49-F238E27FC236}">
                <a16:creationId xmlns:a16="http://schemas.microsoft.com/office/drawing/2014/main" id="{2B896AC4-615A-4237-96E1-646E4198C296}"/>
              </a:ext>
            </a:extLst>
          </p:cNvPr>
          <p:cNvSpPr txBox="1"/>
          <p:nvPr/>
        </p:nvSpPr>
        <p:spPr>
          <a:xfrm>
            <a:off x="4811275" y="3763593"/>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وضع معايير محددة لكل متطلب رئيسي (الوقت، التكلفة، النطاق، الأداء، السلامة، إلخ)</a:t>
            </a:r>
            <a:endParaRPr lang="en-US"/>
          </a:p>
        </p:txBody>
      </p:sp>
      <p:sp>
        <p:nvSpPr>
          <p:cNvPr id="24" name="TextBox 23">
            <a:extLst>
              <a:ext uri="{FF2B5EF4-FFF2-40B4-BE49-F238E27FC236}">
                <a16:creationId xmlns:a16="http://schemas.microsoft.com/office/drawing/2014/main" id="{EEBAA811-A7D4-4A2C-89C0-9BBC58C7A97E}"/>
              </a:ext>
            </a:extLst>
          </p:cNvPr>
          <p:cNvSpPr txBox="1"/>
          <p:nvPr/>
        </p:nvSpPr>
        <p:spPr>
          <a:xfrm>
            <a:off x="4811275" y="5088215"/>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التأكد من أن المعايير تتسق مع سياسات وأهداف المنظمة</a:t>
            </a:r>
            <a:endParaRPr lang="en-US"/>
          </a:p>
        </p:txBody>
      </p:sp>
      <p:sp>
        <p:nvSpPr>
          <p:cNvPr id="25" name="TextBox 24">
            <a:extLst>
              <a:ext uri="{FF2B5EF4-FFF2-40B4-BE49-F238E27FC236}">
                <a16:creationId xmlns:a16="http://schemas.microsoft.com/office/drawing/2014/main" id="{B7DADF21-4697-4A48-9DFC-9FBD660504C6}"/>
              </a:ext>
            </a:extLst>
          </p:cNvPr>
          <p:cNvSpPr txBox="1"/>
          <p:nvPr/>
        </p:nvSpPr>
        <p:spPr>
          <a:xfrm>
            <a:off x="4811275" y="5957548"/>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إشراك فريق المشروع في تحديد معايير الجودة وتوثيقها</a:t>
            </a:r>
            <a:endParaRPr lang="en-US"/>
          </a:p>
        </p:txBody>
      </p:sp>
    </p:spTree>
    <p:extLst>
      <p:ext uri="{BB962C8B-B14F-4D97-AF65-F5344CB8AC3E}">
        <p14:creationId xmlns:p14="http://schemas.microsoft.com/office/powerpoint/2010/main" val="577008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ضمان الجودة في المشاريع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53ED3B54-47E3-45A1-A790-98AC3507B57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39392"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83DB702A-D506-437F-AC69-92DFD205887E}"/>
              </a:ext>
            </a:extLst>
          </p:cNvPr>
          <p:cNvGrpSpPr/>
          <p:nvPr/>
        </p:nvGrpSpPr>
        <p:grpSpPr>
          <a:xfrm>
            <a:off x="2865119" y="3992926"/>
            <a:ext cx="2953559" cy="2614679"/>
            <a:chOff x="831449" y="1418669"/>
            <a:chExt cx="2927037" cy="2592030"/>
          </a:xfrm>
        </p:grpSpPr>
        <p:sp>
          <p:nvSpPr>
            <p:cNvPr id="42" name="مربع نص 24">
              <a:extLst>
                <a:ext uri="{FF2B5EF4-FFF2-40B4-BE49-F238E27FC236}">
                  <a16:creationId xmlns:a16="http://schemas.microsoft.com/office/drawing/2014/main" id="{234E2C05-840A-44F7-AE72-9410A3D02684}"/>
                </a:ext>
              </a:extLst>
            </p:cNvPr>
            <p:cNvSpPr txBox="1"/>
            <p:nvPr/>
          </p:nvSpPr>
          <p:spPr>
            <a:xfrm>
              <a:off x="1737506" y="2099716"/>
              <a:ext cx="1825886" cy="1570652"/>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إجراء المراجعات الدورية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3" name="Freeform: Shape 42">
              <a:extLst>
                <a:ext uri="{FF2B5EF4-FFF2-40B4-BE49-F238E27FC236}">
                  <a16:creationId xmlns:a16="http://schemas.microsoft.com/office/drawing/2014/main" id="{622DF121-89F5-4455-A0F0-683C52097402}"/>
                </a:ext>
              </a:extLst>
            </p:cNvPr>
            <p:cNvSpPr/>
            <p:nvPr/>
          </p:nvSpPr>
          <p:spPr>
            <a:xfrm>
              <a:off x="831449" y="1418669"/>
              <a:ext cx="2927037" cy="2592030"/>
            </a:xfrm>
            <a:custGeom>
              <a:avLst/>
              <a:gdLst>
                <a:gd name="connsiteX0" fmla="*/ 406966 w 2927037"/>
                <a:gd name="connsiteY0" fmla="*/ 1076455 h 2592030"/>
                <a:gd name="connsiteX1" fmla="*/ 233244 w 2927037"/>
                <a:gd name="connsiteY1" fmla="*/ 1335840 h 2592030"/>
                <a:gd name="connsiteX2" fmla="*/ 406966 w 2927037"/>
                <a:gd name="connsiteY2" fmla="*/ 1335840 h 2592030"/>
                <a:gd name="connsiteX3" fmla="*/ 425992 w 2927037"/>
                <a:gd name="connsiteY3" fmla="*/ 1000314 h 2592030"/>
                <a:gd name="connsiteX4" fmla="*/ 437893 w 2927037"/>
                <a:gd name="connsiteY4" fmla="*/ 1016971 h 2592030"/>
                <a:gd name="connsiteX5" fmla="*/ 437893 w 2927037"/>
                <a:gd name="connsiteY5" fmla="*/ 1352497 h 2592030"/>
                <a:gd name="connsiteX6" fmla="*/ 423617 w 2927037"/>
                <a:gd name="connsiteY6" fmla="*/ 1371541 h 2592030"/>
                <a:gd name="connsiteX7" fmla="*/ 199930 w 2927037"/>
                <a:gd name="connsiteY7" fmla="*/ 1371541 h 2592030"/>
                <a:gd name="connsiteX8" fmla="*/ 183267 w 2927037"/>
                <a:gd name="connsiteY8" fmla="*/ 1362028 h 2592030"/>
                <a:gd name="connsiteX9" fmla="*/ 183267 w 2927037"/>
                <a:gd name="connsiteY9" fmla="*/ 1342984 h 2592030"/>
                <a:gd name="connsiteX10" fmla="*/ 406966 w 2927037"/>
                <a:gd name="connsiteY10" fmla="*/ 1007440 h 2592030"/>
                <a:gd name="connsiteX11" fmla="*/ 425992 w 2927037"/>
                <a:gd name="connsiteY11" fmla="*/ 1000314 h 2592030"/>
                <a:gd name="connsiteX12" fmla="*/ 1765725 w 2927037"/>
                <a:gd name="connsiteY12" fmla="*/ 0 h 2592030"/>
                <a:gd name="connsiteX13" fmla="*/ 1920462 w 2927037"/>
                <a:gd name="connsiteY13" fmla="*/ 41076 h 2592030"/>
                <a:gd name="connsiteX14" fmla="*/ 2772419 w 2927037"/>
                <a:gd name="connsiteY14" fmla="*/ 533630 h 2592030"/>
                <a:gd name="connsiteX15" fmla="*/ 2927037 w 2927037"/>
                <a:gd name="connsiteY15" fmla="*/ 802526 h 2592030"/>
                <a:gd name="connsiteX16" fmla="*/ 2927037 w 2927037"/>
                <a:gd name="connsiteY16" fmla="*/ 1787755 h 2592030"/>
                <a:gd name="connsiteX17" fmla="*/ 2772419 w 2927037"/>
                <a:gd name="connsiteY17" fmla="*/ 2056651 h 2592030"/>
                <a:gd name="connsiteX18" fmla="*/ 1920462 w 2927037"/>
                <a:gd name="connsiteY18" fmla="*/ 2549205 h 2592030"/>
                <a:gd name="connsiteX19" fmla="*/ 1768147 w 2927037"/>
                <a:gd name="connsiteY19" fmla="*/ 2592030 h 2592030"/>
                <a:gd name="connsiteX20" fmla="*/ 1613394 w 2927037"/>
                <a:gd name="connsiteY20" fmla="*/ 2551617 h 2592030"/>
                <a:gd name="connsiteX21" fmla="*/ 485400 w 2927037"/>
                <a:gd name="connsiteY21" fmla="*/ 1901876 h 2592030"/>
                <a:gd name="connsiteX22" fmla="*/ 468868 w 2927037"/>
                <a:gd name="connsiteY22" fmla="*/ 1885228 h 2592030"/>
                <a:gd name="connsiteX23" fmla="*/ 468868 w 2927037"/>
                <a:gd name="connsiteY23" fmla="*/ 1597392 h 2592030"/>
                <a:gd name="connsiteX24" fmla="*/ 16668 w 2927037"/>
                <a:gd name="connsiteY24" fmla="*/ 1597392 h 2592030"/>
                <a:gd name="connsiteX25" fmla="*/ 0 w 2927037"/>
                <a:gd name="connsiteY25" fmla="*/ 1580624 h 2592030"/>
                <a:gd name="connsiteX26" fmla="*/ 0 w 2927037"/>
                <a:gd name="connsiteY26" fmla="*/ 1335613 h 2592030"/>
                <a:gd name="connsiteX27" fmla="*/ 2439 w 2927037"/>
                <a:gd name="connsiteY27" fmla="*/ 1326083 h 2592030"/>
                <a:gd name="connsiteX28" fmla="*/ 473611 w 2927037"/>
                <a:gd name="connsiteY28" fmla="*/ 633516 h 2592030"/>
                <a:gd name="connsiteX29" fmla="*/ 487840 w 2927037"/>
                <a:gd name="connsiteY29" fmla="*/ 626398 h 2592030"/>
                <a:gd name="connsiteX30" fmla="*/ 811440 w 2927037"/>
                <a:gd name="connsiteY30" fmla="*/ 626398 h 2592030"/>
                <a:gd name="connsiteX31" fmla="*/ 828108 w 2927037"/>
                <a:gd name="connsiteY31" fmla="*/ 643046 h 2592030"/>
                <a:gd name="connsiteX32" fmla="*/ 828108 w 2927037"/>
                <a:gd name="connsiteY32" fmla="*/ 1335613 h 2592030"/>
                <a:gd name="connsiteX33" fmla="*/ 968497 w 2927037"/>
                <a:gd name="connsiteY33" fmla="*/ 1335613 h 2592030"/>
                <a:gd name="connsiteX34" fmla="*/ 985165 w 2927037"/>
                <a:gd name="connsiteY34" fmla="*/ 1352261 h 2592030"/>
                <a:gd name="connsiteX35" fmla="*/ 968497 w 2927037"/>
                <a:gd name="connsiteY35" fmla="*/ 1368909 h 2592030"/>
                <a:gd name="connsiteX36" fmla="*/ 809136 w 2927037"/>
                <a:gd name="connsiteY36" fmla="*/ 1368909 h 2592030"/>
                <a:gd name="connsiteX37" fmla="*/ 792468 w 2927037"/>
                <a:gd name="connsiteY37" fmla="*/ 1352261 h 2592030"/>
                <a:gd name="connsiteX38" fmla="*/ 792468 w 2927037"/>
                <a:gd name="connsiteY38" fmla="*/ 659694 h 2592030"/>
                <a:gd name="connsiteX39" fmla="*/ 497325 w 2927037"/>
                <a:gd name="connsiteY39" fmla="*/ 659694 h 2592030"/>
                <a:gd name="connsiteX40" fmla="*/ 33336 w 2927037"/>
                <a:gd name="connsiteY40" fmla="*/ 1337905 h 2592030"/>
                <a:gd name="connsiteX41" fmla="*/ 33336 w 2927037"/>
                <a:gd name="connsiteY41" fmla="*/ 1559271 h 2592030"/>
                <a:gd name="connsiteX42" fmla="*/ 485400 w 2927037"/>
                <a:gd name="connsiteY42" fmla="*/ 1559271 h 2592030"/>
                <a:gd name="connsiteX43" fmla="*/ 502068 w 2927037"/>
                <a:gd name="connsiteY43" fmla="*/ 1575919 h 2592030"/>
                <a:gd name="connsiteX44" fmla="*/ 502068 w 2927037"/>
                <a:gd name="connsiteY44" fmla="*/ 1868580 h 2592030"/>
                <a:gd name="connsiteX45" fmla="*/ 1630062 w 2927037"/>
                <a:gd name="connsiteY45" fmla="*/ 2518201 h 2592030"/>
                <a:gd name="connsiteX46" fmla="*/ 1906098 w 2927037"/>
                <a:gd name="connsiteY46" fmla="*/ 2518201 h 2592030"/>
                <a:gd name="connsiteX47" fmla="*/ 2758055 w 2927037"/>
                <a:gd name="connsiteY47" fmla="*/ 2025647 h 2592030"/>
                <a:gd name="connsiteX48" fmla="*/ 2896141 w 2927037"/>
                <a:gd name="connsiteY48" fmla="*/ 1787755 h 2592030"/>
                <a:gd name="connsiteX49" fmla="*/ 2896141 w 2927037"/>
                <a:gd name="connsiteY49" fmla="*/ 802526 h 2592030"/>
                <a:gd name="connsiteX50" fmla="*/ 2758055 w 2927037"/>
                <a:gd name="connsiteY50" fmla="*/ 564512 h 2592030"/>
                <a:gd name="connsiteX51" fmla="*/ 1906098 w 2927037"/>
                <a:gd name="connsiteY51" fmla="*/ 71958 h 2592030"/>
                <a:gd name="connsiteX52" fmla="*/ 1630062 w 2927037"/>
                <a:gd name="connsiteY52" fmla="*/ 71958 h 2592030"/>
                <a:gd name="connsiteX53" fmla="*/ 887597 w 2927037"/>
                <a:gd name="connsiteY53" fmla="*/ 476569 h 2592030"/>
                <a:gd name="connsiteX54" fmla="*/ 863883 w 2927037"/>
                <a:gd name="connsiteY54" fmla="*/ 469331 h 2592030"/>
                <a:gd name="connsiteX55" fmla="*/ 870929 w 2927037"/>
                <a:gd name="connsiteY55" fmla="*/ 445566 h 2592030"/>
                <a:gd name="connsiteX56" fmla="*/ 1611090 w 2927037"/>
                <a:gd name="connsiteY56" fmla="*/ 41076 h 2592030"/>
                <a:gd name="connsiteX57" fmla="*/ 1765725 w 2927037"/>
                <a:gd name="connsiteY57" fmla="*/ 0 h 259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927037" h="2592030">
                  <a:moveTo>
                    <a:pt x="406966" y="1076455"/>
                  </a:moveTo>
                  <a:lnTo>
                    <a:pt x="233244" y="1335840"/>
                  </a:lnTo>
                  <a:lnTo>
                    <a:pt x="406966" y="1335840"/>
                  </a:lnTo>
                  <a:close/>
                  <a:moveTo>
                    <a:pt x="425992" y="1000314"/>
                  </a:moveTo>
                  <a:cubicBezTo>
                    <a:pt x="433130" y="1002683"/>
                    <a:pt x="437893" y="1009827"/>
                    <a:pt x="437893" y="1016971"/>
                  </a:cubicBezTo>
                  <a:lnTo>
                    <a:pt x="437893" y="1352497"/>
                  </a:lnTo>
                  <a:cubicBezTo>
                    <a:pt x="442655" y="1364398"/>
                    <a:pt x="433142" y="1371541"/>
                    <a:pt x="423617" y="1371541"/>
                  </a:cubicBezTo>
                  <a:lnTo>
                    <a:pt x="199930" y="1371541"/>
                  </a:lnTo>
                  <a:cubicBezTo>
                    <a:pt x="192792" y="1371541"/>
                    <a:pt x="188029" y="1366785"/>
                    <a:pt x="183267" y="1362028"/>
                  </a:cubicBezTo>
                  <a:cubicBezTo>
                    <a:pt x="180891" y="1357271"/>
                    <a:pt x="180891" y="1350128"/>
                    <a:pt x="183267" y="1342984"/>
                  </a:cubicBezTo>
                  <a:lnTo>
                    <a:pt x="406966" y="1007440"/>
                  </a:lnTo>
                  <a:cubicBezTo>
                    <a:pt x="411716" y="1000314"/>
                    <a:pt x="418854" y="997927"/>
                    <a:pt x="425992" y="1000314"/>
                  </a:cubicBezTo>
                  <a:close/>
                  <a:moveTo>
                    <a:pt x="1765725" y="0"/>
                  </a:moveTo>
                  <a:cubicBezTo>
                    <a:pt x="1819269" y="0"/>
                    <a:pt x="1872830" y="13692"/>
                    <a:pt x="1920462" y="41076"/>
                  </a:cubicBezTo>
                  <a:lnTo>
                    <a:pt x="2772419" y="533630"/>
                  </a:lnTo>
                  <a:cubicBezTo>
                    <a:pt x="2867548" y="588398"/>
                    <a:pt x="2927037" y="693110"/>
                    <a:pt x="2927037" y="802526"/>
                  </a:cubicBezTo>
                  <a:lnTo>
                    <a:pt x="2927037" y="1787755"/>
                  </a:lnTo>
                  <a:cubicBezTo>
                    <a:pt x="2927037" y="1897171"/>
                    <a:pt x="2867548" y="2001882"/>
                    <a:pt x="2772419" y="2056651"/>
                  </a:cubicBezTo>
                  <a:lnTo>
                    <a:pt x="1920462" y="2549205"/>
                  </a:lnTo>
                  <a:cubicBezTo>
                    <a:pt x="1875201" y="2577795"/>
                    <a:pt x="1822894" y="2592030"/>
                    <a:pt x="1768147" y="2592030"/>
                  </a:cubicBezTo>
                  <a:cubicBezTo>
                    <a:pt x="1713401" y="2592030"/>
                    <a:pt x="1661094" y="2577795"/>
                    <a:pt x="1613394" y="2551617"/>
                  </a:cubicBezTo>
                  <a:lnTo>
                    <a:pt x="485400" y="1901876"/>
                  </a:lnTo>
                  <a:cubicBezTo>
                    <a:pt x="475915" y="1901876"/>
                    <a:pt x="468868" y="1894758"/>
                    <a:pt x="468868" y="1885228"/>
                  </a:cubicBezTo>
                  <a:lnTo>
                    <a:pt x="468868" y="1597392"/>
                  </a:lnTo>
                  <a:lnTo>
                    <a:pt x="16668" y="1597392"/>
                  </a:lnTo>
                  <a:cubicBezTo>
                    <a:pt x="7182" y="1597392"/>
                    <a:pt x="0" y="1590154"/>
                    <a:pt x="0" y="1580624"/>
                  </a:cubicBezTo>
                  <a:lnTo>
                    <a:pt x="0" y="1335613"/>
                  </a:lnTo>
                  <a:cubicBezTo>
                    <a:pt x="0" y="1333201"/>
                    <a:pt x="0" y="1328375"/>
                    <a:pt x="2439" y="1326083"/>
                  </a:cubicBezTo>
                  <a:lnTo>
                    <a:pt x="473611" y="633516"/>
                  </a:lnTo>
                  <a:cubicBezTo>
                    <a:pt x="475915" y="628811"/>
                    <a:pt x="483097" y="626398"/>
                    <a:pt x="487840" y="626398"/>
                  </a:cubicBezTo>
                  <a:lnTo>
                    <a:pt x="811440" y="626398"/>
                  </a:lnTo>
                  <a:cubicBezTo>
                    <a:pt x="821061" y="626398"/>
                    <a:pt x="828108" y="633516"/>
                    <a:pt x="828108" y="643046"/>
                  </a:cubicBezTo>
                  <a:lnTo>
                    <a:pt x="828108" y="1335613"/>
                  </a:lnTo>
                  <a:lnTo>
                    <a:pt x="968497" y="1335613"/>
                  </a:lnTo>
                  <a:cubicBezTo>
                    <a:pt x="978118" y="1335613"/>
                    <a:pt x="985165" y="1342731"/>
                    <a:pt x="985165" y="1352261"/>
                  </a:cubicBezTo>
                  <a:cubicBezTo>
                    <a:pt x="985165" y="1361791"/>
                    <a:pt x="978118" y="1368909"/>
                    <a:pt x="968497" y="1368909"/>
                  </a:cubicBezTo>
                  <a:lnTo>
                    <a:pt x="809136" y="1368909"/>
                  </a:lnTo>
                  <a:cubicBezTo>
                    <a:pt x="799515" y="1368909"/>
                    <a:pt x="792468" y="1361791"/>
                    <a:pt x="792468" y="1352261"/>
                  </a:cubicBezTo>
                  <a:lnTo>
                    <a:pt x="792468" y="659694"/>
                  </a:lnTo>
                  <a:lnTo>
                    <a:pt x="497325" y="659694"/>
                  </a:lnTo>
                  <a:lnTo>
                    <a:pt x="33336" y="1337905"/>
                  </a:lnTo>
                  <a:lnTo>
                    <a:pt x="33336" y="1559271"/>
                  </a:lnTo>
                  <a:lnTo>
                    <a:pt x="485400" y="1559271"/>
                  </a:lnTo>
                  <a:cubicBezTo>
                    <a:pt x="495022" y="1559271"/>
                    <a:pt x="502068" y="1566389"/>
                    <a:pt x="502068" y="1575919"/>
                  </a:cubicBezTo>
                  <a:lnTo>
                    <a:pt x="502068" y="1868580"/>
                  </a:lnTo>
                  <a:lnTo>
                    <a:pt x="1630062" y="2518201"/>
                  </a:lnTo>
                  <a:cubicBezTo>
                    <a:pt x="1715705" y="2568265"/>
                    <a:pt x="1820455" y="2568265"/>
                    <a:pt x="1906098" y="2518201"/>
                  </a:cubicBezTo>
                  <a:lnTo>
                    <a:pt x="2758055" y="2025647"/>
                  </a:lnTo>
                  <a:cubicBezTo>
                    <a:pt x="2843698" y="1975704"/>
                    <a:pt x="2896141" y="1885228"/>
                    <a:pt x="2896141" y="1787755"/>
                  </a:cubicBezTo>
                  <a:lnTo>
                    <a:pt x="2896141" y="802526"/>
                  </a:lnTo>
                  <a:cubicBezTo>
                    <a:pt x="2896141" y="704932"/>
                    <a:pt x="2843698" y="612163"/>
                    <a:pt x="2758055" y="564512"/>
                  </a:cubicBezTo>
                  <a:lnTo>
                    <a:pt x="1906098" y="71958"/>
                  </a:lnTo>
                  <a:cubicBezTo>
                    <a:pt x="1820455" y="22015"/>
                    <a:pt x="1715705" y="22015"/>
                    <a:pt x="1630062" y="71958"/>
                  </a:cubicBezTo>
                  <a:lnTo>
                    <a:pt x="887597" y="476569"/>
                  </a:lnTo>
                  <a:cubicBezTo>
                    <a:pt x="878111" y="481274"/>
                    <a:pt x="868625" y="478861"/>
                    <a:pt x="863883" y="469331"/>
                  </a:cubicBezTo>
                  <a:cubicBezTo>
                    <a:pt x="859140" y="459801"/>
                    <a:pt x="861443" y="450391"/>
                    <a:pt x="870929" y="445566"/>
                  </a:cubicBezTo>
                  <a:lnTo>
                    <a:pt x="1611090" y="41076"/>
                  </a:lnTo>
                  <a:cubicBezTo>
                    <a:pt x="1658655" y="13692"/>
                    <a:pt x="1712181" y="0"/>
                    <a:pt x="1765725" y="0"/>
                  </a:cubicBezTo>
                  <a:close/>
                </a:path>
              </a:pathLst>
            </a:custGeom>
            <a:solidFill>
              <a:srgbClr val="0058A3"/>
            </a:solidFill>
            <a:ln w="12700">
              <a:miter lim="400000"/>
            </a:ln>
          </p:spPr>
          <p:txBody>
            <a:bodyPr wrap="square" lIns="38100" tIns="38100" rIns="38100" bIns="38100" anchor="ctr">
              <a:noAutofit/>
            </a:bodyPr>
            <a:lstStyle/>
            <a:p>
              <a:endParaRPr lang="en-US" sz="2400"/>
            </a:p>
          </p:txBody>
        </p:sp>
      </p:grpSp>
      <p:grpSp>
        <p:nvGrpSpPr>
          <p:cNvPr id="28" name="Group 27">
            <a:extLst>
              <a:ext uri="{FF2B5EF4-FFF2-40B4-BE49-F238E27FC236}">
                <a16:creationId xmlns:a16="http://schemas.microsoft.com/office/drawing/2014/main" id="{7E84C6CB-2D9B-4CAE-926B-ECE68BE46AF5}"/>
              </a:ext>
            </a:extLst>
          </p:cNvPr>
          <p:cNvGrpSpPr/>
          <p:nvPr/>
        </p:nvGrpSpPr>
        <p:grpSpPr>
          <a:xfrm>
            <a:off x="6370824" y="4038506"/>
            <a:ext cx="2809485" cy="2619843"/>
            <a:chOff x="2966202" y="1446424"/>
            <a:chExt cx="2784257" cy="2597150"/>
          </a:xfrm>
        </p:grpSpPr>
        <p:sp>
          <p:nvSpPr>
            <p:cNvPr id="40" name="مربع نص 24">
              <a:extLst>
                <a:ext uri="{FF2B5EF4-FFF2-40B4-BE49-F238E27FC236}">
                  <a16:creationId xmlns:a16="http://schemas.microsoft.com/office/drawing/2014/main" id="{EBFBAF6C-EEE0-427E-9AD9-8B9BB1C9ADF6}"/>
                </a:ext>
              </a:extLst>
            </p:cNvPr>
            <p:cNvSpPr txBox="1"/>
            <p:nvPr/>
          </p:nvSpPr>
          <p:spPr>
            <a:xfrm>
              <a:off x="3804689" y="2092244"/>
              <a:ext cx="1825886" cy="1731516"/>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إدخال التحسينات المستمرة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1" name="Shape">
              <a:extLst>
                <a:ext uri="{FF2B5EF4-FFF2-40B4-BE49-F238E27FC236}">
                  <a16:creationId xmlns:a16="http://schemas.microsoft.com/office/drawing/2014/main" id="{6D6FDFE5-891C-443B-A731-48F970BC1EF9}"/>
                </a:ext>
              </a:extLst>
            </p:cNvPr>
            <p:cNvSpPr/>
            <p:nvPr/>
          </p:nvSpPr>
          <p:spPr>
            <a:xfrm>
              <a:off x="2966202" y="1446424"/>
              <a:ext cx="2784257" cy="2597150"/>
            </a:xfrm>
            <a:custGeom>
              <a:avLst/>
              <a:gdLst/>
              <a:ahLst/>
              <a:cxnLst>
                <a:cxn ang="0">
                  <a:pos x="wd2" y="hd2"/>
                </a:cxn>
                <a:cxn ang="5400000">
                  <a:pos x="wd2" y="hd2"/>
                </a:cxn>
                <a:cxn ang="10800000">
                  <a:pos x="wd2" y="hd2"/>
                </a:cxn>
                <a:cxn ang="16200000">
                  <a:pos x="wd2" y="hd2"/>
                </a:cxn>
              </a:cxnLst>
              <a:rect l="0" t="0" r="r" b="b"/>
              <a:pathLst>
                <a:path w="21600" h="21489" extrusionOk="0">
                  <a:moveTo>
                    <a:pt x="12498" y="21489"/>
                  </a:moveTo>
                  <a:cubicBezTo>
                    <a:pt x="12074" y="21489"/>
                    <a:pt x="11668" y="21371"/>
                    <a:pt x="11298" y="21154"/>
                  </a:cubicBezTo>
                  <a:lnTo>
                    <a:pt x="3822" y="16547"/>
                  </a:lnTo>
                  <a:cubicBezTo>
                    <a:pt x="3046" y="16547"/>
                    <a:pt x="2160" y="16291"/>
                    <a:pt x="1569" y="15897"/>
                  </a:cubicBezTo>
                  <a:cubicBezTo>
                    <a:pt x="960" y="15503"/>
                    <a:pt x="517" y="14952"/>
                    <a:pt x="240" y="14282"/>
                  </a:cubicBezTo>
                  <a:cubicBezTo>
                    <a:pt x="129" y="13987"/>
                    <a:pt x="55" y="13652"/>
                    <a:pt x="0" y="13318"/>
                  </a:cubicBezTo>
                  <a:cubicBezTo>
                    <a:pt x="0" y="13318"/>
                    <a:pt x="0" y="13298"/>
                    <a:pt x="0" y="13298"/>
                  </a:cubicBezTo>
                  <a:lnTo>
                    <a:pt x="0" y="13259"/>
                  </a:lnTo>
                  <a:cubicBezTo>
                    <a:pt x="0" y="13062"/>
                    <a:pt x="111" y="12944"/>
                    <a:pt x="314" y="12944"/>
                  </a:cubicBezTo>
                  <a:lnTo>
                    <a:pt x="2455" y="12944"/>
                  </a:lnTo>
                  <a:cubicBezTo>
                    <a:pt x="2529" y="12944"/>
                    <a:pt x="2677" y="12983"/>
                    <a:pt x="2788" y="13180"/>
                  </a:cubicBezTo>
                  <a:cubicBezTo>
                    <a:pt x="2788" y="13199"/>
                    <a:pt x="2806" y="13199"/>
                    <a:pt x="2806" y="13219"/>
                  </a:cubicBezTo>
                  <a:cubicBezTo>
                    <a:pt x="2806" y="13239"/>
                    <a:pt x="2825" y="13298"/>
                    <a:pt x="2898" y="13416"/>
                  </a:cubicBezTo>
                  <a:cubicBezTo>
                    <a:pt x="2898" y="13416"/>
                    <a:pt x="2898" y="13416"/>
                    <a:pt x="2898" y="13436"/>
                  </a:cubicBezTo>
                  <a:cubicBezTo>
                    <a:pt x="3065" y="13810"/>
                    <a:pt x="3305" y="13987"/>
                    <a:pt x="3674" y="13987"/>
                  </a:cubicBezTo>
                  <a:cubicBezTo>
                    <a:pt x="3858" y="13987"/>
                    <a:pt x="4006" y="13948"/>
                    <a:pt x="4154" y="13849"/>
                  </a:cubicBezTo>
                  <a:cubicBezTo>
                    <a:pt x="4302" y="13751"/>
                    <a:pt x="4412" y="13613"/>
                    <a:pt x="4505" y="13436"/>
                  </a:cubicBezTo>
                  <a:cubicBezTo>
                    <a:pt x="4597" y="13239"/>
                    <a:pt x="4652" y="13003"/>
                    <a:pt x="4652" y="12727"/>
                  </a:cubicBezTo>
                  <a:cubicBezTo>
                    <a:pt x="4652" y="12451"/>
                    <a:pt x="4615" y="12235"/>
                    <a:pt x="4523" y="12038"/>
                  </a:cubicBezTo>
                  <a:cubicBezTo>
                    <a:pt x="4468" y="11861"/>
                    <a:pt x="4357" y="11742"/>
                    <a:pt x="4228" y="11644"/>
                  </a:cubicBezTo>
                  <a:cubicBezTo>
                    <a:pt x="4080" y="11546"/>
                    <a:pt x="3932" y="11506"/>
                    <a:pt x="3748" y="11506"/>
                  </a:cubicBezTo>
                  <a:cubicBezTo>
                    <a:pt x="3545" y="11506"/>
                    <a:pt x="3360" y="11565"/>
                    <a:pt x="3194" y="11664"/>
                  </a:cubicBezTo>
                  <a:cubicBezTo>
                    <a:pt x="3028" y="11762"/>
                    <a:pt x="2917" y="11880"/>
                    <a:pt x="2862" y="12018"/>
                  </a:cubicBezTo>
                  <a:cubicBezTo>
                    <a:pt x="2825" y="12176"/>
                    <a:pt x="2695" y="12274"/>
                    <a:pt x="2548" y="12274"/>
                  </a:cubicBezTo>
                  <a:lnTo>
                    <a:pt x="369" y="12274"/>
                  </a:lnTo>
                  <a:cubicBezTo>
                    <a:pt x="277" y="12274"/>
                    <a:pt x="203" y="12235"/>
                    <a:pt x="148" y="12176"/>
                  </a:cubicBezTo>
                  <a:cubicBezTo>
                    <a:pt x="92" y="12117"/>
                    <a:pt x="55" y="12038"/>
                    <a:pt x="55" y="11939"/>
                  </a:cubicBezTo>
                  <a:lnTo>
                    <a:pt x="55" y="5540"/>
                  </a:lnTo>
                  <a:cubicBezTo>
                    <a:pt x="55" y="5442"/>
                    <a:pt x="92" y="5363"/>
                    <a:pt x="148" y="5304"/>
                  </a:cubicBezTo>
                  <a:cubicBezTo>
                    <a:pt x="203" y="5245"/>
                    <a:pt x="277" y="5205"/>
                    <a:pt x="369" y="5205"/>
                  </a:cubicBezTo>
                  <a:lnTo>
                    <a:pt x="6775" y="5205"/>
                  </a:lnTo>
                  <a:cubicBezTo>
                    <a:pt x="6868" y="5205"/>
                    <a:pt x="6942" y="5245"/>
                    <a:pt x="6997" y="5304"/>
                  </a:cubicBezTo>
                  <a:cubicBezTo>
                    <a:pt x="7052" y="5363"/>
                    <a:pt x="7089" y="5442"/>
                    <a:pt x="7089" y="5540"/>
                  </a:cubicBezTo>
                  <a:lnTo>
                    <a:pt x="7089" y="7371"/>
                  </a:lnTo>
                  <a:cubicBezTo>
                    <a:pt x="7089" y="7470"/>
                    <a:pt x="7052" y="7548"/>
                    <a:pt x="6997" y="7607"/>
                  </a:cubicBezTo>
                  <a:cubicBezTo>
                    <a:pt x="6942" y="7667"/>
                    <a:pt x="6868" y="7706"/>
                    <a:pt x="6775" y="7706"/>
                  </a:cubicBezTo>
                  <a:lnTo>
                    <a:pt x="2769" y="7706"/>
                  </a:lnTo>
                  <a:lnTo>
                    <a:pt x="2769" y="9321"/>
                  </a:lnTo>
                  <a:cubicBezTo>
                    <a:pt x="3157" y="9104"/>
                    <a:pt x="3600" y="9005"/>
                    <a:pt x="4080" y="9005"/>
                  </a:cubicBezTo>
                  <a:cubicBezTo>
                    <a:pt x="4800" y="9005"/>
                    <a:pt x="5428" y="9202"/>
                    <a:pt x="5982" y="9596"/>
                  </a:cubicBezTo>
                  <a:cubicBezTo>
                    <a:pt x="6535" y="9990"/>
                    <a:pt x="6923" y="10522"/>
                    <a:pt x="7182" y="11191"/>
                  </a:cubicBezTo>
                  <a:cubicBezTo>
                    <a:pt x="7200" y="11270"/>
                    <a:pt x="7182" y="11349"/>
                    <a:pt x="7108" y="11388"/>
                  </a:cubicBezTo>
                  <a:cubicBezTo>
                    <a:pt x="7034" y="11408"/>
                    <a:pt x="6960" y="11388"/>
                    <a:pt x="6923" y="11309"/>
                  </a:cubicBezTo>
                  <a:cubicBezTo>
                    <a:pt x="6702" y="10699"/>
                    <a:pt x="6332" y="10207"/>
                    <a:pt x="5834" y="9852"/>
                  </a:cubicBezTo>
                  <a:cubicBezTo>
                    <a:pt x="5335" y="9498"/>
                    <a:pt x="4745" y="9321"/>
                    <a:pt x="4080" y="9321"/>
                  </a:cubicBezTo>
                  <a:cubicBezTo>
                    <a:pt x="3600" y="9321"/>
                    <a:pt x="3175" y="9439"/>
                    <a:pt x="2806" y="9675"/>
                  </a:cubicBezTo>
                  <a:cubicBezTo>
                    <a:pt x="2751" y="9734"/>
                    <a:pt x="2677" y="9734"/>
                    <a:pt x="2603" y="9695"/>
                  </a:cubicBezTo>
                  <a:cubicBezTo>
                    <a:pt x="2529" y="9655"/>
                    <a:pt x="2492" y="9596"/>
                    <a:pt x="2492" y="9498"/>
                  </a:cubicBezTo>
                  <a:lnTo>
                    <a:pt x="2492" y="7667"/>
                  </a:lnTo>
                  <a:cubicBezTo>
                    <a:pt x="2492" y="7529"/>
                    <a:pt x="2585" y="7450"/>
                    <a:pt x="2695" y="7450"/>
                  </a:cubicBezTo>
                  <a:lnTo>
                    <a:pt x="6775" y="7450"/>
                  </a:lnTo>
                  <a:cubicBezTo>
                    <a:pt x="6794" y="7450"/>
                    <a:pt x="6794" y="7450"/>
                    <a:pt x="6794" y="7430"/>
                  </a:cubicBezTo>
                  <a:cubicBezTo>
                    <a:pt x="6794" y="7430"/>
                    <a:pt x="6812" y="7411"/>
                    <a:pt x="6812" y="7411"/>
                  </a:cubicBezTo>
                  <a:lnTo>
                    <a:pt x="6812" y="5540"/>
                  </a:lnTo>
                  <a:cubicBezTo>
                    <a:pt x="6812" y="5520"/>
                    <a:pt x="6812" y="5520"/>
                    <a:pt x="6794" y="5520"/>
                  </a:cubicBezTo>
                  <a:cubicBezTo>
                    <a:pt x="6794" y="5520"/>
                    <a:pt x="6775" y="5501"/>
                    <a:pt x="6775" y="5501"/>
                  </a:cubicBezTo>
                  <a:lnTo>
                    <a:pt x="369" y="5501"/>
                  </a:lnTo>
                  <a:cubicBezTo>
                    <a:pt x="351" y="5501"/>
                    <a:pt x="351" y="5501"/>
                    <a:pt x="351" y="5520"/>
                  </a:cubicBezTo>
                  <a:cubicBezTo>
                    <a:pt x="351" y="5520"/>
                    <a:pt x="332" y="5540"/>
                    <a:pt x="332" y="5540"/>
                  </a:cubicBezTo>
                  <a:lnTo>
                    <a:pt x="332" y="11939"/>
                  </a:lnTo>
                  <a:cubicBezTo>
                    <a:pt x="332" y="11959"/>
                    <a:pt x="332" y="11959"/>
                    <a:pt x="351" y="11959"/>
                  </a:cubicBezTo>
                  <a:cubicBezTo>
                    <a:pt x="351" y="11959"/>
                    <a:pt x="369" y="11979"/>
                    <a:pt x="369" y="11979"/>
                  </a:cubicBezTo>
                  <a:lnTo>
                    <a:pt x="2548" y="11979"/>
                  </a:lnTo>
                  <a:cubicBezTo>
                    <a:pt x="2585" y="11979"/>
                    <a:pt x="2585" y="11979"/>
                    <a:pt x="2603" y="11920"/>
                  </a:cubicBezTo>
                  <a:cubicBezTo>
                    <a:pt x="2695" y="11703"/>
                    <a:pt x="2843" y="11526"/>
                    <a:pt x="3065" y="11388"/>
                  </a:cubicBezTo>
                  <a:cubicBezTo>
                    <a:pt x="3286" y="11270"/>
                    <a:pt x="3508" y="11191"/>
                    <a:pt x="3766" y="11191"/>
                  </a:cubicBezTo>
                  <a:cubicBezTo>
                    <a:pt x="3988" y="11191"/>
                    <a:pt x="4209" y="11250"/>
                    <a:pt x="4394" y="11368"/>
                  </a:cubicBezTo>
                  <a:cubicBezTo>
                    <a:pt x="4578" y="11486"/>
                    <a:pt x="4708" y="11664"/>
                    <a:pt x="4800" y="11880"/>
                  </a:cubicBezTo>
                  <a:cubicBezTo>
                    <a:pt x="4892" y="12097"/>
                    <a:pt x="4948" y="12372"/>
                    <a:pt x="4948" y="12688"/>
                  </a:cubicBezTo>
                  <a:cubicBezTo>
                    <a:pt x="4948" y="13022"/>
                    <a:pt x="4892" y="13318"/>
                    <a:pt x="4763" y="13534"/>
                  </a:cubicBezTo>
                  <a:cubicBezTo>
                    <a:pt x="4652" y="13751"/>
                    <a:pt x="4505" y="13948"/>
                    <a:pt x="4320" y="14066"/>
                  </a:cubicBezTo>
                  <a:cubicBezTo>
                    <a:pt x="4135" y="14184"/>
                    <a:pt x="3914" y="14243"/>
                    <a:pt x="3692" y="14243"/>
                  </a:cubicBezTo>
                  <a:cubicBezTo>
                    <a:pt x="3231" y="14243"/>
                    <a:pt x="2880" y="14007"/>
                    <a:pt x="2677" y="13534"/>
                  </a:cubicBezTo>
                  <a:cubicBezTo>
                    <a:pt x="2622" y="13436"/>
                    <a:pt x="2585" y="13337"/>
                    <a:pt x="2566" y="13259"/>
                  </a:cubicBezTo>
                  <a:cubicBezTo>
                    <a:pt x="2529" y="13199"/>
                    <a:pt x="2511" y="13199"/>
                    <a:pt x="2492" y="13199"/>
                  </a:cubicBezTo>
                  <a:lnTo>
                    <a:pt x="351" y="13199"/>
                  </a:lnTo>
                  <a:cubicBezTo>
                    <a:pt x="332" y="13199"/>
                    <a:pt x="314" y="13199"/>
                    <a:pt x="314" y="13199"/>
                  </a:cubicBezTo>
                  <a:cubicBezTo>
                    <a:pt x="314" y="13199"/>
                    <a:pt x="314" y="13199"/>
                    <a:pt x="314" y="13219"/>
                  </a:cubicBezTo>
                  <a:lnTo>
                    <a:pt x="314" y="13239"/>
                  </a:lnTo>
                  <a:cubicBezTo>
                    <a:pt x="369" y="13554"/>
                    <a:pt x="443" y="13849"/>
                    <a:pt x="535" y="14125"/>
                  </a:cubicBezTo>
                  <a:cubicBezTo>
                    <a:pt x="775" y="14735"/>
                    <a:pt x="1200" y="15247"/>
                    <a:pt x="1754" y="15602"/>
                  </a:cubicBezTo>
                  <a:cubicBezTo>
                    <a:pt x="2308" y="15956"/>
                    <a:pt x="3157" y="16192"/>
                    <a:pt x="3914" y="16192"/>
                  </a:cubicBezTo>
                  <a:cubicBezTo>
                    <a:pt x="3932" y="16192"/>
                    <a:pt x="3969" y="16192"/>
                    <a:pt x="3988" y="16212"/>
                  </a:cubicBezTo>
                  <a:lnTo>
                    <a:pt x="11502" y="20839"/>
                  </a:lnTo>
                  <a:cubicBezTo>
                    <a:pt x="12166" y="21253"/>
                    <a:pt x="12978" y="21253"/>
                    <a:pt x="13643" y="20839"/>
                  </a:cubicBezTo>
                  <a:lnTo>
                    <a:pt x="20252" y="16763"/>
                  </a:lnTo>
                  <a:cubicBezTo>
                    <a:pt x="20917" y="16350"/>
                    <a:pt x="21323" y="15602"/>
                    <a:pt x="21323" y="14794"/>
                  </a:cubicBezTo>
                  <a:lnTo>
                    <a:pt x="21323" y="6643"/>
                  </a:lnTo>
                  <a:cubicBezTo>
                    <a:pt x="21323" y="5835"/>
                    <a:pt x="20917" y="5067"/>
                    <a:pt x="20252" y="4674"/>
                  </a:cubicBezTo>
                  <a:lnTo>
                    <a:pt x="13643" y="598"/>
                  </a:lnTo>
                  <a:cubicBezTo>
                    <a:pt x="12978" y="184"/>
                    <a:pt x="12166" y="184"/>
                    <a:pt x="11502" y="598"/>
                  </a:cubicBezTo>
                  <a:cubicBezTo>
                    <a:pt x="11483" y="618"/>
                    <a:pt x="11465" y="618"/>
                    <a:pt x="11446" y="618"/>
                  </a:cubicBezTo>
                  <a:lnTo>
                    <a:pt x="5649" y="3945"/>
                  </a:lnTo>
                  <a:cubicBezTo>
                    <a:pt x="5575" y="3985"/>
                    <a:pt x="5502" y="3965"/>
                    <a:pt x="5465" y="3886"/>
                  </a:cubicBezTo>
                  <a:cubicBezTo>
                    <a:pt x="5428" y="3807"/>
                    <a:pt x="5446" y="3729"/>
                    <a:pt x="5520" y="3689"/>
                  </a:cubicBezTo>
                  <a:lnTo>
                    <a:pt x="11354" y="342"/>
                  </a:lnTo>
                  <a:cubicBezTo>
                    <a:pt x="11372" y="342"/>
                    <a:pt x="11391" y="322"/>
                    <a:pt x="11409" y="322"/>
                  </a:cubicBezTo>
                  <a:cubicBezTo>
                    <a:pt x="12148" y="-111"/>
                    <a:pt x="13052" y="-111"/>
                    <a:pt x="13791" y="342"/>
                  </a:cubicBezTo>
                  <a:lnTo>
                    <a:pt x="20400" y="4418"/>
                  </a:lnTo>
                  <a:cubicBezTo>
                    <a:pt x="21138" y="4871"/>
                    <a:pt x="21600" y="5737"/>
                    <a:pt x="21600" y="6643"/>
                  </a:cubicBezTo>
                  <a:lnTo>
                    <a:pt x="21600" y="14794"/>
                  </a:lnTo>
                  <a:cubicBezTo>
                    <a:pt x="21600" y="15700"/>
                    <a:pt x="21138" y="16566"/>
                    <a:pt x="20400" y="17019"/>
                  </a:cubicBezTo>
                  <a:lnTo>
                    <a:pt x="13791" y="21095"/>
                  </a:lnTo>
                  <a:cubicBezTo>
                    <a:pt x="13329" y="21371"/>
                    <a:pt x="12923" y="21489"/>
                    <a:pt x="12498" y="21489"/>
                  </a:cubicBezTo>
                  <a:close/>
                </a:path>
              </a:pathLst>
            </a:custGeom>
            <a:solidFill>
              <a:srgbClr val="0058A3"/>
            </a:solidFill>
            <a:ln w="12700">
              <a:miter lim="400000"/>
            </a:ln>
          </p:spPr>
          <p:txBody>
            <a:bodyPr lIns="38100" tIns="38100" rIns="38100" bIns="38100" anchor="ctr"/>
            <a:lstStyle/>
            <a:p>
              <a:endParaRPr lang="en-US" sz="2400"/>
            </a:p>
          </p:txBody>
        </p:sp>
      </p:grpSp>
      <p:grpSp>
        <p:nvGrpSpPr>
          <p:cNvPr id="34" name="Group 33">
            <a:extLst>
              <a:ext uri="{FF2B5EF4-FFF2-40B4-BE49-F238E27FC236}">
                <a16:creationId xmlns:a16="http://schemas.microsoft.com/office/drawing/2014/main" id="{AE69C0AE-0A26-47A3-8A93-20C9DF62B8E8}"/>
              </a:ext>
            </a:extLst>
          </p:cNvPr>
          <p:cNvGrpSpPr/>
          <p:nvPr/>
        </p:nvGrpSpPr>
        <p:grpSpPr>
          <a:xfrm>
            <a:off x="4606309" y="1687165"/>
            <a:ext cx="2823892" cy="2601790"/>
            <a:chOff x="1891724" y="14611"/>
            <a:chExt cx="2798535" cy="2580195"/>
          </a:xfrm>
        </p:grpSpPr>
        <p:sp>
          <p:nvSpPr>
            <p:cNvPr id="38" name="مربع نص 24">
              <a:extLst>
                <a:ext uri="{FF2B5EF4-FFF2-40B4-BE49-F238E27FC236}">
                  <a16:creationId xmlns:a16="http://schemas.microsoft.com/office/drawing/2014/main" id="{CAEC8CAA-DE5A-4AD5-AD0B-AE6C07F87031}"/>
                </a:ext>
              </a:extLst>
            </p:cNvPr>
            <p:cNvSpPr txBox="1"/>
            <p:nvPr/>
          </p:nvSpPr>
          <p:spPr>
            <a:xfrm>
              <a:off x="2660092" y="402782"/>
              <a:ext cx="1825888" cy="1990161"/>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تطوير إجراءات العمل القياسية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9" name="Shape">
              <a:extLst>
                <a:ext uri="{FF2B5EF4-FFF2-40B4-BE49-F238E27FC236}">
                  <a16:creationId xmlns:a16="http://schemas.microsoft.com/office/drawing/2014/main" id="{ADE4DAFF-0CD3-4E28-81CA-A731A8D7D28C}"/>
                </a:ext>
              </a:extLst>
            </p:cNvPr>
            <p:cNvSpPr/>
            <p:nvPr/>
          </p:nvSpPr>
          <p:spPr>
            <a:xfrm>
              <a:off x="1891724" y="14611"/>
              <a:ext cx="2798535" cy="2580195"/>
            </a:xfrm>
            <a:custGeom>
              <a:avLst/>
              <a:gdLst/>
              <a:ahLst/>
              <a:cxnLst>
                <a:cxn ang="0">
                  <a:pos x="wd2" y="hd2"/>
                </a:cxn>
                <a:cxn ang="5400000">
                  <a:pos x="wd2" y="hd2"/>
                </a:cxn>
                <a:cxn ang="10800000">
                  <a:pos x="wd2" y="hd2"/>
                </a:cxn>
                <a:cxn ang="16200000">
                  <a:pos x="wd2" y="hd2"/>
                </a:cxn>
              </a:cxnLst>
              <a:rect l="0" t="0" r="r" b="b"/>
              <a:pathLst>
                <a:path w="21600" h="21486" extrusionOk="0">
                  <a:moveTo>
                    <a:pt x="12600" y="21486"/>
                  </a:moveTo>
                  <a:cubicBezTo>
                    <a:pt x="12178" y="21486"/>
                    <a:pt x="11773" y="21367"/>
                    <a:pt x="11406" y="21149"/>
                  </a:cubicBezTo>
                  <a:lnTo>
                    <a:pt x="3729" y="16373"/>
                  </a:lnTo>
                  <a:lnTo>
                    <a:pt x="386" y="16373"/>
                  </a:lnTo>
                  <a:cubicBezTo>
                    <a:pt x="294" y="16373"/>
                    <a:pt x="220" y="16334"/>
                    <a:pt x="165" y="16274"/>
                  </a:cubicBezTo>
                  <a:cubicBezTo>
                    <a:pt x="110" y="16215"/>
                    <a:pt x="73" y="16136"/>
                    <a:pt x="73" y="16036"/>
                  </a:cubicBezTo>
                  <a:lnTo>
                    <a:pt x="73" y="14293"/>
                  </a:lnTo>
                  <a:cubicBezTo>
                    <a:pt x="73" y="14154"/>
                    <a:pt x="110" y="14035"/>
                    <a:pt x="202" y="13956"/>
                  </a:cubicBezTo>
                  <a:cubicBezTo>
                    <a:pt x="790" y="13381"/>
                    <a:pt x="1561" y="12529"/>
                    <a:pt x="2516" y="11439"/>
                  </a:cubicBezTo>
                  <a:lnTo>
                    <a:pt x="3398" y="10448"/>
                  </a:lnTo>
                  <a:cubicBezTo>
                    <a:pt x="4463" y="9259"/>
                    <a:pt x="4684" y="8685"/>
                    <a:pt x="4684" y="8407"/>
                  </a:cubicBezTo>
                  <a:cubicBezTo>
                    <a:pt x="4684" y="8149"/>
                    <a:pt x="4592" y="7932"/>
                    <a:pt x="4408" y="7773"/>
                  </a:cubicBezTo>
                  <a:cubicBezTo>
                    <a:pt x="4225" y="7595"/>
                    <a:pt x="3986" y="7515"/>
                    <a:pt x="3692" y="7515"/>
                  </a:cubicBezTo>
                  <a:cubicBezTo>
                    <a:pt x="3398" y="7515"/>
                    <a:pt x="3159" y="7595"/>
                    <a:pt x="2976" y="7773"/>
                  </a:cubicBezTo>
                  <a:cubicBezTo>
                    <a:pt x="2792" y="7951"/>
                    <a:pt x="2718" y="8169"/>
                    <a:pt x="2718" y="8447"/>
                  </a:cubicBezTo>
                  <a:lnTo>
                    <a:pt x="2718" y="8823"/>
                  </a:lnTo>
                  <a:cubicBezTo>
                    <a:pt x="2718" y="8922"/>
                    <a:pt x="2682" y="9002"/>
                    <a:pt x="2627" y="9061"/>
                  </a:cubicBezTo>
                  <a:cubicBezTo>
                    <a:pt x="2571" y="9120"/>
                    <a:pt x="2498" y="9160"/>
                    <a:pt x="2406" y="9160"/>
                  </a:cubicBezTo>
                  <a:lnTo>
                    <a:pt x="312" y="9160"/>
                  </a:lnTo>
                  <a:cubicBezTo>
                    <a:pt x="220" y="9160"/>
                    <a:pt x="147" y="9120"/>
                    <a:pt x="92" y="9061"/>
                  </a:cubicBezTo>
                  <a:cubicBezTo>
                    <a:pt x="37" y="9002"/>
                    <a:pt x="0" y="8922"/>
                    <a:pt x="0" y="8823"/>
                  </a:cubicBezTo>
                  <a:lnTo>
                    <a:pt x="0" y="8031"/>
                  </a:lnTo>
                  <a:cubicBezTo>
                    <a:pt x="37" y="7416"/>
                    <a:pt x="239" y="6861"/>
                    <a:pt x="569" y="6406"/>
                  </a:cubicBezTo>
                  <a:cubicBezTo>
                    <a:pt x="900" y="5950"/>
                    <a:pt x="1341" y="5593"/>
                    <a:pt x="1892" y="5355"/>
                  </a:cubicBezTo>
                  <a:cubicBezTo>
                    <a:pt x="2424" y="5118"/>
                    <a:pt x="3031" y="4999"/>
                    <a:pt x="3692" y="4999"/>
                  </a:cubicBezTo>
                  <a:cubicBezTo>
                    <a:pt x="4427" y="4999"/>
                    <a:pt x="5088" y="5157"/>
                    <a:pt x="5639" y="5454"/>
                  </a:cubicBezTo>
                  <a:cubicBezTo>
                    <a:pt x="6190" y="5752"/>
                    <a:pt x="6631" y="6168"/>
                    <a:pt x="6924" y="6683"/>
                  </a:cubicBezTo>
                  <a:cubicBezTo>
                    <a:pt x="7218" y="7198"/>
                    <a:pt x="7365" y="7773"/>
                    <a:pt x="7365" y="8387"/>
                  </a:cubicBezTo>
                  <a:cubicBezTo>
                    <a:pt x="7365" y="8843"/>
                    <a:pt x="7255" y="9299"/>
                    <a:pt x="7053" y="9755"/>
                  </a:cubicBezTo>
                  <a:cubicBezTo>
                    <a:pt x="6851" y="10210"/>
                    <a:pt x="6557" y="10686"/>
                    <a:pt x="6153" y="11181"/>
                  </a:cubicBezTo>
                  <a:cubicBezTo>
                    <a:pt x="5878" y="11538"/>
                    <a:pt x="5565" y="11915"/>
                    <a:pt x="5235" y="12271"/>
                  </a:cubicBezTo>
                  <a:cubicBezTo>
                    <a:pt x="4904" y="12628"/>
                    <a:pt x="4427" y="13123"/>
                    <a:pt x="3820" y="13758"/>
                  </a:cubicBezTo>
                  <a:lnTo>
                    <a:pt x="3692" y="13896"/>
                  </a:lnTo>
                  <a:lnTo>
                    <a:pt x="7200" y="13896"/>
                  </a:lnTo>
                  <a:cubicBezTo>
                    <a:pt x="7273" y="13896"/>
                    <a:pt x="7329" y="13956"/>
                    <a:pt x="7329" y="14035"/>
                  </a:cubicBezTo>
                  <a:cubicBezTo>
                    <a:pt x="7329" y="14114"/>
                    <a:pt x="7273" y="14174"/>
                    <a:pt x="7200" y="14174"/>
                  </a:cubicBezTo>
                  <a:lnTo>
                    <a:pt x="3490" y="14174"/>
                  </a:lnTo>
                  <a:cubicBezTo>
                    <a:pt x="3416" y="14174"/>
                    <a:pt x="3343" y="14134"/>
                    <a:pt x="3306" y="14055"/>
                  </a:cubicBezTo>
                  <a:cubicBezTo>
                    <a:pt x="3269" y="13976"/>
                    <a:pt x="3288" y="13896"/>
                    <a:pt x="3343" y="13817"/>
                  </a:cubicBezTo>
                  <a:lnTo>
                    <a:pt x="3637" y="13520"/>
                  </a:lnTo>
                  <a:cubicBezTo>
                    <a:pt x="4243" y="12886"/>
                    <a:pt x="4702" y="12410"/>
                    <a:pt x="5051" y="12053"/>
                  </a:cubicBezTo>
                  <a:cubicBezTo>
                    <a:pt x="5382" y="11697"/>
                    <a:pt x="5694" y="11340"/>
                    <a:pt x="5951" y="10983"/>
                  </a:cubicBezTo>
                  <a:cubicBezTo>
                    <a:pt x="6337" y="10508"/>
                    <a:pt x="6612" y="10052"/>
                    <a:pt x="6814" y="9616"/>
                  </a:cubicBezTo>
                  <a:cubicBezTo>
                    <a:pt x="6998" y="9200"/>
                    <a:pt x="7090" y="8784"/>
                    <a:pt x="7090" y="8387"/>
                  </a:cubicBezTo>
                  <a:cubicBezTo>
                    <a:pt x="7090" y="7832"/>
                    <a:pt x="6961" y="7297"/>
                    <a:pt x="6686" y="6842"/>
                  </a:cubicBezTo>
                  <a:cubicBezTo>
                    <a:pt x="6410" y="6386"/>
                    <a:pt x="6025" y="6009"/>
                    <a:pt x="5510" y="5732"/>
                  </a:cubicBezTo>
                  <a:cubicBezTo>
                    <a:pt x="4996" y="5454"/>
                    <a:pt x="4390" y="5316"/>
                    <a:pt x="3692" y="5316"/>
                  </a:cubicBezTo>
                  <a:cubicBezTo>
                    <a:pt x="3067" y="5316"/>
                    <a:pt x="2498" y="5435"/>
                    <a:pt x="2002" y="5653"/>
                  </a:cubicBezTo>
                  <a:cubicBezTo>
                    <a:pt x="1506" y="5871"/>
                    <a:pt x="1102" y="6207"/>
                    <a:pt x="790" y="6624"/>
                  </a:cubicBezTo>
                  <a:cubicBezTo>
                    <a:pt x="496" y="7040"/>
                    <a:pt x="312" y="7535"/>
                    <a:pt x="276" y="8070"/>
                  </a:cubicBezTo>
                  <a:lnTo>
                    <a:pt x="276" y="8843"/>
                  </a:lnTo>
                  <a:cubicBezTo>
                    <a:pt x="276" y="8863"/>
                    <a:pt x="276" y="8863"/>
                    <a:pt x="294" y="8863"/>
                  </a:cubicBezTo>
                  <a:cubicBezTo>
                    <a:pt x="294" y="8863"/>
                    <a:pt x="312" y="8883"/>
                    <a:pt x="312" y="8883"/>
                  </a:cubicBezTo>
                  <a:lnTo>
                    <a:pt x="2406" y="8883"/>
                  </a:lnTo>
                  <a:cubicBezTo>
                    <a:pt x="2425" y="8883"/>
                    <a:pt x="2425" y="8883"/>
                    <a:pt x="2425" y="8863"/>
                  </a:cubicBezTo>
                  <a:cubicBezTo>
                    <a:pt x="2425" y="8863"/>
                    <a:pt x="2443" y="8843"/>
                    <a:pt x="2443" y="8843"/>
                  </a:cubicBezTo>
                  <a:lnTo>
                    <a:pt x="2443" y="8467"/>
                  </a:lnTo>
                  <a:cubicBezTo>
                    <a:pt x="2443" y="8110"/>
                    <a:pt x="2553" y="7793"/>
                    <a:pt x="2792" y="7575"/>
                  </a:cubicBezTo>
                  <a:cubicBezTo>
                    <a:pt x="3012" y="7357"/>
                    <a:pt x="3325" y="7238"/>
                    <a:pt x="3692" y="7238"/>
                  </a:cubicBezTo>
                  <a:cubicBezTo>
                    <a:pt x="4059" y="7238"/>
                    <a:pt x="4353" y="7357"/>
                    <a:pt x="4592" y="7575"/>
                  </a:cubicBezTo>
                  <a:cubicBezTo>
                    <a:pt x="4831" y="7793"/>
                    <a:pt x="4959" y="8090"/>
                    <a:pt x="4959" y="8447"/>
                  </a:cubicBezTo>
                  <a:cubicBezTo>
                    <a:pt x="4959" y="8942"/>
                    <a:pt x="4518" y="9675"/>
                    <a:pt x="3600" y="10706"/>
                  </a:cubicBezTo>
                  <a:lnTo>
                    <a:pt x="2737" y="11697"/>
                  </a:lnTo>
                  <a:cubicBezTo>
                    <a:pt x="1782" y="12787"/>
                    <a:pt x="992" y="13639"/>
                    <a:pt x="422" y="14233"/>
                  </a:cubicBezTo>
                  <a:cubicBezTo>
                    <a:pt x="386" y="14273"/>
                    <a:pt x="386" y="14312"/>
                    <a:pt x="386" y="14352"/>
                  </a:cubicBezTo>
                  <a:lnTo>
                    <a:pt x="386" y="16096"/>
                  </a:lnTo>
                  <a:cubicBezTo>
                    <a:pt x="386" y="16116"/>
                    <a:pt x="386" y="16116"/>
                    <a:pt x="404" y="16116"/>
                  </a:cubicBezTo>
                  <a:cubicBezTo>
                    <a:pt x="404" y="16116"/>
                    <a:pt x="422" y="16136"/>
                    <a:pt x="422" y="16136"/>
                  </a:cubicBezTo>
                  <a:lnTo>
                    <a:pt x="3802" y="16136"/>
                  </a:lnTo>
                  <a:lnTo>
                    <a:pt x="3802" y="16136"/>
                  </a:lnTo>
                  <a:cubicBezTo>
                    <a:pt x="3820" y="16136"/>
                    <a:pt x="3857" y="16136"/>
                    <a:pt x="3876" y="16155"/>
                  </a:cubicBezTo>
                  <a:lnTo>
                    <a:pt x="11590" y="20951"/>
                  </a:lnTo>
                  <a:cubicBezTo>
                    <a:pt x="12251" y="21367"/>
                    <a:pt x="13059" y="21367"/>
                    <a:pt x="13720" y="20951"/>
                  </a:cubicBezTo>
                  <a:lnTo>
                    <a:pt x="20296" y="16849"/>
                  </a:lnTo>
                  <a:cubicBezTo>
                    <a:pt x="20957" y="16433"/>
                    <a:pt x="21361" y="15680"/>
                    <a:pt x="21361" y="14867"/>
                  </a:cubicBezTo>
                  <a:lnTo>
                    <a:pt x="21361" y="6663"/>
                  </a:lnTo>
                  <a:cubicBezTo>
                    <a:pt x="21361" y="5851"/>
                    <a:pt x="20957" y="5078"/>
                    <a:pt x="20296" y="4682"/>
                  </a:cubicBezTo>
                  <a:lnTo>
                    <a:pt x="13720" y="580"/>
                  </a:lnTo>
                  <a:cubicBezTo>
                    <a:pt x="13078" y="183"/>
                    <a:pt x="12269" y="163"/>
                    <a:pt x="11608" y="580"/>
                  </a:cubicBezTo>
                  <a:cubicBezTo>
                    <a:pt x="11608" y="580"/>
                    <a:pt x="11590" y="580"/>
                    <a:pt x="11590" y="599"/>
                  </a:cubicBezTo>
                  <a:lnTo>
                    <a:pt x="5786" y="3968"/>
                  </a:lnTo>
                  <a:cubicBezTo>
                    <a:pt x="5712" y="4008"/>
                    <a:pt x="5639" y="3988"/>
                    <a:pt x="5602" y="3909"/>
                  </a:cubicBezTo>
                  <a:cubicBezTo>
                    <a:pt x="5565" y="3829"/>
                    <a:pt x="5584" y="3750"/>
                    <a:pt x="5657" y="3711"/>
                  </a:cubicBezTo>
                  <a:lnTo>
                    <a:pt x="11443" y="342"/>
                  </a:lnTo>
                  <a:cubicBezTo>
                    <a:pt x="11443" y="342"/>
                    <a:pt x="11443" y="342"/>
                    <a:pt x="11443" y="342"/>
                  </a:cubicBezTo>
                  <a:cubicBezTo>
                    <a:pt x="12178" y="-114"/>
                    <a:pt x="13096" y="-114"/>
                    <a:pt x="13831" y="342"/>
                  </a:cubicBezTo>
                  <a:lnTo>
                    <a:pt x="20406" y="4444"/>
                  </a:lnTo>
                  <a:cubicBezTo>
                    <a:pt x="21141" y="4900"/>
                    <a:pt x="21600" y="5772"/>
                    <a:pt x="21600" y="6683"/>
                  </a:cubicBezTo>
                  <a:lnTo>
                    <a:pt x="21600" y="14887"/>
                  </a:lnTo>
                  <a:cubicBezTo>
                    <a:pt x="21600" y="15799"/>
                    <a:pt x="21141" y="16671"/>
                    <a:pt x="20406" y="17126"/>
                  </a:cubicBezTo>
                  <a:lnTo>
                    <a:pt x="13831" y="21228"/>
                  </a:lnTo>
                  <a:cubicBezTo>
                    <a:pt x="13427" y="21367"/>
                    <a:pt x="13004" y="21486"/>
                    <a:pt x="12600" y="21486"/>
                  </a:cubicBezTo>
                  <a:close/>
                </a:path>
              </a:pathLst>
            </a:custGeom>
            <a:solidFill>
              <a:srgbClr val="0058A3"/>
            </a:solidFill>
            <a:ln w="12700">
              <a:miter lim="400000"/>
            </a:ln>
          </p:spPr>
          <p:txBody>
            <a:bodyPr lIns="38100" tIns="38100" rIns="38100" bIns="38100" anchor="ctr"/>
            <a:lstStyle/>
            <a:p>
              <a:endParaRPr lang="en-US" sz="2400"/>
            </a:p>
          </p:txBody>
        </p:sp>
      </p:grpSp>
      <p:grpSp>
        <p:nvGrpSpPr>
          <p:cNvPr id="35" name="Group 34">
            <a:extLst>
              <a:ext uri="{FF2B5EF4-FFF2-40B4-BE49-F238E27FC236}">
                <a16:creationId xmlns:a16="http://schemas.microsoft.com/office/drawing/2014/main" id="{773033DD-C3EF-4B94-87E1-D559C2AA5D33}"/>
              </a:ext>
            </a:extLst>
          </p:cNvPr>
          <p:cNvGrpSpPr/>
          <p:nvPr/>
        </p:nvGrpSpPr>
        <p:grpSpPr>
          <a:xfrm>
            <a:off x="1499708" y="1663171"/>
            <a:ext cx="2699019" cy="2611383"/>
            <a:chOff x="0" y="0"/>
            <a:chExt cx="2674783" cy="2589711"/>
          </a:xfrm>
        </p:grpSpPr>
        <p:sp>
          <p:nvSpPr>
            <p:cNvPr id="36" name="مربع نص 24">
              <a:extLst>
                <a:ext uri="{FF2B5EF4-FFF2-40B4-BE49-F238E27FC236}">
                  <a16:creationId xmlns:a16="http://schemas.microsoft.com/office/drawing/2014/main" id="{C63BC92A-511B-4497-9F3F-5D9FD4AFA990}"/>
                </a:ext>
              </a:extLst>
            </p:cNvPr>
            <p:cNvSpPr txBox="1"/>
            <p:nvPr/>
          </p:nvSpPr>
          <p:spPr>
            <a:xfrm>
              <a:off x="634236" y="741662"/>
              <a:ext cx="1955511" cy="1791640"/>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وضع خطة إدارة الجودة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7" name="Shape">
              <a:extLst>
                <a:ext uri="{FF2B5EF4-FFF2-40B4-BE49-F238E27FC236}">
                  <a16:creationId xmlns:a16="http://schemas.microsoft.com/office/drawing/2014/main" id="{3389730A-C1A0-4E8A-9A2B-8EBFE0C76226}"/>
                </a:ext>
              </a:extLst>
            </p:cNvPr>
            <p:cNvSpPr/>
            <p:nvPr/>
          </p:nvSpPr>
          <p:spPr>
            <a:xfrm>
              <a:off x="0" y="0"/>
              <a:ext cx="2674783" cy="2589711"/>
            </a:xfrm>
            <a:custGeom>
              <a:avLst/>
              <a:gdLst/>
              <a:ahLst/>
              <a:cxnLst>
                <a:cxn ang="0">
                  <a:pos x="wd2" y="hd2"/>
                </a:cxn>
                <a:cxn ang="5400000">
                  <a:pos x="wd2" y="hd2"/>
                </a:cxn>
                <a:cxn ang="10800000">
                  <a:pos x="wd2" y="hd2"/>
                </a:cxn>
                <a:cxn ang="16200000">
                  <a:pos x="wd2" y="hd2"/>
                </a:cxn>
              </a:cxnLst>
              <a:rect l="0" t="0" r="r" b="b"/>
              <a:pathLst>
                <a:path w="21600" h="21486" extrusionOk="0">
                  <a:moveTo>
                    <a:pt x="12203" y="21486"/>
                  </a:moveTo>
                  <a:cubicBezTo>
                    <a:pt x="11761" y="21486"/>
                    <a:pt x="11338" y="21368"/>
                    <a:pt x="10954" y="21150"/>
                  </a:cubicBezTo>
                  <a:lnTo>
                    <a:pt x="4401" y="17320"/>
                  </a:lnTo>
                  <a:cubicBezTo>
                    <a:pt x="4362" y="17300"/>
                    <a:pt x="4324" y="17241"/>
                    <a:pt x="4324" y="17202"/>
                  </a:cubicBezTo>
                  <a:lnTo>
                    <a:pt x="4324" y="5493"/>
                  </a:lnTo>
                  <a:cubicBezTo>
                    <a:pt x="4324" y="5474"/>
                    <a:pt x="4324" y="5474"/>
                    <a:pt x="4305" y="5474"/>
                  </a:cubicBezTo>
                  <a:cubicBezTo>
                    <a:pt x="4305" y="5474"/>
                    <a:pt x="4285" y="5454"/>
                    <a:pt x="4285" y="5454"/>
                  </a:cubicBezTo>
                  <a:lnTo>
                    <a:pt x="2056" y="5454"/>
                  </a:lnTo>
                  <a:cubicBezTo>
                    <a:pt x="1999" y="5454"/>
                    <a:pt x="1941" y="5474"/>
                    <a:pt x="1883" y="5493"/>
                  </a:cubicBezTo>
                  <a:lnTo>
                    <a:pt x="327" y="6184"/>
                  </a:lnTo>
                  <a:cubicBezTo>
                    <a:pt x="288" y="6204"/>
                    <a:pt x="269" y="6224"/>
                    <a:pt x="269" y="6263"/>
                  </a:cubicBezTo>
                  <a:lnTo>
                    <a:pt x="307" y="7902"/>
                  </a:lnTo>
                  <a:cubicBezTo>
                    <a:pt x="307" y="7902"/>
                    <a:pt x="307" y="7922"/>
                    <a:pt x="307" y="7922"/>
                  </a:cubicBezTo>
                  <a:lnTo>
                    <a:pt x="327" y="7922"/>
                  </a:lnTo>
                  <a:lnTo>
                    <a:pt x="1806" y="7566"/>
                  </a:lnTo>
                  <a:cubicBezTo>
                    <a:pt x="1883" y="7547"/>
                    <a:pt x="1960" y="7566"/>
                    <a:pt x="2018" y="7626"/>
                  </a:cubicBezTo>
                  <a:cubicBezTo>
                    <a:pt x="2075" y="7685"/>
                    <a:pt x="2095" y="7744"/>
                    <a:pt x="2095" y="7784"/>
                  </a:cubicBezTo>
                  <a:lnTo>
                    <a:pt x="2095" y="16056"/>
                  </a:lnTo>
                  <a:cubicBezTo>
                    <a:pt x="2095" y="16135"/>
                    <a:pt x="2037" y="16195"/>
                    <a:pt x="1960" y="16195"/>
                  </a:cubicBezTo>
                  <a:cubicBezTo>
                    <a:pt x="1883" y="16195"/>
                    <a:pt x="1826" y="16135"/>
                    <a:pt x="1826" y="16056"/>
                  </a:cubicBezTo>
                  <a:lnTo>
                    <a:pt x="1826" y="7863"/>
                  </a:lnTo>
                  <a:lnTo>
                    <a:pt x="365" y="8218"/>
                  </a:lnTo>
                  <a:cubicBezTo>
                    <a:pt x="346" y="8218"/>
                    <a:pt x="346" y="8218"/>
                    <a:pt x="327" y="8218"/>
                  </a:cubicBezTo>
                  <a:cubicBezTo>
                    <a:pt x="192" y="8218"/>
                    <a:pt x="38" y="8139"/>
                    <a:pt x="38" y="7902"/>
                  </a:cubicBezTo>
                  <a:lnTo>
                    <a:pt x="0" y="6263"/>
                  </a:lnTo>
                  <a:cubicBezTo>
                    <a:pt x="0" y="6105"/>
                    <a:pt x="77" y="5967"/>
                    <a:pt x="231" y="5908"/>
                  </a:cubicBezTo>
                  <a:lnTo>
                    <a:pt x="1806" y="5197"/>
                  </a:lnTo>
                  <a:cubicBezTo>
                    <a:pt x="1902" y="5158"/>
                    <a:pt x="1999" y="5138"/>
                    <a:pt x="2095" y="5138"/>
                  </a:cubicBezTo>
                  <a:lnTo>
                    <a:pt x="4324" y="5138"/>
                  </a:lnTo>
                  <a:cubicBezTo>
                    <a:pt x="4420" y="5138"/>
                    <a:pt x="4497" y="5177"/>
                    <a:pt x="4554" y="5237"/>
                  </a:cubicBezTo>
                  <a:cubicBezTo>
                    <a:pt x="4612" y="5296"/>
                    <a:pt x="4651" y="5375"/>
                    <a:pt x="4651" y="5474"/>
                  </a:cubicBezTo>
                  <a:lnTo>
                    <a:pt x="4651" y="17083"/>
                  </a:lnTo>
                  <a:lnTo>
                    <a:pt x="11107" y="20894"/>
                  </a:lnTo>
                  <a:cubicBezTo>
                    <a:pt x="11799" y="21308"/>
                    <a:pt x="12645" y="21308"/>
                    <a:pt x="13337" y="20894"/>
                  </a:cubicBezTo>
                  <a:lnTo>
                    <a:pt x="20216" y="16807"/>
                  </a:lnTo>
                  <a:cubicBezTo>
                    <a:pt x="20908" y="16392"/>
                    <a:pt x="21331" y="15642"/>
                    <a:pt x="21331" y="14832"/>
                  </a:cubicBezTo>
                  <a:lnTo>
                    <a:pt x="21331" y="6658"/>
                  </a:lnTo>
                  <a:cubicBezTo>
                    <a:pt x="21331" y="5849"/>
                    <a:pt x="20908" y="5079"/>
                    <a:pt x="20216" y="4684"/>
                  </a:cubicBezTo>
                  <a:lnTo>
                    <a:pt x="13337" y="597"/>
                  </a:lnTo>
                  <a:cubicBezTo>
                    <a:pt x="12645" y="182"/>
                    <a:pt x="11799" y="182"/>
                    <a:pt x="11107" y="597"/>
                  </a:cubicBezTo>
                  <a:lnTo>
                    <a:pt x="5035" y="3953"/>
                  </a:lnTo>
                  <a:cubicBezTo>
                    <a:pt x="4958" y="3993"/>
                    <a:pt x="4881" y="3973"/>
                    <a:pt x="4843" y="3894"/>
                  </a:cubicBezTo>
                  <a:cubicBezTo>
                    <a:pt x="4804" y="3815"/>
                    <a:pt x="4823" y="3736"/>
                    <a:pt x="4900" y="3697"/>
                  </a:cubicBezTo>
                  <a:lnTo>
                    <a:pt x="10973" y="340"/>
                  </a:lnTo>
                  <a:cubicBezTo>
                    <a:pt x="11742" y="-114"/>
                    <a:pt x="12702" y="-114"/>
                    <a:pt x="13471" y="340"/>
                  </a:cubicBezTo>
                  <a:lnTo>
                    <a:pt x="20351" y="4427"/>
                  </a:lnTo>
                  <a:cubicBezTo>
                    <a:pt x="21120" y="4881"/>
                    <a:pt x="21600" y="5750"/>
                    <a:pt x="21600" y="6658"/>
                  </a:cubicBezTo>
                  <a:lnTo>
                    <a:pt x="21600" y="14832"/>
                  </a:lnTo>
                  <a:cubicBezTo>
                    <a:pt x="21600" y="15740"/>
                    <a:pt x="21120" y="16609"/>
                    <a:pt x="20351" y="17063"/>
                  </a:cubicBezTo>
                  <a:lnTo>
                    <a:pt x="13471" y="21150"/>
                  </a:lnTo>
                  <a:cubicBezTo>
                    <a:pt x="13087" y="21368"/>
                    <a:pt x="12645" y="21486"/>
                    <a:pt x="12203" y="21486"/>
                  </a:cubicBezTo>
                  <a:close/>
                  <a:moveTo>
                    <a:pt x="1922" y="7843"/>
                  </a:moveTo>
                  <a:cubicBezTo>
                    <a:pt x="1922" y="7843"/>
                    <a:pt x="1922" y="7843"/>
                    <a:pt x="1922" y="7843"/>
                  </a:cubicBezTo>
                  <a:cubicBezTo>
                    <a:pt x="1922" y="7843"/>
                    <a:pt x="1922" y="7843"/>
                    <a:pt x="1922" y="7843"/>
                  </a:cubicBezTo>
                  <a:close/>
                </a:path>
              </a:pathLst>
            </a:custGeom>
            <a:solidFill>
              <a:srgbClr val="0058A3"/>
            </a:solidFill>
            <a:ln w="12700">
              <a:miter lim="400000"/>
            </a:ln>
          </p:spPr>
          <p:txBody>
            <a:bodyPr lIns="38100" tIns="38100" rIns="38100" bIns="38100" anchor="ctr"/>
            <a:lstStyle/>
            <a:p>
              <a:endParaRPr lang="en-US" sz="2400"/>
            </a:p>
          </p:txBody>
        </p:sp>
      </p:grpSp>
      <p:grpSp>
        <p:nvGrpSpPr>
          <p:cNvPr id="31" name="Group 30">
            <a:extLst>
              <a:ext uri="{FF2B5EF4-FFF2-40B4-BE49-F238E27FC236}">
                <a16:creationId xmlns:a16="http://schemas.microsoft.com/office/drawing/2014/main" id="{4C001208-D88C-4635-A535-CAE1B94DCE3E}"/>
              </a:ext>
            </a:extLst>
          </p:cNvPr>
          <p:cNvGrpSpPr/>
          <p:nvPr/>
        </p:nvGrpSpPr>
        <p:grpSpPr>
          <a:xfrm>
            <a:off x="7870807" y="1687165"/>
            <a:ext cx="2821483" cy="2611385"/>
            <a:chOff x="3879597" y="14611"/>
            <a:chExt cx="2796148" cy="2589711"/>
          </a:xfrm>
        </p:grpSpPr>
        <p:sp>
          <p:nvSpPr>
            <p:cNvPr id="32" name="مربع نص 18">
              <a:extLst>
                <a:ext uri="{FF2B5EF4-FFF2-40B4-BE49-F238E27FC236}">
                  <a16:creationId xmlns:a16="http://schemas.microsoft.com/office/drawing/2014/main" id="{3ACFE1F4-8ACF-4CDC-BAB0-86A5F13A9838}"/>
                </a:ext>
              </a:extLst>
            </p:cNvPr>
            <p:cNvSpPr txBox="1"/>
            <p:nvPr/>
          </p:nvSpPr>
          <p:spPr>
            <a:xfrm>
              <a:off x="4754222" y="887015"/>
              <a:ext cx="1664200" cy="1717231"/>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تدريب فريق المشروع</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3" name="Shape">
              <a:extLst>
                <a:ext uri="{FF2B5EF4-FFF2-40B4-BE49-F238E27FC236}">
                  <a16:creationId xmlns:a16="http://schemas.microsoft.com/office/drawing/2014/main" id="{01BCE101-50B8-4788-A072-CA90DE4B61F8}"/>
                </a:ext>
              </a:extLst>
            </p:cNvPr>
            <p:cNvSpPr/>
            <p:nvPr/>
          </p:nvSpPr>
          <p:spPr>
            <a:xfrm>
              <a:off x="3879597" y="14611"/>
              <a:ext cx="2796148" cy="2589711"/>
            </a:xfrm>
            <a:custGeom>
              <a:avLst/>
              <a:gdLst/>
              <a:ahLst/>
              <a:cxnLst>
                <a:cxn ang="0">
                  <a:pos x="wd2" y="hd2"/>
                </a:cxn>
                <a:cxn ang="5400000">
                  <a:pos x="wd2" y="hd2"/>
                </a:cxn>
                <a:cxn ang="10800000">
                  <a:pos x="wd2" y="hd2"/>
                </a:cxn>
                <a:cxn ang="16200000">
                  <a:pos x="wd2" y="hd2"/>
                </a:cxn>
              </a:cxnLst>
              <a:rect l="0" t="0" r="r" b="b"/>
              <a:pathLst>
                <a:path w="21600" h="21486" extrusionOk="0">
                  <a:moveTo>
                    <a:pt x="12611" y="21486"/>
                  </a:moveTo>
                  <a:cubicBezTo>
                    <a:pt x="12188" y="21486"/>
                    <a:pt x="11784" y="21368"/>
                    <a:pt x="11416" y="21150"/>
                  </a:cubicBezTo>
                  <a:lnTo>
                    <a:pt x="3989" y="16550"/>
                  </a:lnTo>
                  <a:cubicBezTo>
                    <a:pt x="3291" y="16550"/>
                    <a:pt x="2261" y="16333"/>
                    <a:pt x="1618" y="15898"/>
                  </a:cubicBezTo>
                  <a:cubicBezTo>
                    <a:pt x="1011" y="15484"/>
                    <a:pt x="570" y="14911"/>
                    <a:pt x="294" y="14200"/>
                  </a:cubicBezTo>
                  <a:cubicBezTo>
                    <a:pt x="129" y="13766"/>
                    <a:pt x="37" y="13292"/>
                    <a:pt x="0" y="12779"/>
                  </a:cubicBezTo>
                  <a:cubicBezTo>
                    <a:pt x="0" y="12562"/>
                    <a:pt x="110" y="12443"/>
                    <a:pt x="313" y="12443"/>
                  </a:cubicBezTo>
                  <a:lnTo>
                    <a:pt x="2408" y="12443"/>
                  </a:lnTo>
                  <a:cubicBezTo>
                    <a:pt x="2592" y="12443"/>
                    <a:pt x="2721" y="12562"/>
                    <a:pt x="2739" y="12759"/>
                  </a:cubicBezTo>
                  <a:cubicBezTo>
                    <a:pt x="2757" y="12996"/>
                    <a:pt x="2813" y="13233"/>
                    <a:pt x="2905" y="13470"/>
                  </a:cubicBezTo>
                  <a:cubicBezTo>
                    <a:pt x="2978" y="13648"/>
                    <a:pt x="3070" y="13786"/>
                    <a:pt x="3199" y="13885"/>
                  </a:cubicBezTo>
                  <a:cubicBezTo>
                    <a:pt x="3327" y="13983"/>
                    <a:pt x="3493" y="14023"/>
                    <a:pt x="3677" y="14023"/>
                  </a:cubicBezTo>
                  <a:cubicBezTo>
                    <a:pt x="4026" y="14023"/>
                    <a:pt x="4302" y="13845"/>
                    <a:pt x="4467" y="13509"/>
                  </a:cubicBezTo>
                  <a:cubicBezTo>
                    <a:pt x="4596" y="13272"/>
                    <a:pt x="4651" y="12957"/>
                    <a:pt x="4651" y="12542"/>
                  </a:cubicBezTo>
                  <a:cubicBezTo>
                    <a:pt x="4651" y="12147"/>
                    <a:pt x="4596" y="11811"/>
                    <a:pt x="4467" y="11515"/>
                  </a:cubicBezTo>
                  <a:cubicBezTo>
                    <a:pt x="4302" y="11180"/>
                    <a:pt x="4026" y="11022"/>
                    <a:pt x="3658" y="11022"/>
                  </a:cubicBezTo>
                  <a:cubicBezTo>
                    <a:pt x="3566" y="11022"/>
                    <a:pt x="3474" y="11061"/>
                    <a:pt x="3364" y="11120"/>
                  </a:cubicBezTo>
                  <a:cubicBezTo>
                    <a:pt x="3235" y="11199"/>
                    <a:pt x="3070" y="11318"/>
                    <a:pt x="2868" y="11456"/>
                  </a:cubicBezTo>
                  <a:cubicBezTo>
                    <a:pt x="2794" y="11515"/>
                    <a:pt x="2721" y="11535"/>
                    <a:pt x="2666" y="11535"/>
                  </a:cubicBezTo>
                  <a:cubicBezTo>
                    <a:pt x="2555" y="11535"/>
                    <a:pt x="2463" y="11476"/>
                    <a:pt x="2427" y="11377"/>
                  </a:cubicBezTo>
                  <a:lnTo>
                    <a:pt x="1397" y="9817"/>
                  </a:lnTo>
                  <a:cubicBezTo>
                    <a:pt x="1342" y="9738"/>
                    <a:pt x="1324" y="9659"/>
                    <a:pt x="1324" y="9600"/>
                  </a:cubicBezTo>
                  <a:cubicBezTo>
                    <a:pt x="1324" y="9482"/>
                    <a:pt x="1379" y="9403"/>
                    <a:pt x="1452" y="9343"/>
                  </a:cubicBezTo>
                  <a:lnTo>
                    <a:pt x="3474" y="7685"/>
                  </a:lnTo>
                  <a:lnTo>
                    <a:pt x="551" y="7685"/>
                  </a:lnTo>
                  <a:cubicBezTo>
                    <a:pt x="460" y="7685"/>
                    <a:pt x="386" y="7645"/>
                    <a:pt x="331" y="7586"/>
                  </a:cubicBezTo>
                  <a:cubicBezTo>
                    <a:pt x="276" y="7527"/>
                    <a:pt x="239" y="7448"/>
                    <a:pt x="239" y="7349"/>
                  </a:cubicBezTo>
                  <a:lnTo>
                    <a:pt x="239" y="5493"/>
                  </a:lnTo>
                  <a:cubicBezTo>
                    <a:pt x="239" y="5395"/>
                    <a:pt x="276" y="5316"/>
                    <a:pt x="331" y="5256"/>
                  </a:cubicBezTo>
                  <a:cubicBezTo>
                    <a:pt x="386" y="5197"/>
                    <a:pt x="460" y="5158"/>
                    <a:pt x="551" y="5158"/>
                  </a:cubicBezTo>
                  <a:lnTo>
                    <a:pt x="6894" y="5158"/>
                  </a:lnTo>
                  <a:cubicBezTo>
                    <a:pt x="6986" y="5158"/>
                    <a:pt x="7059" y="5197"/>
                    <a:pt x="7114" y="5256"/>
                  </a:cubicBezTo>
                  <a:cubicBezTo>
                    <a:pt x="7169" y="5316"/>
                    <a:pt x="7206" y="5395"/>
                    <a:pt x="7206" y="5493"/>
                  </a:cubicBezTo>
                  <a:lnTo>
                    <a:pt x="7206" y="7566"/>
                  </a:lnTo>
                  <a:cubicBezTo>
                    <a:pt x="7206" y="7705"/>
                    <a:pt x="7151" y="7823"/>
                    <a:pt x="7059" y="7922"/>
                  </a:cubicBezTo>
                  <a:lnTo>
                    <a:pt x="5294" y="9403"/>
                  </a:lnTo>
                  <a:cubicBezTo>
                    <a:pt x="5239" y="9462"/>
                    <a:pt x="5147" y="9442"/>
                    <a:pt x="5110" y="9383"/>
                  </a:cubicBezTo>
                  <a:cubicBezTo>
                    <a:pt x="5055" y="9324"/>
                    <a:pt x="5074" y="9225"/>
                    <a:pt x="5129" y="9185"/>
                  </a:cubicBezTo>
                  <a:lnTo>
                    <a:pt x="6894" y="7705"/>
                  </a:lnTo>
                  <a:cubicBezTo>
                    <a:pt x="6930" y="7665"/>
                    <a:pt x="6949" y="7645"/>
                    <a:pt x="6949" y="7586"/>
                  </a:cubicBezTo>
                  <a:lnTo>
                    <a:pt x="6949" y="5493"/>
                  </a:lnTo>
                  <a:cubicBezTo>
                    <a:pt x="6949" y="5474"/>
                    <a:pt x="6949" y="5474"/>
                    <a:pt x="6930" y="5474"/>
                  </a:cubicBezTo>
                  <a:cubicBezTo>
                    <a:pt x="6930" y="5474"/>
                    <a:pt x="6912" y="5454"/>
                    <a:pt x="6912" y="5454"/>
                  </a:cubicBezTo>
                  <a:lnTo>
                    <a:pt x="570" y="5454"/>
                  </a:lnTo>
                  <a:cubicBezTo>
                    <a:pt x="552" y="5454"/>
                    <a:pt x="552" y="5454"/>
                    <a:pt x="552" y="5474"/>
                  </a:cubicBezTo>
                  <a:cubicBezTo>
                    <a:pt x="552" y="5474"/>
                    <a:pt x="533" y="5493"/>
                    <a:pt x="533" y="5493"/>
                  </a:cubicBezTo>
                  <a:lnTo>
                    <a:pt x="533" y="7330"/>
                  </a:lnTo>
                  <a:cubicBezTo>
                    <a:pt x="533" y="7349"/>
                    <a:pt x="533" y="7349"/>
                    <a:pt x="552" y="7349"/>
                  </a:cubicBezTo>
                  <a:cubicBezTo>
                    <a:pt x="552" y="7349"/>
                    <a:pt x="570" y="7369"/>
                    <a:pt x="588" y="7369"/>
                  </a:cubicBezTo>
                  <a:lnTo>
                    <a:pt x="3769" y="7369"/>
                  </a:lnTo>
                  <a:cubicBezTo>
                    <a:pt x="3879" y="7369"/>
                    <a:pt x="3934" y="7448"/>
                    <a:pt x="3952" y="7507"/>
                  </a:cubicBezTo>
                  <a:cubicBezTo>
                    <a:pt x="3971" y="7586"/>
                    <a:pt x="3952" y="7645"/>
                    <a:pt x="3897" y="7705"/>
                  </a:cubicBezTo>
                  <a:cubicBezTo>
                    <a:pt x="3897" y="7705"/>
                    <a:pt x="3897" y="7705"/>
                    <a:pt x="3879" y="7724"/>
                  </a:cubicBezTo>
                  <a:lnTo>
                    <a:pt x="1636" y="9561"/>
                  </a:lnTo>
                  <a:cubicBezTo>
                    <a:pt x="1636" y="9561"/>
                    <a:pt x="1636" y="9561"/>
                    <a:pt x="1618" y="9561"/>
                  </a:cubicBezTo>
                  <a:lnTo>
                    <a:pt x="1618" y="9580"/>
                  </a:lnTo>
                  <a:cubicBezTo>
                    <a:pt x="1618" y="9580"/>
                    <a:pt x="1618" y="9600"/>
                    <a:pt x="1636" y="9640"/>
                  </a:cubicBezTo>
                  <a:lnTo>
                    <a:pt x="2666" y="11199"/>
                  </a:lnTo>
                  <a:cubicBezTo>
                    <a:pt x="2666" y="11199"/>
                    <a:pt x="2666" y="11219"/>
                    <a:pt x="2684" y="11219"/>
                  </a:cubicBezTo>
                  <a:cubicBezTo>
                    <a:pt x="2684" y="11219"/>
                    <a:pt x="2684" y="11239"/>
                    <a:pt x="2684" y="11239"/>
                  </a:cubicBezTo>
                  <a:cubicBezTo>
                    <a:pt x="2684" y="11239"/>
                    <a:pt x="2702" y="11239"/>
                    <a:pt x="2739" y="11219"/>
                  </a:cubicBezTo>
                  <a:cubicBezTo>
                    <a:pt x="2941" y="11061"/>
                    <a:pt x="3107" y="10943"/>
                    <a:pt x="3254" y="10864"/>
                  </a:cubicBezTo>
                  <a:cubicBezTo>
                    <a:pt x="3401" y="10765"/>
                    <a:pt x="3548" y="10725"/>
                    <a:pt x="3677" y="10725"/>
                  </a:cubicBezTo>
                  <a:cubicBezTo>
                    <a:pt x="4136" y="10725"/>
                    <a:pt x="4504" y="10943"/>
                    <a:pt x="4724" y="11377"/>
                  </a:cubicBezTo>
                  <a:cubicBezTo>
                    <a:pt x="4871" y="11713"/>
                    <a:pt x="4945" y="12108"/>
                    <a:pt x="4945" y="12542"/>
                  </a:cubicBezTo>
                  <a:cubicBezTo>
                    <a:pt x="4945" y="12996"/>
                    <a:pt x="4871" y="13371"/>
                    <a:pt x="4724" y="13648"/>
                  </a:cubicBezTo>
                  <a:cubicBezTo>
                    <a:pt x="4504" y="14082"/>
                    <a:pt x="4155" y="14319"/>
                    <a:pt x="3695" y="14319"/>
                  </a:cubicBezTo>
                  <a:cubicBezTo>
                    <a:pt x="3456" y="14319"/>
                    <a:pt x="3235" y="14260"/>
                    <a:pt x="3070" y="14121"/>
                  </a:cubicBezTo>
                  <a:cubicBezTo>
                    <a:pt x="2886" y="14003"/>
                    <a:pt x="2757" y="13806"/>
                    <a:pt x="2666" y="13569"/>
                  </a:cubicBezTo>
                  <a:cubicBezTo>
                    <a:pt x="2574" y="13312"/>
                    <a:pt x="2500" y="13055"/>
                    <a:pt x="2482" y="12779"/>
                  </a:cubicBezTo>
                  <a:cubicBezTo>
                    <a:pt x="2482" y="12739"/>
                    <a:pt x="2482" y="12720"/>
                    <a:pt x="2427" y="12720"/>
                  </a:cubicBezTo>
                  <a:lnTo>
                    <a:pt x="331" y="12720"/>
                  </a:lnTo>
                  <a:cubicBezTo>
                    <a:pt x="313" y="12720"/>
                    <a:pt x="294" y="12720"/>
                    <a:pt x="294" y="12720"/>
                  </a:cubicBezTo>
                  <a:cubicBezTo>
                    <a:pt x="294" y="12720"/>
                    <a:pt x="294" y="12720"/>
                    <a:pt x="294" y="12720"/>
                  </a:cubicBezTo>
                  <a:cubicBezTo>
                    <a:pt x="294" y="12720"/>
                    <a:pt x="294" y="12739"/>
                    <a:pt x="294" y="12759"/>
                  </a:cubicBezTo>
                  <a:cubicBezTo>
                    <a:pt x="331" y="13233"/>
                    <a:pt x="404" y="13687"/>
                    <a:pt x="570" y="14082"/>
                  </a:cubicBezTo>
                  <a:cubicBezTo>
                    <a:pt x="827" y="14734"/>
                    <a:pt x="1232" y="15267"/>
                    <a:pt x="1783" y="15642"/>
                  </a:cubicBezTo>
                  <a:cubicBezTo>
                    <a:pt x="2371" y="16037"/>
                    <a:pt x="3364" y="16254"/>
                    <a:pt x="4044" y="16254"/>
                  </a:cubicBezTo>
                  <a:cubicBezTo>
                    <a:pt x="4063" y="16254"/>
                    <a:pt x="4099" y="16254"/>
                    <a:pt x="4118" y="16274"/>
                  </a:cubicBezTo>
                  <a:lnTo>
                    <a:pt x="11563" y="20894"/>
                  </a:lnTo>
                  <a:cubicBezTo>
                    <a:pt x="12225" y="21308"/>
                    <a:pt x="13034" y="21308"/>
                    <a:pt x="13695" y="20894"/>
                  </a:cubicBezTo>
                  <a:lnTo>
                    <a:pt x="20276" y="16807"/>
                  </a:lnTo>
                  <a:cubicBezTo>
                    <a:pt x="20938" y="16392"/>
                    <a:pt x="21343" y="15642"/>
                    <a:pt x="21343" y="14832"/>
                  </a:cubicBezTo>
                  <a:lnTo>
                    <a:pt x="21343" y="6658"/>
                  </a:lnTo>
                  <a:cubicBezTo>
                    <a:pt x="21343" y="5849"/>
                    <a:pt x="20938" y="5079"/>
                    <a:pt x="20276" y="4684"/>
                  </a:cubicBezTo>
                  <a:lnTo>
                    <a:pt x="13695" y="597"/>
                  </a:lnTo>
                  <a:cubicBezTo>
                    <a:pt x="13034" y="182"/>
                    <a:pt x="12225" y="182"/>
                    <a:pt x="11563" y="597"/>
                  </a:cubicBezTo>
                  <a:lnTo>
                    <a:pt x="5846" y="3953"/>
                  </a:lnTo>
                  <a:cubicBezTo>
                    <a:pt x="5772" y="3993"/>
                    <a:pt x="5699" y="3973"/>
                    <a:pt x="5662" y="3894"/>
                  </a:cubicBezTo>
                  <a:cubicBezTo>
                    <a:pt x="5625" y="3815"/>
                    <a:pt x="5644" y="3736"/>
                    <a:pt x="5717" y="3697"/>
                  </a:cubicBezTo>
                  <a:lnTo>
                    <a:pt x="11434" y="340"/>
                  </a:lnTo>
                  <a:cubicBezTo>
                    <a:pt x="12170" y="-114"/>
                    <a:pt x="13089" y="-114"/>
                    <a:pt x="13824" y="340"/>
                  </a:cubicBezTo>
                  <a:lnTo>
                    <a:pt x="20405" y="4427"/>
                  </a:lnTo>
                  <a:cubicBezTo>
                    <a:pt x="21140" y="4881"/>
                    <a:pt x="21600" y="5750"/>
                    <a:pt x="21600" y="6658"/>
                  </a:cubicBezTo>
                  <a:lnTo>
                    <a:pt x="21600" y="14832"/>
                  </a:lnTo>
                  <a:cubicBezTo>
                    <a:pt x="21600" y="15740"/>
                    <a:pt x="21140" y="16609"/>
                    <a:pt x="20405" y="17063"/>
                  </a:cubicBezTo>
                  <a:lnTo>
                    <a:pt x="13806" y="21150"/>
                  </a:lnTo>
                  <a:cubicBezTo>
                    <a:pt x="13438" y="21368"/>
                    <a:pt x="13015" y="21486"/>
                    <a:pt x="12611" y="21486"/>
                  </a:cubicBezTo>
                  <a:close/>
                </a:path>
              </a:pathLst>
            </a:custGeom>
            <a:solidFill>
              <a:srgbClr val="0058A3"/>
            </a:solidFill>
            <a:ln w="12700">
              <a:miter lim="400000"/>
            </a:ln>
          </p:spPr>
          <p:txBody>
            <a:bodyPr lIns="38100" tIns="38100" rIns="38100" bIns="38100" anchor="ctr"/>
            <a:lstStyle/>
            <a:p>
              <a:endParaRPr lang="en-US" sz="2400"/>
            </a:p>
          </p:txBody>
        </p:sp>
      </p:grpSp>
    </p:spTree>
    <p:extLst>
      <p:ext uri="{BB962C8B-B14F-4D97-AF65-F5344CB8AC3E}">
        <p14:creationId xmlns:p14="http://schemas.microsoft.com/office/powerpoint/2010/main" val="3298818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مراقبة الجودة في المشاريع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44" name="Group 43">
            <a:extLst>
              <a:ext uri="{FF2B5EF4-FFF2-40B4-BE49-F238E27FC236}">
                <a16:creationId xmlns:a16="http://schemas.microsoft.com/office/drawing/2014/main" id="{1E3A5F8B-5CB7-48A3-A016-E39C06D59B1F}"/>
              </a:ext>
            </a:extLst>
          </p:cNvPr>
          <p:cNvGrpSpPr/>
          <p:nvPr/>
        </p:nvGrpSpPr>
        <p:grpSpPr>
          <a:xfrm>
            <a:off x="171450" y="2778458"/>
            <a:ext cx="2292362" cy="2291684"/>
            <a:chOff x="0" y="0"/>
            <a:chExt cx="1722784" cy="1722784"/>
          </a:xfrm>
        </p:grpSpPr>
        <p:sp>
          <p:nvSpPr>
            <p:cNvPr id="67" name="Oval 66">
              <a:extLst>
                <a:ext uri="{FF2B5EF4-FFF2-40B4-BE49-F238E27FC236}">
                  <a16:creationId xmlns:a16="http://schemas.microsoft.com/office/drawing/2014/main" id="{44B2DCD5-0F3A-4EC7-A10F-71C7EEF6E631}"/>
                </a:ext>
              </a:extLst>
            </p:cNvPr>
            <p:cNvSpPr/>
            <p:nvPr/>
          </p:nvSpPr>
          <p:spPr>
            <a:xfrm>
              <a:off x="0"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8" name="Oval 67">
              <a:extLst>
                <a:ext uri="{FF2B5EF4-FFF2-40B4-BE49-F238E27FC236}">
                  <a16:creationId xmlns:a16="http://schemas.microsoft.com/office/drawing/2014/main" id="{E16407F9-8DAC-47E2-9428-70CC159792A2}"/>
                </a:ext>
              </a:extLst>
            </p:cNvPr>
            <p:cNvSpPr/>
            <p:nvPr/>
          </p:nvSpPr>
          <p:spPr>
            <a:xfrm>
              <a:off x="92766"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9" name="Oval 68">
              <a:extLst>
                <a:ext uri="{FF2B5EF4-FFF2-40B4-BE49-F238E27FC236}">
                  <a16:creationId xmlns:a16="http://schemas.microsoft.com/office/drawing/2014/main" id="{2A9E5693-F162-4B8C-89CF-896E12541356}"/>
                </a:ext>
              </a:extLst>
            </p:cNvPr>
            <p:cNvSpPr/>
            <p:nvPr/>
          </p:nvSpPr>
          <p:spPr>
            <a:xfrm>
              <a:off x="172554"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0" name="TextBox 148">
              <a:extLst>
                <a:ext uri="{FF2B5EF4-FFF2-40B4-BE49-F238E27FC236}">
                  <a16:creationId xmlns:a16="http://schemas.microsoft.com/office/drawing/2014/main" id="{274D526F-7B0A-4A5E-A9F8-6FD3E7E1D273}"/>
                </a:ext>
              </a:extLst>
            </p:cNvPr>
            <p:cNvSpPr txBox="1">
              <a:spLocks noChangeArrowheads="1"/>
            </p:cNvSpPr>
            <p:nvPr/>
          </p:nvSpPr>
          <p:spPr bwMode="auto">
            <a:xfrm flipV="1">
              <a:off x="92760" y="351284"/>
              <a:ext cx="1537252" cy="909541"/>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إعداد تقارير الجودة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46" name="Group 45">
            <a:extLst>
              <a:ext uri="{FF2B5EF4-FFF2-40B4-BE49-F238E27FC236}">
                <a16:creationId xmlns:a16="http://schemas.microsoft.com/office/drawing/2014/main" id="{ED8BDBE1-A51F-4816-88CC-76F4F4CCFAEB}"/>
              </a:ext>
            </a:extLst>
          </p:cNvPr>
          <p:cNvGrpSpPr/>
          <p:nvPr/>
        </p:nvGrpSpPr>
        <p:grpSpPr>
          <a:xfrm>
            <a:off x="2547435" y="2778458"/>
            <a:ext cx="2292362" cy="2291684"/>
            <a:chOff x="1150894" y="0"/>
            <a:chExt cx="1722784" cy="1722784"/>
          </a:xfrm>
        </p:grpSpPr>
        <p:sp>
          <p:nvSpPr>
            <p:cNvPr id="63" name="Oval 62">
              <a:extLst>
                <a:ext uri="{FF2B5EF4-FFF2-40B4-BE49-F238E27FC236}">
                  <a16:creationId xmlns:a16="http://schemas.microsoft.com/office/drawing/2014/main" id="{4B4A6851-50C6-49E0-9ABE-549D8C627B98}"/>
                </a:ext>
              </a:extLst>
            </p:cNvPr>
            <p:cNvSpPr/>
            <p:nvPr/>
          </p:nvSpPr>
          <p:spPr>
            <a:xfrm>
              <a:off x="1150894"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4" name="Oval 63">
              <a:extLst>
                <a:ext uri="{FF2B5EF4-FFF2-40B4-BE49-F238E27FC236}">
                  <a16:creationId xmlns:a16="http://schemas.microsoft.com/office/drawing/2014/main" id="{684AD845-FFA2-48A0-8809-62C802EEC02E}"/>
                </a:ext>
              </a:extLst>
            </p:cNvPr>
            <p:cNvSpPr/>
            <p:nvPr/>
          </p:nvSpPr>
          <p:spPr>
            <a:xfrm>
              <a:off x="1243660"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5" name="Oval 64">
              <a:extLst>
                <a:ext uri="{FF2B5EF4-FFF2-40B4-BE49-F238E27FC236}">
                  <a16:creationId xmlns:a16="http://schemas.microsoft.com/office/drawing/2014/main" id="{35BDE10F-2A20-49D4-A3D6-1A2AF33955C1}"/>
                </a:ext>
              </a:extLst>
            </p:cNvPr>
            <p:cNvSpPr/>
            <p:nvPr/>
          </p:nvSpPr>
          <p:spPr>
            <a:xfrm>
              <a:off x="1323447" y="172553"/>
              <a:ext cx="1377676" cy="1377675"/>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6" name="TextBox 154">
              <a:extLst>
                <a:ext uri="{FF2B5EF4-FFF2-40B4-BE49-F238E27FC236}">
                  <a16:creationId xmlns:a16="http://schemas.microsoft.com/office/drawing/2014/main" id="{261BEA5F-4536-415C-BE73-E591454DD75D}"/>
                </a:ext>
              </a:extLst>
            </p:cNvPr>
            <p:cNvSpPr txBox="1">
              <a:spLocks noChangeArrowheads="1"/>
            </p:cNvSpPr>
            <p:nvPr/>
          </p:nvSpPr>
          <p:spPr bwMode="auto">
            <a:xfrm flipV="1">
              <a:off x="1350599" y="188833"/>
              <a:ext cx="1266980" cy="1234444"/>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توثيق نتائج الفحص والاختبار</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48" name="Group 47">
            <a:extLst>
              <a:ext uri="{FF2B5EF4-FFF2-40B4-BE49-F238E27FC236}">
                <a16:creationId xmlns:a16="http://schemas.microsoft.com/office/drawing/2014/main" id="{04161823-B91F-4BC9-8609-8F4517D3E56F}"/>
              </a:ext>
            </a:extLst>
          </p:cNvPr>
          <p:cNvGrpSpPr/>
          <p:nvPr/>
        </p:nvGrpSpPr>
        <p:grpSpPr>
          <a:xfrm>
            <a:off x="4963231" y="2778458"/>
            <a:ext cx="2292362" cy="2291684"/>
            <a:chOff x="2321072" y="0"/>
            <a:chExt cx="1722784" cy="1722784"/>
          </a:xfrm>
        </p:grpSpPr>
        <p:sp>
          <p:nvSpPr>
            <p:cNvPr id="59" name="Oval 58">
              <a:extLst>
                <a:ext uri="{FF2B5EF4-FFF2-40B4-BE49-F238E27FC236}">
                  <a16:creationId xmlns:a16="http://schemas.microsoft.com/office/drawing/2014/main" id="{754AB583-5901-413D-B006-BFF561BEC440}"/>
                </a:ext>
              </a:extLst>
            </p:cNvPr>
            <p:cNvSpPr/>
            <p:nvPr/>
          </p:nvSpPr>
          <p:spPr>
            <a:xfrm>
              <a:off x="2321072"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0" name="Oval 59">
              <a:extLst>
                <a:ext uri="{FF2B5EF4-FFF2-40B4-BE49-F238E27FC236}">
                  <a16:creationId xmlns:a16="http://schemas.microsoft.com/office/drawing/2014/main" id="{35333DD8-B4E9-4B76-914F-20E0D8926FC0}"/>
                </a:ext>
              </a:extLst>
            </p:cNvPr>
            <p:cNvSpPr/>
            <p:nvPr/>
          </p:nvSpPr>
          <p:spPr>
            <a:xfrm>
              <a:off x="2413838"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1" name="Oval 60">
              <a:extLst>
                <a:ext uri="{FF2B5EF4-FFF2-40B4-BE49-F238E27FC236}">
                  <a16:creationId xmlns:a16="http://schemas.microsoft.com/office/drawing/2014/main" id="{38B0B734-AB8A-4BDA-9EB1-E47E2AE8E931}"/>
                </a:ext>
              </a:extLst>
            </p:cNvPr>
            <p:cNvSpPr/>
            <p:nvPr/>
          </p:nvSpPr>
          <p:spPr>
            <a:xfrm>
              <a:off x="2493626"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2" name="TextBox 159">
              <a:extLst>
                <a:ext uri="{FF2B5EF4-FFF2-40B4-BE49-F238E27FC236}">
                  <a16:creationId xmlns:a16="http://schemas.microsoft.com/office/drawing/2014/main" id="{CFC046BE-3119-484E-8FE6-2D0EC07CE15C}"/>
                </a:ext>
              </a:extLst>
            </p:cNvPr>
            <p:cNvSpPr txBox="1">
              <a:spLocks noChangeArrowheads="1"/>
            </p:cNvSpPr>
            <p:nvPr/>
          </p:nvSpPr>
          <p:spPr bwMode="auto">
            <a:xfrm flipV="1">
              <a:off x="2506993" y="188833"/>
              <a:ext cx="1405628" cy="1043325"/>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اتخاذ إجراءات تصحيحية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49" name="Group 48">
            <a:extLst>
              <a:ext uri="{FF2B5EF4-FFF2-40B4-BE49-F238E27FC236}">
                <a16:creationId xmlns:a16="http://schemas.microsoft.com/office/drawing/2014/main" id="{8D45EC9A-E959-46D0-8EF9-18D551853219}"/>
              </a:ext>
            </a:extLst>
          </p:cNvPr>
          <p:cNvGrpSpPr/>
          <p:nvPr/>
        </p:nvGrpSpPr>
        <p:grpSpPr>
          <a:xfrm>
            <a:off x="7339216" y="2778458"/>
            <a:ext cx="2292362" cy="2291684"/>
            <a:chOff x="3471966" y="0"/>
            <a:chExt cx="1722784" cy="1722784"/>
          </a:xfrm>
        </p:grpSpPr>
        <p:sp>
          <p:nvSpPr>
            <p:cNvPr id="55" name="Oval 54">
              <a:extLst>
                <a:ext uri="{FF2B5EF4-FFF2-40B4-BE49-F238E27FC236}">
                  <a16:creationId xmlns:a16="http://schemas.microsoft.com/office/drawing/2014/main" id="{F5FE4F15-E2C1-4077-AEEC-F33EA216AB22}"/>
                </a:ext>
              </a:extLst>
            </p:cNvPr>
            <p:cNvSpPr/>
            <p:nvPr/>
          </p:nvSpPr>
          <p:spPr>
            <a:xfrm>
              <a:off x="3471966"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6" name="Oval 55">
              <a:extLst>
                <a:ext uri="{FF2B5EF4-FFF2-40B4-BE49-F238E27FC236}">
                  <a16:creationId xmlns:a16="http://schemas.microsoft.com/office/drawing/2014/main" id="{1F41DC82-B2A6-424A-A0F7-D783EF0400E6}"/>
                </a:ext>
              </a:extLst>
            </p:cNvPr>
            <p:cNvSpPr/>
            <p:nvPr/>
          </p:nvSpPr>
          <p:spPr>
            <a:xfrm>
              <a:off x="3564732"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7" name="Oval 56">
              <a:extLst>
                <a:ext uri="{FF2B5EF4-FFF2-40B4-BE49-F238E27FC236}">
                  <a16:creationId xmlns:a16="http://schemas.microsoft.com/office/drawing/2014/main" id="{DDB46BAE-E7E1-45C9-B654-691855F842F0}"/>
                </a:ext>
              </a:extLst>
            </p:cNvPr>
            <p:cNvSpPr/>
            <p:nvPr/>
          </p:nvSpPr>
          <p:spPr>
            <a:xfrm>
              <a:off x="3644520"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8" name="TextBox 164">
              <a:extLst>
                <a:ext uri="{FF2B5EF4-FFF2-40B4-BE49-F238E27FC236}">
                  <a16:creationId xmlns:a16="http://schemas.microsoft.com/office/drawing/2014/main" id="{C943C341-E7E3-495D-826E-BE832D1169C0}"/>
                </a:ext>
              </a:extLst>
            </p:cNvPr>
            <p:cNvSpPr txBox="1">
              <a:spLocks noChangeArrowheads="1"/>
            </p:cNvSpPr>
            <p:nvPr/>
          </p:nvSpPr>
          <p:spPr bwMode="auto">
            <a:xfrm flipV="1">
              <a:off x="3644516" y="177237"/>
              <a:ext cx="1373431" cy="1234444"/>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الانحرافات عن المعايير</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50" name="Group 49">
            <a:extLst>
              <a:ext uri="{FF2B5EF4-FFF2-40B4-BE49-F238E27FC236}">
                <a16:creationId xmlns:a16="http://schemas.microsoft.com/office/drawing/2014/main" id="{4856E298-5F1F-4249-B5F2-56F547E2C35E}"/>
              </a:ext>
            </a:extLst>
          </p:cNvPr>
          <p:cNvGrpSpPr/>
          <p:nvPr/>
        </p:nvGrpSpPr>
        <p:grpSpPr>
          <a:xfrm>
            <a:off x="9728188" y="2778458"/>
            <a:ext cx="2292362" cy="2291684"/>
            <a:chOff x="4629151" y="0"/>
            <a:chExt cx="1722784" cy="1722784"/>
          </a:xfrm>
        </p:grpSpPr>
        <p:sp>
          <p:nvSpPr>
            <p:cNvPr id="51" name="Oval 50">
              <a:extLst>
                <a:ext uri="{FF2B5EF4-FFF2-40B4-BE49-F238E27FC236}">
                  <a16:creationId xmlns:a16="http://schemas.microsoft.com/office/drawing/2014/main" id="{C239942F-44EC-4D5E-BA4F-69B2C02DF136}"/>
                </a:ext>
              </a:extLst>
            </p:cNvPr>
            <p:cNvSpPr/>
            <p:nvPr/>
          </p:nvSpPr>
          <p:spPr>
            <a:xfrm>
              <a:off x="4629151"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2" name="Oval 51">
              <a:extLst>
                <a:ext uri="{FF2B5EF4-FFF2-40B4-BE49-F238E27FC236}">
                  <a16:creationId xmlns:a16="http://schemas.microsoft.com/office/drawing/2014/main" id="{FD06D1BB-F4D3-47AF-ADB6-BF4E012FA562}"/>
                </a:ext>
              </a:extLst>
            </p:cNvPr>
            <p:cNvSpPr/>
            <p:nvPr/>
          </p:nvSpPr>
          <p:spPr>
            <a:xfrm>
              <a:off x="4721917"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3" name="Oval 52">
              <a:extLst>
                <a:ext uri="{FF2B5EF4-FFF2-40B4-BE49-F238E27FC236}">
                  <a16:creationId xmlns:a16="http://schemas.microsoft.com/office/drawing/2014/main" id="{2B031F0B-F572-479B-94EE-39FD858941B8}"/>
                </a:ext>
              </a:extLst>
            </p:cNvPr>
            <p:cNvSpPr/>
            <p:nvPr/>
          </p:nvSpPr>
          <p:spPr>
            <a:xfrm>
              <a:off x="4801705"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4" name="TextBox 170">
              <a:extLst>
                <a:ext uri="{FF2B5EF4-FFF2-40B4-BE49-F238E27FC236}">
                  <a16:creationId xmlns:a16="http://schemas.microsoft.com/office/drawing/2014/main" id="{C09DFEC2-1D76-4B01-BDDE-D01D6B883948}"/>
                </a:ext>
              </a:extLst>
            </p:cNvPr>
            <p:cNvSpPr txBox="1">
              <a:spLocks noChangeArrowheads="1"/>
            </p:cNvSpPr>
            <p:nvPr/>
          </p:nvSpPr>
          <p:spPr bwMode="auto">
            <a:xfrm flipV="1">
              <a:off x="4721918" y="67713"/>
              <a:ext cx="1537252" cy="1355565"/>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قياس أداء العمليات والمنتجات</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71" name="TextBox 70">
            <a:extLst>
              <a:ext uri="{FF2B5EF4-FFF2-40B4-BE49-F238E27FC236}">
                <a16:creationId xmlns:a16="http://schemas.microsoft.com/office/drawing/2014/main" id="{0AD84A57-9F7D-46EB-81A0-2F12D5690C5A}"/>
              </a:ext>
            </a:extLst>
          </p:cNvPr>
          <p:cNvSpPr txBox="1"/>
          <p:nvPr/>
        </p:nvSpPr>
        <p:spPr>
          <a:xfrm>
            <a:off x="2019748" y="-2288828"/>
            <a:ext cx="43239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الفرق بين ضمان الجودة ومراقبة الجودة في إدارة المشاريع؟</a:t>
            </a:r>
            <a:endParaRPr lang="en-US" dirty="0"/>
          </a:p>
        </p:txBody>
      </p:sp>
      <p:pic>
        <p:nvPicPr>
          <p:cNvPr id="72" name="Picture 2" descr="Studying - Free education icons">
            <a:extLst>
              <a:ext uri="{FF2B5EF4-FFF2-40B4-BE49-F238E27FC236}">
                <a16:creationId xmlns:a16="http://schemas.microsoft.com/office/drawing/2014/main" id="{4AE98EE5-0454-407E-A3FB-F6F5F29FE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3856664"/>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156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1000"/>
                                        <p:tgtEl>
                                          <p:spTgt spid="49"/>
                                        </p:tgtEl>
                                      </p:cBhvr>
                                    </p:animEffect>
                                    <p:anim calcmode="lin" valueType="num">
                                      <p:cBhvr>
                                        <p:cTn id="15" dur="1000" fill="hold"/>
                                        <p:tgtEl>
                                          <p:spTgt spid="49"/>
                                        </p:tgtEl>
                                        <p:attrNameLst>
                                          <p:attrName>ppt_x</p:attrName>
                                        </p:attrNameLst>
                                      </p:cBhvr>
                                      <p:tavLst>
                                        <p:tav tm="0">
                                          <p:val>
                                            <p:strVal val="#ppt_x"/>
                                          </p:val>
                                        </p:tav>
                                        <p:tav tm="100000">
                                          <p:val>
                                            <p:strVal val="#ppt_x"/>
                                          </p:val>
                                        </p:tav>
                                      </p:tavLst>
                                    </p:anim>
                                    <p:anim calcmode="lin" valueType="num">
                                      <p:cBhvr>
                                        <p:cTn id="1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1000"/>
                                        <p:tgtEl>
                                          <p:spTgt spid="46"/>
                                        </p:tgtEl>
                                      </p:cBhvr>
                                    </p:animEffect>
                                    <p:anim calcmode="lin" valueType="num">
                                      <p:cBhvr>
                                        <p:cTn id="29" dur="1000" fill="hold"/>
                                        <p:tgtEl>
                                          <p:spTgt spid="46"/>
                                        </p:tgtEl>
                                        <p:attrNameLst>
                                          <p:attrName>ppt_x</p:attrName>
                                        </p:attrNameLst>
                                      </p:cBhvr>
                                      <p:tavLst>
                                        <p:tav tm="0">
                                          <p:val>
                                            <p:strVal val="#ppt_x"/>
                                          </p:val>
                                        </p:tav>
                                        <p:tav tm="100000">
                                          <p:val>
                                            <p:strVal val="#ppt_x"/>
                                          </p:val>
                                        </p:tav>
                                      </p:tavLst>
                                    </p:anim>
                                    <p:anim calcmode="lin" valueType="num">
                                      <p:cBhvr>
                                        <p:cTn id="3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77" name="TextBox 76">
            <a:extLst>
              <a:ext uri="{FF2B5EF4-FFF2-40B4-BE49-F238E27FC236}">
                <a16:creationId xmlns:a16="http://schemas.microsoft.com/office/drawing/2014/main" id="{6F3BAA0B-3340-4E6D-836E-0C6C3AEDFD4D}"/>
              </a:ext>
            </a:extLst>
          </p:cNvPr>
          <p:cNvSpPr txBox="1"/>
          <p:nvPr/>
        </p:nvSpPr>
        <p:spPr>
          <a:xfrm>
            <a:off x="1676848" y="3698530"/>
            <a:ext cx="5009702" cy="446276"/>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Y"/>
              <a:t>ما هي أهمية إدارة المشاريع؟</a:t>
            </a:r>
            <a:endParaRPr lang="en-US" dirty="0"/>
          </a:p>
        </p:txBody>
      </p:sp>
      <p:pic>
        <p:nvPicPr>
          <p:cNvPr id="78" name="Picture 2" descr="Studying - Free education icons">
            <a:extLst>
              <a:ext uri="{FF2B5EF4-FFF2-40B4-BE49-F238E27FC236}">
                <a16:creationId xmlns:a16="http://schemas.microsoft.com/office/drawing/2014/main" id="{E22D74E2-ECFD-4F69-A278-1E586EAA19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Idea 3d Images - Free Download on Freepik">
            <a:extLst>
              <a:ext uri="{FF2B5EF4-FFF2-40B4-BE49-F238E27FC236}">
                <a16:creationId xmlns:a16="http://schemas.microsoft.com/office/drawing/2014/main" id="{EFBA03D4-CA35-41B8-A80E-1D562943357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29146"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93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9" name="TextBox 38">
            <a:extLst>
              <a:ext uri="{FF2B5EF4-FFF2-40B4-BE49-F238E27FC236}">
                <a16:creationId xmlns:a16="http://schemas.microsoft.com/office/drawing/2014/main" id="{B7E1E87F-0774-4CDF-AE23-0A50484CF6D0}"/>
              </a:ext>
            </a:extLst>
          </p:cNvPr>
          <p:cNvSpPr txBox="1"/>
          <p:nvPr/>
        </p:nvSpPr>
        <p:spPr>
          <a:xfrm>
            <a:off x="2019748" y="3698530"/>
            <a:ext cx="43239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الفرق بين ضمان الجودة ومراقبة الجودة في إدارة المشاريع؟</a:t>
            </a:r>
            <a:endParaRPr lang="en-US" dirty="0"/>
          </a:p>
        </p:txBody>
      </p:sp>
      <p:pic>
        <p:nvPicPr>
          <p:cNvPr id="40" name="Picture 2" descr="Studying - Free education icons">
            <a:extLst>
              <a:ext uri="{FF2B5EF4-FFF2-40B4-BE49-F238E27FC236}">
                <a16:creationId xmlns:a16="http://schemas.microsoft.com/office/drawing/2014/main" id="{C7B2E189-5543-40B7-89C8-88438061A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dea 3d Images - Free Download on Freepik">
            <a:extLst>
              <a:ext uri="{FF2B5EF4-FFF2-40B4-BE49-F238E27FC236}">
                <a16:creationId xmlns:a16="http://schemas.microsoft.com/office/drawing/2014/main" id="{6C15E8D4-4130-483C-BB06-882F681AD40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41836"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2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9" name="TextBox 38">
            <a:extLst>
              <a:ext uri="{FF2B5EF4-FFF2-40B4-BE49-F238E27FC236}">
                <a16:creationId xmlns:a16="http://schemas.microsoft.com/office/drawing/2014/main" id="{B7E1E87F-0774-4CDF-AE23-0A50484CF6D0}"/>
              </a:ext>
            </a:extLst>
          </p:cNvPr>
          <p:cNvSpPr txBox="1"/>
          <p:nvPr/>
        </p:nvSpPr>
        <p:spPr>
          <a:xfrm>
            <a:off x="2019748" y="9597884"/>
            <a:ext cx="43239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الفرق بين ضمان الجودة ومراقبة الجودة في إدارة المشاريع؟</a:t>
            </a:r>
            <a:endParaRPr lang="en-US" dirty="0"/>
          </a:p>
        </p:txBody>
      </p:sp>
      <p:pic>
        <p:nvPicPr>
          <p:cNvPr id="40" name="Picture 2" descr="Studying - Free education icons">
            <a:extLst>
              <a:ext uri="{FF2B5EF4-FFF2-40B4-BE49-F238E27FC236}">
                <a16:creationId xmlns:a16="http://schemas.microsoft.com/office/drawing/2014/main" id="{C7B2E189-5543-40B7-89C8-88438061A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030048"/>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3C08A762-5D9C-4444-95A2-D78A8F91AA7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1E15E5D-D553-4CF3-B75A-72EB2E82B474}"/>
              </a:ext>
            </a:extLst>
          </p:cNvPr>
          <p:cNvSpPr txBox="1"/>
          <p:nvPr/>
        </p:nvSpPr>
        <p:spPr>
          <a:xfrm>
            <a:off x="4811275" y="2052485"/>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marL="0" indent="0">
              <a:buNone/>
            </a:pPr>
            <a:r>
              <a:rPr lang="ar-SA">
                <a:solidFill>
                  <a:srgbClr val="C00000"/>
                </a:solidFill>
              </a:rPr>
              <a:t>ضمان الجودة:</a:t>
            </a:r>
            <a:endParaRPr lang="en-US">
              <a:solidFill>
                <a:srgbClr val="C00000"/>
              </a:solidFill>
            </a:endParaRPr>
          </a:p>
        </p:txBody>
      </p:sp>
      <p:sp>
        <p:nvSpPr>
          <p:cNvPr id="22" name="TextBox 21">
            <a:extLst>
              <a:ext uri="{FF2B5EF4-FFF2-40B4-BE49-F238E27FC236}">
                <a16:creationId xmlns:a16="http://schemas.microsoft.com/office/drawing/2014/main" id="{C5A61718-971C-4F2A-AFAB-62E7594F1D51}"/>
              </a:ext>
            </a:extLst>
          </p:cNvPr>
          <p:cNvSpPr txBox="1"/>
          <p:nvPr/>
        </p:nvSpPr>
        <p:spPr>
          <a:xfrm>
            <a:off x="4811275" y="3107233"/>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عملية منهجية لضمان تحقيق معايير الجودة المحددة للمشروع</a:t>
            </a:r>
            <a:endParaRPr lang="en-US"/>
          </a:p>
        </p:txBody>
      </p:sp>
      <p:sp>
        <p:nvSpPr>
          <p:cNvPr id="23" name="TextBox 22">
            <a:extLst>
              <a:ext uri="{FF2B5EF4-FFF2-40B4-BE49-F238E27FC236}">
                <a16:creationId xmlns:a16="http://schemas.microsoft.com/office/drawing/2014/main" id="{42A70707-BC35-4CF4-B763-01CAE276FB5F}"/>
              </a:ext>
            </a:extLst>
          </p:cNvPr>
          <p:cNvSpPr txBox="1"/>
          <p:nvPr/>
        </p:nvSpPr>
        <p:spPr>
          <a:xfrm>
            <a:off x="4811275" y="4217854"/>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تشمل وضع العمليات والإجراءات اللازمة لتحقيق الجودة المطلوبة</a:t>
            </a:r>
            <a:endParaRPr lang="en-US"/>
          </a:p>
        </p:txBody>
      </p:sp>
      <p:sp>
        <p:nvSpPr>
          <p:cNvPr id="24" name="TextBox 23">
            <a:extLst>
              <a:ext uri="{FF2B5EF4-FFF2-40B4-BE49-F238E27FC236}">
                <a16:creationId xmlns:a16="http://schemas.microsoft.com/office/drawing/2014/main" id="{DCC77DAF-1479-43F7-B1F8-18F8DDC8C2BA}"/>
              </a:ext>
            </a:extLst>
          </p:cNvPr>
          <p:cNvSpPr txBox="1"/>
          <p:nvPr/>
        </p:nvSpPr>
        <p:spPr>
          <a:xfrm>
            <a:off x="4811275" y="5542476"/>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تهدف إلى إنشاء الثقة في أن المشروع سيلبي متطلبات العميل</a:t>
            </a:r>
            <a:endParaRPr lang="en-US" dirty="0"/>
          </a:p>
        </p:txBody>
      </p:sp>
    </p:spTree>
    <p:extLst>
      <p:ext uri="{BB962C8B-B14F-4D97-AF65-F5344CB8AC3E}">
        <p14:creationId xmlns:p14="http://schemas.microsoft.com/office/powerpoint/2010/main" val="131638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3C08A762-5D9C-4444-95A2-D78A8F91AA7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1E15E5D-D553-4CF3-B75A-72EB2E82B474}"/>
              </a:ext>
            </a:extLst>
          </p:cNvPr>
          <p:cNvSpPr txBox="1"/>
          <p:nvPr/>
        </p:nvSpPr>
        <p:spPr>
          <a:xfrm>
            <a:off x="4811275" y="2052485"/>
            <a:ext cx="6633012" cy="473206"/>
          </a:xfrm>
          <a:prstGeom prst="rect">
            <a:avLst/>
          </a:prstGeom>
          <a:noFill/>
        </p:spPr>
        <p:txBody>
          <a:bodyPr wrap="square">
            <a:spAutoFit/>
          </a:bodyPr>
          <a:lstStyle>
            <a:defPPr>
              <a:defRPr lang="en-US"/>
            </a:defPPr>
            <a:lvl1pPr marR="274320" lvl="0" indent="0" algn="just" rtl="1">
              <a:lnSpc>
                <a:spcPct val="150000"/>
              </a:lnSpc>
              <a:spcBef>
                <a:spcPts val="0"/>
              </a:spcBef>
              <a:spcAft>
                <a:spcPts val="0"/>
              </a:spcAft>
              <a:buSzPct val="120000"/>
              <a:buFont typeface="Symbol" panose="05050102010706020507" pitchFamily="18" charset="2"/>
              <a:buNone/>
              <a:defRPr>
                <a:solidFill>
                  <a:srgbClr val="C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مراقبة الجودة:</a:t>
            </a:r>
            <a:endParaRPr lang="en-US"/>
          </a:p>
        </p:txBody>
      </p:sp>
      <p:sp>
        <p:nvSpPr>
          <p:cNvPr id="22" name="TextBox 21">
            <a:extLst>
              <a:ext uri="{FF2B5EF4-FFF2-40B4-BE49-F238E27FC236}">
                <a16:creationId xmlns:a16="http://schemas.microsoft.com/office/drawing/2014/main" id="{C5A61718-971C-4F2A-AFAB-62E7594F1D51}"/>
              </a:ext>
            </a:extLst>
          </p:cNvPr>
          <p:cNvSpPr txBox="1"/>
          <p:nvPr/>
        </p:nvSpPr>
        <p:spPr>
          <a:xfrm>
            <a:off x="4811275" y="2984647"/>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عملية رصد ومراجعة نتائج تنفيذ المشروع للتأكد من تحقيق معايير الجودة</a:t>
            </a:r>
            <a:endParaRPr lang="en-US"/>
          </a:p>
        </p:txBody>
      </p:sp>
      <p:sp>
        <p:nvSpPr>
          <p:cNvPr id="23" name="TextBox 22">
            <a:extLst>
              <a:ext uri="{FF2B5EF4-FFF2-40B4-BE49-F238E27FC236}">
                <a16:creationId xmlns:a16="http://schemas.microsoft.com/office/drawing/2014/main" id="{42A70707-BC35-4CF4-B763-01CAE276FB5F}"/>
              </a:ext>
            </a:extLst>
          </p:cNvPr>
          <p:cNvSpPr txBox="1"/>
          <p:nvPr/>
        </p:nvSpPr>
        <p:spPr>
          <a:xfrm>
            <a:off x="4811275" y="4471311"/>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تتضمن إجراء الاختبارات والفحص والمراقبة خلال تنفيذ المشروع</a:t>
            </a:r>
            <a:endParaRPr lang="en-US" dirty="0"/>
          </a:p>
        </p:txBody>
      </p:sp>
      <p:sp>
        <p:nvSpPr>
          <p:cNvPr id="24" name="TextBox 23">
            <a:extLst>
              <a:ext uri="{FF2B5EF4-FFF2-40B4-BE49-F238E27FC236}">
                <a16:creationId xmlns:a16="http://schemas.microsoft.com/office/drawing/2014/main" id="{DCC77DAF-1479-43F7-B1F8-18F8DDC8C2BA}"/>
              </a:ext>
            </a:extLst>
          </p:cNvPr>
          <p:cNvSpPr txBox="1"/>
          <p:nvPr/>
        </p:nvSpPr>
        <p:spPr>
          <a:xfrm>
            <a:off x="4811275" y="5542476"/>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تهدف إلى تحديد الانحرافات عن معايير الجودة واتخاذ الإجراءات التصحيحية</a:t>
            </a:r>
            <a:endParaRPr lang="en-US" dirty="0"/>
          </a:p>
        </p:txBody>
      </p:sp>
    </p:spTree>
    <p:extLst>
      <p:ext uri="{BB962C8B-B14F-4D97-AF65-F5344CB8AC3E}">
        <p14:creationId xmlns:p14="http://schemas.microsoft.com/office/powerpoint/2010/main" val="1753920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أدوات وتقنيات إدارة الجودة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3C08A762-5D9C-4444-95A2-D78A8F91AA7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66137"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AF757A4C-8BD8-4860-AD8F-4EA3C1C1542B}"/>
              </a:ext>
            </a:extLst>
          </p:cNvPr>
          <p:cNvGrpSpPr/>
          <p:nvPr/>
        </p:nvGrpSpPr>
        <p:grpSpPr>
          <a:xfrm>
            <a:off x="4988612" y="2937696"/>
            <a:ext cx="2164460" cy="2164516"/>
            <a:chOff x="4988612" y="2937696"/>
            <a:chExt cx="2164460" cy="2164516"/>
          </a:xfrm>
        </p:grpSpPr>
        <p:sp>
          <p:nvSpPr>
            <p:cNvPr id="26" name="Circle">
              <a:extLst>
                <a:ext uri="{FF2B5EF4-FFF2-40B4-BE49-F238E27FC236}">
                  <a16:creationId xmlns:a16="http://schemas.microsoft.com/office/drawing/2014/main" id="{7D082E18-A5D8-4E8B-A6BC-24F817D8FF26}"/>
                </a:ext>
              </a:extLst>
            </p:cNvPr>
            <p:cNvSpPr/>
            <p:nvPr/>
          </p:nvSpPr>
          <p:spPr>
            <a:xfrm>
              <a:off x="4988612" y="2937696"/>
              <a:ext cx="2164460" cy="2164516"/>
            </a:xfrm>
            <a:prstGeom prst="ellipse">
              <a:avLst/>
            </a:prstGeom>
            <a:solidFill>
              <a:schemeClr val="bg1"/>
            </a:solidFill>
            <a:ln w="12700">
              <a:miter lim="400000"/>
            </a:ln>
            <a:effectLst>
              <a:outerShdw blurRad="50800" dist="38100" dir="2700000" algn="tl" rotWithShape="0">
                <a:prstClr val="black">
                  <a:alpha val="40000"/>
                </a:prstClr>
              </a:outerShdw>
            </a:effectLst>
          </p:spPr>
          <p:txBody>
            <a:bodyPr lIns="38100" tIns="38100" rIns="38100" bIns="38100" anchor="ctr"/>
            <a:lstStyle/>
            <a:p>
              <a:endParaRPr lang="en-US"/>
            </a:p>
          </p:txBody>
        </p:sp>
        <p:pic>
          <p:nvPicPr>
            <p:cNvPr id="27" name="Graphic 35" descr="Lights On">
              <a:extLst>
                <a:ext uri="{FF2B5EF4-FFF2-40B4-BE49-F238E27FC236}">
                  <a16:creationId xmlns:a16="http://schemas.microsoft.com/office/drawing/2014/main" id="{2236497B-9A6A-497A-8A15-82F09AE456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65858" y="3314950"/>
              <a:ext cx="1409968" cy="1410007"/>
            </a:xfrm>
            <a:prstGeom prst="rect">
              <a:avLst/>
            </a:prstGeom>
          </p:spPr>
        </p:pic>
      </p:grpSp>
      <p:grpSp>
        <p:nvGrpSpPr>
          <p:cNvPr id="2" name="Group 1">
            <a:extLst>
              <a:ext uri="{FF2B5EF4-FFF2-40B4-BE49-F238E27FC236}">
                <a16:creationId xmlns:a16="http://schemas.microsoft.com/office/drawing/2014/main" id="{DD3D8631-1EEE-4EBF-82B7-78A1566BBB4B}"/>
              </a:ext>
            </a:extLst>
          </p:cNvPr>
          <p:cNvGrpSpPr/>
          <p:nvPr/>
        </p:nvGrpSpPr>
        <p:grpSpPr>
          <a:xfrm>
            <a:off x="5442161" y="1864798"/>
            <a:ext cx="5371694" cy="1182964"/>
            <a:chOff x="5442161" y="1864798"/>
            <a:chExt cx="5371694" cy="1182964"/>
          </a:xfrm>
        </p:grpSpPr>
        <p:sp>
          <p:nvSpPr>
            <p:cNvPr id="28" name="Freeform: Shape 27">
              <a:extLst>
                <a:ext uri="{FF2B5EF4-FFF2-40B4-BE49-F238E27FC236}">
                  <a16:creationId xmlns:a16="http://schemas.microsoft.com/office/drawing/2014/main" id="{A2D3240D-114A-4CDB-B67E-166D6496E232}"/>
                </a:ext>
              </a:extLst>
            </p:cNvPr>
            <p:cNvSpPr/>
            <p:nvPr/>
          </p:nvSpPr>
          <p:spPr>
            <a:xfrm>
              <a:off x="5442161" y="2197866"/>
              <a:ext cx="1257319" cy="849896"/>
            </a:xfrm>
            <a:custGeom>
              <a:avLst/>
              <a:gdLst>
                <a:gd name="connsiteX0" fmla="*/ 359953 w 1172037"/>
                <a:gd name="connsiteY0" fmla="*/ 263 h 792227"/>
                <a:gd name="connsiteX1" fmla="*/ 336067 w 1172037"/>
                <a:gd name="connsiteY1" fmla="*/ 35691 h 792227"/>
                <a:gd name="connsiteX2" fmla="*/ 314747 w 1172037"/>
                <a:gd name="connsiteY2" fmla="*/ 141290 h 792227"/>
                <a:gd name="connsiteX3" fmla="*/ 394207 w 1172037"/>
                <a:gd name="connsiteY3" fmla="*/ 333123 h 792227"/>
                <a:gd name="connsiteX4" fmla="*/ 411129 w 1172037"/>
                <a:gd name="connsiteY4" fmla="*/ 347085 h 792227"/>
                <a:gd name="connsiteX5" fmla="*/ 433199 w 1172037"/>
                <a:gd name="connsiteY5" fmla="*/ 372170 h 792227"/>
                <a:gd name="connsiteX6" fmla="*/ 486001 w 1172037"/>
                <a:gd name="connsiteY6" fmla="*/ 407700 h 792227"/>
                <a:gd name="connsiteX7" fmla="*/ 479498 w 1172037"/>
                <a:gd name="connsiteY7" fmla="*/ 466191 h 792227"/>
                <a:gd name="connsiteX8" fmla="*/ 508733 w 1172037"/>
                <a:gd name="connsiteY8" fmla="*/ 526303 h 792227"/>
                <a:gd name="connsiteX9" fmla="*/ 424250 w 1172037"/>
                <a:gd name="connsiteY9" fmla="*/ 766751 h 792227"/>
                <a:gd name="connsiteX10" fmla="*/ 406380 w 1172037"/>
                <a:gd name="connsiteY10" fmla="*/ 774854 h 792227"/>
                <a:gd name="connsiteX11" fmla="*/ 165935 w 1172037"/>
                <a:gd name="connsiteY11" fmla="*/ 690396 h 792227"/>
                <a:gd name="connsiteX12" fmla="*/ 26262 w 1172037"/>
                <a:gd name="connsiteY12" fmla="*/ 399597 h 792227"/>
                <a:gd name="connsiteX13" fmla="*/ 203314 w 1172037"/>
                <a:gd name="connsiteY13" fmla="*/ 27582 h 792227"/>
                <a:gd name="connsiteX14" fmla="*/ 811950 w 1172037"/>
                <a:gd name="connsiteY14" fmla="*/ 0 h 792227"/>
                <a:gd name="connsiteX15" fmla="*/ 970114 w 1172037"/>
                <a:gd name="connsiteY15" fmla="*/ 27582 h 792227"/>
                <a:gd name="connsiteX16" fmla="*/ 1145526 w 1172037"/>
                <a:gd name="connsiteY16" fmla="*/ 396356 h 792227"/>
                <a:gd name="connsiteX17" fmla="*/ 1005852 w 1172037"/>
                <a:gd name="connsiteY17" fmla="*/ 685496 h 792227"/>
                <a:gd name="connsiteX18" fmla="*/ 765407 w 1172037"/>
                <a:gd name="connsiteY18" fmla="*/ 769992 h 792227"/>
                <a:gd name="connsiteX19" fmla="*/ 754041 w 1172037"/>
                <a:gd name="connsiteY19" fmla="*/ 763511 h 792227"/>
                <a:gd name="connsiteX20" fmla="*/ 669557 w 1172037"/>
                <a:gd name="connsiteY20" fmla="*/ 523062 h 792227"/>
                <a:gd name="connsiteX21" fmla="*/ 698793 w 1172037"/>
                <a:gd name="connsiteY21" fmla="*/ 462950 h 792227"/>
                <a:gd name="connsiteX22" fmla="*/ 690649 w 1172037"/>
                <a:gd name="connsiteY22" fmla="*/ 402838 h 792227"/>
                <a:gd name="connsiteX23" fmla="*/ 740427 w 1172037"/>
                <a:gd name="connsiteY23" fmla="*/ 368321 h 792227"/>
                <a:gd name="connsiteX24" fmla="*/ 754386 w 1172037"/>
                <a:gd name="connsiteY24" fmla="*/ 352502 h 792227"/>
                <a:gd name="connsiteX25" fmla="*/ 777873 w 1172037"/>
                <a:gd name="connsiteY25" fmla="*/ 333123 h 792227"/>
                <a:gd name="connsiteX26" fmla="*/ 857333 w 1172037"/>
                <a:gd name="connsiteY26" fmla="*/ 141290 h 792227"/>
                <a:gd name="connsiteX27" fmla="*/ 836014 w 1172037"/>
                <a:gd name="connsiteY27" fmla="*/ 35691 h 79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72037" h="792227">
                  <a:moveTo>
                    <a:pt x="359953" y="263"/>
                  </a:moveTo>
                  <a:lnTo>
                    <a:pt x="336067" y="35691"/>
                  </a:lnTo>
                  <a:cubicBezTo>
                    <a:pt x="322339" y="68148"/>
                    <a:pt x="314747" y="103832"/>
                    <a:pt x="314747" y="141290"/>
                  </a:cubicBezTo>
                  <a:cubicBezTo>
                    <a:pt x="314747" y="216206"/>
                    <a:pt x="345113" y="284029"/>
                    <a:pt x="394207" y="333123"/>
                  </a:cubicBezTo>
                  <a:lnTo>
                    <a:pt x="411129" y="347085"/>
                  </a:lnTo>
                  <a:lnTo>
                    <a:pt x="433199" y="372170"/>
                  </a:lnTo>
                  <a:cubicBezTo>
                    <a:pt x="449443" y="386180"/>
                    <a:pt x="467312" y="397958"/>
                    <a:pt x="486001" y="407700"/>
                  </a:cubicBezTo>
                  <a:cubicBezTo>
                    <a:pt x="474635" y="423982"/>
                    <a:pt x="469714" y="446707"/>
                    <a:pt x="479498" y="466191"/>
                  </a:cubicBezTo>
                  <a:lnTo>
                    <a:pt x="508733" y="526303"/>
                  </a:lnTo>
                  <a:cubicBezTo>
                    <a:pt x="550975" y="615661"/>
                    <a:pt x="513596" y="722883"/>
                    <a:pt x="424250" y="766751"/>
                  </a:cubicBezTo>
                  <a:lnTo>
                    <a:pt x="406380" y="774854"/>
                  </a:lnTo>
                  <a:cubicBezTo>
                    <a:pt x="317034" y="817102"/>
                    <a:pt x="209818" y="779754"/>
                    <a:pt x="165935" y="690396"/>
                  </a:cubicBezTo>
                  <a:lnTo>
                    <a:pt x="26262" y="399597"/>
                  </a:lnTo>
                  <a:cubicBezTo>
                    <a:pt x="-46857" y="246887"/>
                    <a:pt x="39268" y="66550"/>
                    <a:pt x="203314" y="27582"/>
                  </a:cubicBezTo>
                  <a:close/>
                  <a:moveTo>
                    <a:pt x="811950" y="0"/>
                  </a:moveTo>
                  <a:lnTo>
                    <a:pt x="970114" y="27582"/>
                  </a:lnTo>
                  <a:cubicBezTo>
                    <a:pt x="1134160" y="66550"/>
                    <a:pt x="1218644" y="246887"/>
                    <a:pt x="1145526" y="396356"/>
                  </a:cubicBezTo>
                  <a:lnTo>
                    <a:pt x="1005852" y="685496"/>
                  </a:lnTo>
                  <a:cubicBezTo>
                    <a:pt x="961970" y="774854"/>
                    <a:pt x="854754" y="813861"/>
                    <a:pt x="765407" y="769992"/>
                  </a:cubicBezTo>
                  <a:lnTo>
                    <a:pt x="754041" y="763511"/>
                  </a:lnTo>
                  <a:cubicBezTo>
                    <a:pt x="664695" y="719642"/>
                    <a:pt x="625675" y="612420"/>
                    <a:pt x="669557" y="523062"/>
                  </a:cubicBezTo>
                  <a:lnTo>
                    <a:pt x="698793" y="462950"/>
                  </a:lnTo>
                  <a:cubicBezTo>
                    <a:pt x="710159" y="441846"/>
                    <a:pt x="705296" y="419082"/>
                    <a:pt x="690649" y="402838"/>
                  </a:cubicBezTo>
                  <a:cubicBezTo>
                    <a:pt x="708548" y="393906"/>
                    <a:pt x="725201" y="382129"/>
                    <a:pt x="740427" y="368321"/>
                  </a:cubicBezTo>
                  <a:lnTo>
                    <a:pt x="754386" y="352502"/>
                  </a:lnTo>
                  <a:lnTo>
                    <a:pt x="777873" y="333123"/>
                  </a:lnTo>
                  <a:cubicBezTo>
                    <a:pt x="826968" y="284029"/>
                    <a:pt x="857333" y="216206"/>
                    <a:pt x="857333" y="141290"/>
                  </a:cubicBezTo>
                  <a:cubicBezTo>
                    <a:pt x="857333" y="103832"/>
                    <a:pt x="849742" y="68148"/>
                    <a:pt x="836014" y="35691"/>
                  </a:cubicBezTo>
                  <a:close/>
                </a:path>
              </a:pathLst>
            </a:custGeom>
            <a:solidFill>
              <a:srgbClr val="B2CDE3"/>
            </a:solidFill>
            <a:ln w="12700">
              <a:miter lim="400000"/>
            </a:ln>
          </p:spPr>
          <p:txBody>
            <a:bodyPr wrap="square" lIns="38100" tIns="38100" rIns="38100" bIns="38100" anchor="ctr">
              <a:noAutofit/>
            </a:bodyPr>
            <a:lstStyle/>
            <a:p>
              <a:endParaRPr lang="en-US"/>
            </a:p>
          </p:txBody>
        </p:sp>
        <p:sp>
          <p:nvSpPr>
            <p:cNvPr id="36" name="TextBox 28">
              <a:extLst>
                <a:ext uri="{FF2B5EF4-FFF2-40B4-BE49-F238E27FC236}">
                  <a16:creationId xmlns:a16="http://schemas.microsoft.com/office/drawing/2014/main" id="{509D4E2E-9DBE-48A0-9810-E4DEEE4E204E}"/>
                </a:ext>
              </a:extLst>
            </p:cNvPr>
            <p:cNvSpPr txBox="1"/>
            <p:nvPr/>
          </p:nvSpPr>
          <p:spPr>
            <a:xfrm>
              <a:off x="7080406" y="1864798"/>
              <a:ext cx="3733449" cy="941796"/>
            </a:xfrm>
            <a:prstGeom prst="rect">
              <a:avLst/>
            </a:prstGeom>
            <a:noFill/>
          </p:spPr>
          <p:txBody>
            <a:bodyPr wrap="square" lIns="0" rIns="0" rtlCol="0" anchor="b">
              <a:spAutoFit/>
            </a:bodyPr>
            <a:lstStyle/>
            <a:p>
              <a:pPr marL="0" marR="0" algn="ctr" rtl="1">
                <a:lnSpc>
                  <a:spcPct val="115000"/>
                </a:lnSpc>
                <a:spcBef>
                  <a:spcPts val="0"/>
                </a:spcBef>
                <a:spcAft>
                  <a:spcPts val="0"/>
                </a:spcAft>
              </a:pPr>
              <a:r>
                <a:rPr lang="ar-SY" sz="2400" b="1" kern="1200" dirty="0">
                  <a:solidFill>
                    <a:srgbClr val="6D7E92"/>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مخطط السبب والأثر (</a:t>
              </a:r>
              <a:r>
                <a:rPr lang="ar-SY" sz="2400" b="1" kern="1200" dirty="0" err="1">
                  <a:solidFill>
                    <a:srgbClr val="6D7E92"/>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إشيكاوا</a:t>
              </a:r>
              <a:r>
                <a:rPr lang="ar-SY" sz="2400" b="1" kern="1200" dirty="0">
                  <a:solidFill>
                    <a:srgbClr val="6D7E92"/>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2" name="Circle">
              <a:extLst>
                <a:ext uri="{FF2B5EF4-FFF2-40B4-BE49-F238E27FC236}">
                  <a16:creationId xmlns:a16="http://schemas.microsoft.com/office/drawing/2014/main" id="{C9A1A099-B538-4059-B9B2-92C4D67B6722}"/>
                </a:ext>
              </a:extLst>
            </p:cNvPr>
            <p:cNvSpPr/>
            <p:nvPr/>
          </p:nvSpPr>
          <p:spPr>
            <a:xfrm>
              <a:off x="5779809" y="2058400"/>
              <a:ext cx="582067" cy="582083"/>
            </a:xfrm>
            <a:prstGeom prst="ellipse">
              <a:avLst/>
            </a:prstGeom>
            <a:solidFill>
              <a:schemeClr val="tx1">
                <a:lumMod val="75000"/>
                <a:lumOff val="25000"/>
              </a:schemeClr>
            </a:solidFill>
            <a:ln w="12700">
              <a:miter lim="400000"/>
            </a:ln>
          </p:spPr>
          <p:txBody>
            <a:bodyPr lIns="38100" tIns="38100" rIns="38100" bIns="38100" anchor="ctr"/>
            <a:lstStyle/>
            <a:p>
              <a:pPr algn="ctr" rtl="1">
                <a:lnSpc>
                  <a:spcPct val="115000"/>
                </a:lnSpc>
              </a:pPr>
              <a:r>
                <a:rPr lang="en-US" sz="2000" b="1" dirty="0">
                  <a:solidFill>
                    <a:srgbClr val="E6E6E6"/>
                  </a:solidFill>
                  <a:latin typeface="Adobe Arabic" panose="02040503050201020203" pitchFamily="18" charset="-78"/>
                  <a:cs typeface="Sakkal Majalla" panose="02000000000000000000" pitchFamily="2" charset="-78"/>
                </a:rPr>
                <a:t>1</a:t>
              </a:r>
            </a:p>
          </p:txBody>
        </p:sp>
      </p:grpSp>
      <p:grpSp>
        <p:nvGrpSpPr>
          <p:cNvPr id="49" name="Group 48">
            <a:extLst>
              <a:ext uri="{FF2B5EF4-FFF2-40B4-BE49-F238E27FC236}">
                <a16:creationId xmlns:a16="http://schemas.microsoft.com/office/drawing/2014/main" id="{006FC40A-5D83-406E-AD2D-2FE1003A4E15}"/>
              </a:ext>
            </a:extLst>
          </p:cNvPr>
          <p:cNvGrpSpPr/>
          <p:nvPr/>
        </p:nvGrpSpPr>
        <p:grpSpPr>
          <a:xfrm>
            <a:off x="1010120" y="2144200"/>
            <a:ext cx="4514400" cy="1578692"/>
            <a:chOff x="1010120" y="2144200"/>
            <a:chExt cx="4514400" cy="1578692"/>
          </a:xfrm>
        </p:grpSpPr>
        <p:sp>
          <p:nvSpPr>
            <p:cNvPr id="29" name="Freeform: Shape 28">
              <a:extLst>
                <a:ext uri="{FF2B5EF4-FFF2-40B4-BE49-F238E27FC236}">
                  <a16:creationId xmlns:a16="http://schemas.microsoft.com/office/drawing/2014/main" id="{DBF13053-01B7-41D8-BB67-52655D0D9036}"/>
                </a:ext>
              </a:extLst>
            </p:cNvPr>
            <p:cNvSpPr/>
            <p:nvPr/>
          </p:nvSpPr>
          <p:spPr>
            <a:xfrm>
              <a:off x="4391201" y="2535669"/>
              <a:ext cx="1133319" cy="1187223"/>
            </a:xfrm>
            <a:custGeom>
              <a:avLst/>
              <a:gdLst>
                <a:gd name="connsiteX0" fmla="*/ 108087 w 1056448"/>
                <a:gd name="connsiteY0" fmla="*/ 501751 h 1106665"/>
                <a:gd name="connsiteX1" fmla="*/ 116199 w 1056448"/>
                <a:gd name="connsiteY1" fmla="*/ 527884 h 1106665"/>
                <a:gd name="connsiteX2" fmla="*/ 366172 w 1056448"/>
                <a:gd name="connsiteY2" fmla="*/ 693577 h 1106665"/>
                <a:gd name="connsiteX3" fmla="*/ 397090 w 1056448"/>
                <a:gd name="connsiteY3" fmla="*/ 690460 h 1106665"/>
                <a:gd name="connsiteX4" fmla="*/ 444677 w 1056448"/>
                <a:gd name="connsiteY4" fmla="*/ 688698 h 1106665"/>
                <a:gd name="connsiteX5" fmla="*/ 501342 w 1056448"/>
                <a:gd name="connsiteY5" fmla="*/ 673066 h 1106665"/>
                <a:gd name="connsiteX6" fmla="*/ 540332 w 1056448"/>
                <a:gd name="connsiteY6" fmla="*/ 708797 h 1106665"/>
                <a:gd name="connsiteX7" fmla="*/ 623166 w 1056448"/>
                <a:gd name="connsiteY7" fmla="*/ 728291 h 1106665"/>
                <a:gd name="connsiteX8" fmla="*/ 757986 w 1056448"/>
                <a:gd name="connsiteY8" fmla="*/ 944357 h 1106665"/>
                <a:gd name="connsiteX9" fmla="*/ 753132 w 1056448"/>
                <a:gd name="connsiteY9" fmla="*/ 967109 h 1106665"/>
                <a:gd name="connsiteX10" fmla="*/ 537043 w 1056448"/>
                <a:gd name="connsiteY10" fmla="*/ 1101940 h 1106665"/>
                <a:gd name="connsiteX11" fmla="*/ 204037 w 1056448"/>
                <a:gd name="connsiteY11" fmla="*/ 1025592 h 1106665"/>
                <a:gd name="connsiteX12" fmla="*/ 25320 w 1056448"/>
                <a:gd name="connsiteY12" fmla="*/ 653572 h 1106665"/>
                <a:gd name="connsiteX13" fmla="*/ 663564 w 1056448"/>
                <a:gd name="connsiteY13" fmla="*/ 14 h 1106665"/>
                <a:gd name="connsiteX14" fmla="*/ 899331 w 1056448"/>
                <a:gd name="connsiteY14" fmla="*/ 149979 h 1106665"/>
                <a:gd name="connsiteX15" fmla="*/ 1039058 w 1056448"/>
                <a:gd name="connsiteY15" fmla="*/ 439135 h 1106665"/>
                <a:gd name="connsiteX16" fmla="*/ 956172 w 1056448"/>
                <a:gd name="connsiteY16" fmla="*/ 679582 h 1106665"/>
                <a:gd name="connsiteX17" fmla="*/ 952936 w 1056448"/>
                <a:gd name="connsiteY17" fmla="*/ 681211 h 1106665"/>
                <a:gd name="connsiteX18" fmla="*/ 712524 w 1056448"/>
                <a:gd name="connsiteY18" fmla="*/ 596718 h 1106665"/>
                <a:gd name="connsiteX19" fmla="*/ 681677 w 1056448"/>
                <a:gd name="connsiteY19" fmla="*/ 533348 h 1106665"/>
                <a:gd name="connsiteX20" fmla="*/ 637780 w 1056448"/>
                <a:gd name="connsiteY20" fmla="*/ 502505 h 1106665"/>
                <a:gd name="connsiteX21" fmla="*/ 640429 w 1056448"/>
                <a:gd name="connsiteY21" fmla="*/ 444022 h 1106665"/>
                <a:gd name="connsiteX22" fmla="*/ 637101 w 1056448"/>
                <a:gd name="connsiteY22" fmla="*/ 425897 h 1106665"/>
                <a:gd name="connsiteX23" fmla="*/ 637465 w 1056448"/>
                <a:gd name="connsiteY23" fmla="*/ 422284 h 1106665"/>
                <a:gd name="connsiteX24" fmla="*/ 420847 w 1056448"/>
                <a:gd name="connsiteY24" fmla="*/ 156503 h 1106665"/>
                <a:gd name="connsiteX25" fmla="*/ 390529 w 1056448"/>
                <a:gd name="connsiteY25" fmla="*/ 153446 h 1106665"/>
                <a:gd name="connsiteX26" fmla="*/ 498053 w 1056448"/>
                <a:gd name="connsiteY26" fmla="*/ 57395 h 1106665"/>
                <a:gd name="connsiteX27" fmla="*/ 663564 w 1056448"/>
                <a:gd name="connsiteY27" fmla="*/ 14 h 1106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6448" h="1106665">
                  <a:moveTo>
                    <a:pt x="108087" y="501751"/>
                  </a:moveTo>
                  <a:lnTo>
                    <a:pt x="116199" y="527884"/>
                  </a:lnTo>
                  <a:cubicBezTo>
                    <a:pt x="157383" y="625255"/>
                    <a:pt x="253799" y="693577"/>
                    <a:pt x="366172" y="693577"/>
                  </a:cubicBezTo>
                  <a:lnTo>
                    <a:pt x="397090" y="690460"/>
                  </a:lnTo>
                  <a:lnTo>
                    <a:pt x="444677" y="688698"/>
                  </a:lnTo>
                  <a:cubicBezTo>
                    <a:pt x="464374" y="685650"/>
                    <a:pt x="483465" y="680370"/>
                    <a:pt x="501342" y="673066"/>
                  </a:cubicBezTo>
                  <a:cubicBezTo>
                    <a:pt x="506196" y="690931"/>
                    <a:pt x="520810" y="703909"/>
                    <a:pt x="540332" y="708797"/>
                  </a:cubicBezTo>
                  <a:lnTo>
                    <a:pt x="623166" y="728291"/>
                  </a:lnTo>
                  <a:cubicBezTo>
                    <a:pt x="718996" y="751043"/>
                    <a:pt x="780743" y="846885"/>
                    <a:pt x="757986" y="944357"/>
                  </a:cubicBezTo>
                  <a:lnTo>
                    <a:pt x="753132" y="967109"/>
                  </a:lnTo>
                  <a:cubicBezTo>
                    <a:pt x="730375" y="1062951"/>
                    <a:pt x="634544" y="1124692"/>
                    <a:pt x="537043" y="1101940"/>
                  </a:cubicBezTo>
                  <a:lnTo>
                    <a:pt x="204037" y="1025592"/>
                  </a:lnTo>
                  <a:cubicBezTo>
                    <a:pt x="39987" y="986603"/>
                    <a:pt x="-46136" y="806268"/>
                    <a:pt x="25320" y="653572"/>
                  </a:cubicBezTo>
                  <a:close/>
                  <a:moveTo>
                    <a:pt x="663564" y="14"/>
                  </a:moveTo>
                  <a:cubicBezTo>
                    <a:pt x="759705" y="981"/>
                    <a:pt x="853628" y="54544"/>
                    <a:pt x="899331" y="149979"/>
                  </a:cubicBezTo>
                  <a:lnTo>
                    <a:pt x="1039058" y="439135"/>
                  </a:lnTo>
                  <a:cubicBezTo>
                    <a:pt x="1081284" y="528515"/>
                    <a:pt x="1043912" y="637336"/>
                    <a:pt x="956172" y="679582"/>
                  </a:cubicBezTo>
                  <a:lnTo>
                    <a:pt x="952936" y="681211"/>
                  </a:lnTo>
                  <a:cubicBezTo>
                    <a:pt x="863577" y="723404"/>
                    <a:pt x="756368" y="686044"/>
                    <a:pt x="712524" y="596718"/>
                  </a:cubicBezTo>
                  <a:lnTo>
                    <a:pt x="681677" y="533348"/>
                  </a:lnTo>
                  <a:cubicBezTo>
                    <a:pt x="671916" y="515483"/>
                    <a:pt x="655683" y="504134"/>
                    <a:pt x="637780" y="502505"/>
                  </a:cubicBezTo>
                  <a:cubicBezTo>
                    <a:pt x="641042" y="483011"/>
                    <a:pt x="641852" y="463516"/>
                    <a:pt x="640429" y="444022"/>
                  </a:cubicBezTo>
                  <a:lnTo>
                    <a:pt x="637101" y="425897"/>
                  </a:lnTo>
                  <a:lnTo>
                    <a:pt x="637465" y="422284"/>
                  </a:lnTo>
                  <a:cubicBezTo>
                    <a:pt x="637465" y="291182"/>
                    <a:pt x="544471" y="181800"/>
                    <a:pt x="420847" y="156503"/>
                  </a:cubicBezTo>
                  <a:lnTo>
                    <a:pt x="390529" y="153446"/>
                  </a:lnTo>
                  <a:lnTo>
                    <a:pt x="498053" y="57395"/>
                  </a:lnTo>
                  <a:cubicBezTo>
                    <a:pt x="547397" y="17789"/>
                    <a:pt x="605880" y="-566"/>
                    <a:pt x="663564" y="14"/>
                  </a:cubicBezTo>
                  <a:close/>
                </a:path>
              </a:pathLst>
            </a:custGeom>
            <a:solidFill>
              <a:srgbClr val="0058A3"/>
            </a:solidFill>
            <a:ln w="12700">
              <a:miter lim="400000"/>
            </a:ln>
          </p:spPr>
          <p:txBody>
            <a:bodyPr wrap="square" lIns="38100" tIns="38100" rIns="38100" bIns="38100" anchor="ctr">
              <a:noAutofit/>
            </a:bodyPr>
            <a:lstStyle/>
            <a:p>
              <a:endParaRPr lang="en-US"/>
            </a:p>
          </p:txBody>
        </p:sp>
        <p:sp>
          <p:nvSpPr>
            <p:cNvPr id="39" name="TextBox 38">
              <a:extLst>
                <a:ext uri="{FF2B5EF4-FFF2-40B4-BE49-F238E27FC236}">
                  <a16:creationId xmlns:a16="http://schemas.microsoft.com/office/drawing/2014/main" id="{AB5D8CE4-8000-4953-839D-27744265E3E3}"/>
                </a:ext>
              </a:extLst>
            </p:cNvPr>
            <p:cNvSpPr txBox="1"/>
            <p:nvPr/>
          </p:nvSpPr>
          <p:spPr>
            <a:xfrm>
              <a:off x="1010120" y="2144200"/>
              <a:ext cx="3136811" cy="517065"/>
            </a:xfrm>
            <a:prstGeom prst="rect">
              <a:avLst/>
            </a:prstGeom>
            <a:noFill/>
          </p:spPr>
          <p:txBody>
            <a:bodyPr wrap="square" lIns="0" rIns="0" rtlCol="0" anchor="b">
              <a:spAutoFit/>
            </a:bodyPr>
            <a:lstStyle/>
            <a:p>
              <a:pPr marL="0" marR="0" algn="ctr" rtl="1">
                <a:lnSpc>
                  <a:spcPct val="115000"/>
                </a:lnSpc>
                <a:spcBef>
                  <a:spcPts val="0"/>
                </a:spcBef>
                <a:spcAft>
                  <a:spcPts val="0"/>
                </a:spcAft>
              </a:pPr>
              <a:r>
                <a:rPr lang="ar-SY" sz="2400" b="1" dirty="0">
                  <a:solidFill>
                    <a:srgbClr val="0057A2"/>
                  </a:solidFill>
                  <a:latin typeface="GE Dinar Two Medium" panose="020A0503020102020204" pitchFamily="18" charset="-78"/>
                  <a:ea typeface="GE Dinar Two Medium" panose="020A0503020102020204" pitchFamily="18" charset="-78"/>
                  <a:cs typeface="GE Dinar Two Medium" panose="020A0503020102020204" pitchFamily="18" charset="-78"/>
                </a:rPr>
                <a:t>تحليل شجرة الأخطاء</a:t>
              </a:r>
              <a:endParaRPr lang="en-US" sz="2400" b="1" dirty="0">
                <a:solidFill>
                  <a:srgbClr val="0057A2"/>
                </a:solidFill>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43" name="Circle">
              <a:extLst>
                <a:ext uri="{FF2B5EF4-FFF2-40B4-BE49-F238E27FC236}">
                  <a16:creationId xmlns:a16="http://schemas.microsoft.com/office/drawing/2014/main" id="{CAEF0239-BAF4-45C2-8B88-20B05B66B9BE}"/>
                </a:ext>
              </a:extLst>
            </p:cNvPr>
            <p:cNvSpPr/>
            <p:nvPr/>
          </p:nvSpPr>
          <p:spPr>
            <a:xfrm>
              <a:off x="4492983" y="2697651"/>
              <a:ext cx="582067" cy="582083"/>
            </a:xfrm>
            <a:prstGeom prst="ellipse">
              <a:avLst/>
            </a:prstGeom>
            <a:solidFill>
              <a:schemeClr val="tx1">
                <a:lumMod val="75000"/>
                <a:lumOff val="25000"/>
              </a:schemeClr>
            </a:solidFill>
            <a:ln w="12700">
              <a:miter lim="400000"/>
            </a:ln>
          </p:spPr>
          <p:txBody>
            <a:bodyPr lIns="38100" tIns="38100" rIns="38100" bIns="38100" anchor="ctr"/>
            <a:lstStyle/>
            <a:p>
              <a:pPr algn="ctr" rtl="1">
                <a:lnSpc>
                  <a:spcPct val="115000"/>
                </a:lnSpc>
              </a:pPr>
              <a:r>
                <a:rPr lang="en-US" sz="2000" b="1" dirty="0">
                  <a:solidFill>
                    <a:srgbClr val="E6E6E6"/>
                  </a:solidFill>
                  <a:latin typeface="Adobe Arabic" panose="02040503050201020203" pitchFamily="18" charset="-78"/>
                  <a:cs typeface="Sakkal Majalla" panose="02000000000000000000" pitchFamily="2" charset="-78"/>
                </a:rPr>
                <a:t>7</a:t>
              </a:r>
            </a:p>
          </p:txBody>
        </p:sp>
      </p:grpSp>
      <p:grpSp>
        <p:nvGrpSpPr>
          <p:cNvPr id="7" name="Group 6">
            <a:extLst>
              <a:ext uri="{FF2B5EF4-FFF2-40B4-BE49-F238E27FC236}">
                <a16:creationId xmlns:a16="http://schemas.microsoft.com/office/drawing/2014/main" id="{AC5DF99F-4F84-42E5-96EE-52D56E5F207F}"/>
              </a:ext>
            </a:extLst>
          </p:cNvPr>
          <p:cNvGrpSpPr/>
          <p:nvPr/>
        </p:nvGrpSpPr>
        <p:grpSpPr>
          <a:xfrm>
            <a:off x="769687" y="3746248"/>
            <a:ext cx="4428179" cy="1232279"/>
            <a:chOff x="769687" y="3746248"/>
            <a:chExt cx="4428179" cy="1232279"/>
          </a:xfrm>
        </p:grpSpPr>
        <p:sp>
          <p:nvSpPr>
            <p:cNvPr id="30" name="Freeform: Shape 29">
              <a:extLst>
                <a:ext uri="{FF2B5EF4-FFF2-40B4-BE49-F238E27FC236}">
                  <a16:creationId xmlns:a16="http://schemas.microsoft.com/office/drawing/2014/main" id="{ADA133F5-9278-4D08-87FB-B5797B9C5E25}"/>
                </a:ext>
              </a:extLst>
            </p:cNvPr>
            <p:cNvSpPr/>
            <p:nvPr/>
          </p:nvSpPr>
          <p:spPr>
            <a:xfrm>
              <a:off x="4235640" y="3746248"/>
              <a:ext cx="962226" cy="1232279"/>
            </a:xfrm>
            <a:custGeom>
              <a:avLst/>
              <a:gdLst>
                <a:gd name="connsiteX0" fmla="*/ 730629 w 896960"/>
                <a:gd name="connsiteY0" fmla="*/ 555432 h 1148664"/>
                <a:gd name="connsiteX1" fmla="*/ 851235 w 896960"/>
                <a:gd name="connsiteY1" fmla="*/ 622430 h 1148664"/>
                <a:gd name="connsiteX2" fmla="*/ 857748 w 896960"/>
                <a:gd name="connsiteY2" fmla="*/ 630539 h 1148664"/>
                <a:gd name="connsiteX3" fmla="*/ 831739 w 896960"/>
                <a:gd name="connsiteY3" fmla="*/ 883959 h 1148664"/>
                <a:gd name="connsiteX4" fmla="*/ 573435 w 896960"/>
                <a:gd name="connsiteY4" fmla="*/ 1090313 h 1148664"/>
                <a:gd name="connsiteX5" fmla="*/ 173806 w 896960"/>
                <a:gd name="connsiteY5" fmla="*/ 1005821 h 1148664"/>
                <a:gd name="connsiteX6" fmla="*/ 112244 w 896960"/>
                <a:gd name="connsiteY6" fmla="*/ 861344 h 1148664"/>
                <a:gd name="connsiteX7" fmla="*/ 116959 w 896960"/>
                <a:gd name="connsiteY7" fmla="*/ 863903 h 1148664"/>
                <a:gd name="connsiteX8" fmla="*/ 222558 w 896960"/>
                <a:gd name="connsiteY8" fmla="*/ 885222 h 1148664"/>
                <a:gd name="connsiteX9" fmla="*/ 488340 w 896960"/>
                <a:gd name="connsiteY9" fmla="*/ 668604 h 1148664"/>
                <a:gd name="connsiteX10" fmla="*/ 488367 w 896960"/>
                <a:gd name="connsiteY10" fmla="*/ 668332 h 1148664"/>
                <a:gd name="connsiteX11" fmla="*/ 493833 w 896960"/>
                <a:gd name="connsiteY11" fmla="*/ 653335 h 1148664"/>
                <a:gd name="connsiteX12" fmla="*/ 537721 w 896960"/>
                <a:gd name="connsiteY12" fmla="*/ 641937 h 1148664"/>
                <a:gd name="connsiteX13" fmla="*/ 597827 w 896960"/>
                <a:gd name="connsiteY13" fmla="*/ 593226 h 1148664"/>
                <a:gd name="connsiteX14" fmla="*/ 730629 w 896960"/>
                <a:gd name="connsiteY14" fmla="*/ 555432 h 1148664"/>
                <a:gd name="connsiteX15" fmla="*/ 262336 w 896960"/>
                <a:gd name="connsiteY15" fmla="*/ 2 h 1148664"/>
                <a:gd name="connsiteX16" fmla="*/ 323263 w 896960"/>
                <a:gd name="connsiteY16" fmla="*/ 6771 h 1148664"/>
                <a:gd name="connsiteX17" fmla="*/ 653038 w 896960"/>
                <a:gd name="connsiteY17" fmla="*/ 81510 h 1148664"/>
                <a:gd name="connsiteX18" fmla="*/ 787894 w 896960"/>
                <a:gd name="connsiteY18" fmla="*/ 297560 h 1148664"/>
                <a:gd name="connsiteX19" fmla="*/ 571818 w 896960"/>
                <a:gd name="connsiteY19" fmla="*/ 432408 h 1148664"/>
                <a:gd name="connsiteX20" fmla="*/ 485745 w 896960"/>
                <a:gd name="connsiteY20" fmla="*/ 412901 h 1148664"/>
                <a:gd name="connsiteX21" fmla="*/ 432109 w 896960"/>
                <a:gd name="connsiteY21" fmla="*/ 430763 h 1148664"/>
                <a:gd name="connsiteX22" fmla="*/ 384598 w 896960"/>
                <a:gd name="connsiteY22" fmla="*/ 396045 h 1148664"/>
                <a:gd name="connsiteX23" fmla="*/ 380849 w 896960"/>
                <a:gd name="connsiteY23" fmla="*/ 394421 h 1148664"/>
                <a:gd name="connsiteX24" fmla="*/ 374241 w 896960"/>
                <a:gd name="connsiteY24" fmla="*/ 388969 h 1148664"/>
                <a:gd name="connsiteX25" fmla="*/ 222558 w 896960"/>
                <a:gd name="connsiteY25" fmla="*/ 342636 h 1148664"/>
                <a:gd name="connsiteX26" fmla="*/ 30725 w 896960"/>
                <a:gd name="connsiteY26" fmla="*/ 422096 h 1148664"/>
                <a:gd name="connsiteX27" fmla="*/ 10795 w 896960"/>
                <a:gd name="connsiteY27" fmla="*/ 446252 h 1148664"/>
                <a:gd name="connsiteX28" fmla="*/ 0 w 896960"/>
                <a:gd name="connsiteY28" fmla="*/ 263423 h 1148664"/>
                <a:gd name="connsiteX29" fmla="*/ 0 w 896960"/>
                <a:gd name="connsiteY29" fmla="*/ 260191 h 1148664"/>
                <a:gd name="connsiteX30" fmla="*/ 262336 w 896960"/>
                <a:gd name="connsiteY30" fmla="*/ 2 h 114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6960" h="1148664">
                  <a:moveTo>
                    <a:pt x="730629" y="555432"/>
                  </a:moveTo>
                  <a:cubicBezTo>
                    <a:pt x="776517" y="560705"/>
                    <a:pt x="820373" y="583445"/>
                    <a:pt x="851235" y="622430"/>
                  </a:cubicBezTo>
                  <a:lnTo>
                    <a:pt x="857748" y="630539"/>
                  </a:lnTo>
                  <a:cubicBezTo>
                    <a:pt x="919472" y="708567"/>
                    <a:pt x="906488" y="820618"/>
                    <a:pt x="831739" y="883959"/>
                  </a:cubicBezTo>
                  <a:lnTo>
                    <a:pt x="573435" y="1090313"/>
                  </a:lnTo>
                  <a:cubicBezTo>
                    <a:pt x="443475" y="1194255"/>
                    <a:pt x="248556" y="1155241"/>
                    <a:pt x="173806" y="1005821"/>
                  </a:cubicBezTo>
                  <a:lnTo>
                    <a:pt x="112244" y="861344"/>
                  </a:lnTo>
                  <a:lnTo>
                    <a:pt x="116959" y="863903"/>
                  </a:lnTo>
                  <a:cubicBezTo>
                    <a:pt x="149416" y="877631"/>
                    <a:pt x="185101" y="885222"/>
                    <a:pt x="222558" y="885222"/>
                  </a:cubicBezTo>
                  <a:cubicBezTo>
                    <a:pt x="353660" y="885222"/>
                    <a:pt x="463042" y="792228"/>
                    <a:pt x="488340" y="668604"/>
                  </a:cubicBezTo>
                  <a:lnTo>
                    <a:pt x="488367" y="668332"/>
                  </a:lnTo>
                  <a:lnTo>
                    <a:pt x="493833" y="653335"/>
                  </a:lnTo>
                  <a:cubicBezTo>
                    <a:pt x="508477" y="654923"/>
                    <a:pt x="524695" y="653335"/>
                    <a:pt x="537721" y="641937"/>
                  </a:cubicBezTo>
                  <a:lnTo>
                    <a:pt x="597827" y="593226"/>
                  </a:lnTo>
                  <a:cubicBezTo>
                    <a:pt x="636820" y="562350"/>
                    <a:pt x="684741" y="550158"/>
                    <a:pt x="730629" y="555432"/>
                  </a:cubicBezTo>
                  <a:close/>
                  <a:moveTo>
                    <a:pt x="262336" y="2"/>
                  </a:moveTo>
                  <a:cubicBezTo>
                    <a:pt x="282349" y="-83"/>
                    <a:pt x="302756" y="2100"/>
                    <a:pt x="323263" y="6771"/>
                  </a:cubicBezTo>
                  <a:lnTo>
                    <a:pt x="653038" y="81510"/>
                  </a:lnTo>
                  <a:cubicBezTo>
                    <a:pt x="748901" y="104249"/>
                    <a:pt x="810625" y="200083"/>
                    <a:pt x="787894" y="297560"/>
                  </a:cubicBezTo>
                  <a:cubicBezTo>
                    <a:pt x="765162" y="393394"/>
                    <a:pt x="669299" y="455147"/>
                    <a:pt x="571818" y="432408"/>
                  </a:cubicBezTo>
                  <a:lnTo>
                    <a:pt x="485745" y="412901"/>
                  </a:lnTo>
                  <a:cubicBezTo>
                    <a:pt x="464631" y="408024"/>
                    <a:pt x="445135" y="416133"/>
                    <a:pt x="432109" y="430763"/>
                  </a:cubicBezTo>
                  <a:cubicBezTo>
                    <a:pt x="417487" y="417778"/>
                    <a:pt x="401652" y="405997"/>
                    <a:pt x="384598" y="396045"/>
                  </a:cubicBezTo>
                  <a:lnTo>
                    <a:pt x="380849" y="394421"/>
                  </a:lnTo>
                  <a:lnTo>
                    <a:pt x="374241" y="388969"/>
                  </a:lnTo>
                  <a:cubicBezTo>
                    <a:pt x="330942" y="359717"/>
                    <a:pt x="278745" y="342636"/>
                    <a:pt x="222558" y="342636"/>
                  </a:cubicBezTo>
                  <a:cubicBezTo>
                    <a:pt x="147643" y="342636"/>
                    <a:pt x="79820" y="373002"/>
                    <a:pt x="30725" y="422096"/>
                  </a:cubicBezTo>
                  <a:lnTo>
                    <a:pt x="10795" y="446252"/>
                  </a:lnTo>
                  <a:lnTo>
                    <a:pt x="0" y="263423"/>
                  </a:lnTo>
                  <a:cubicBezTo>
                    <a:pt x="0" y="261836"/>
                    <a:pt x="0" y="261836"/>
                    <a:pt x="0" y="260191"/>
                  </a:cubicBezTo>
                  <a:cubicBezTo>
                    <a:pt x="1416" y="112379"/>
                    <a:pt x="122245" y="603"/>
                    <a:pt x="262336" y="2"/>
                  </a:cubicBezTo>
                  <a:close/>
                </a:path>
              </a:pathLst>
            </a:custGeom>
            <a:solidFill>
              <a:srgbClr val="99BCDA"/>
            </a:solidFill>
            <a:ln w="12700">
              <a:miter lim="400000"/>
            </a:ln>
          </p:spPr>
          <p:txBody>
            <a:bodyPr wrap="square" lIns="38100" tIns="38100" rIns="38100" bIns="38100" anchor="ctr">
              <a:noAutofit/>
            </a:bodyPr>
            <a:lstStyle/>
            <a:p>
              <a:endParaRPr lang="en-US"/>
            </a:p>
          </p:txBody>
        </p:sp>
        <p:sp>
          <p:nvSpPr>
            <p:cNvPr id="38" name="TextBox 34">
              <a:extLst>
                <a:ext uri="{FF2B5EF4-FFF2-40B4-BE49-F238E27FC236}">
                  <a16:creationId xmlns:a16="http://schemas.microsoft.com/office/drawing/2014/main" id="{CBE8B277-6CC9-4707-8902-42F4B4589AB9}"/>
                </a:ext>
              </a:extLst>
            </p:cNvPr>
            <p:cNvSpPr txBox="1"/>
            <p:nvPr/>
          </p:nvSpPr>
          <p:spPr>
            <a:xfrm>
              <a:off x="769687" y="3827617"/>
              <a:ext cx="3138003" cy="941796"/>
            </a:xfrm>
            <a:prstGeom prst="rect">
              <a:avLst/>
            </a:prstGeom>
            <a:noFill/>
          </p:spPr>
          <p:txBody>
            <a:bodyPr wrap="square" lIns="0" rIns="0" rtlCol="0" anchor="b">
              <a:spAutoFit/>
            </a:bodyPr>
            <a:lstStyle/>
            <a:p>
              <a:pPr marL="0" marR="0" algn="ctr" rtl="1">
                <a:lnSpc>
                  <a:spcPct val="115000"/>
                </a:lnSpc>
                <a:spcBef>
                  <a:spcPts val="0"/>
                </a:spcBef>
                <a:spcAft>
                  <a:spcPts val="0"/>
                </a:spcAft>
              </a:pPr>
              <a:r>
                <a:rPr lang="ar-SY" sz="2400" b="1" kern="1200" dirty="0">
                  <a:solidFill>
                    <a:srgbClr val="5B9BD5"/>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تقنية 5</a:t>
              </a:r>
              <a:r>
                <a:rPr lang="en-US" sz="2400" b="1" kern="1200" dirty="0">
                  <a:solidFill>
                    <a:srgbClr val="5B9BD5"/>
                  </a:solidFill>
                  <a:effectLst/>
                  <a:latin typeface="Gadugi" panose="020B0502040204020203" pitchFamily="34" charset="0"/>
                  <a:ea typeface="Gadugi" panose="020B0502040204020203" pitchFamily="34" charset="0"/>
                  <a:cs typeface="Sakkal Majalla" panose="02000000000000000000" pitchFamily="2" charset="-78"/>
                </a:rPr>
                <a:t>S</a:t>
              </a:r>
              <a:r>
                <a:rPr lang="ar-SY" sz="2400" b="1" kern="1200" dirty="0">
                  <a:solidFill>
                    <a:srgbClr val="5B9BD5"/>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 (تنظيم مكان العمل)</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4" name="Circle">
              <a:extLst>
                <a:ext uri="{FF2B5EF4-FFF2-40B4-BE49-F238E27FC236}">
                  <a16:creationId xmlns:a16="http://schemas.microsoft.com/office/drawing/2014/main" id="{E28D3AAD-0204-4E03-966C-D1E999301B5C}"/>
                </a:ext>
              </a:extLst>
            </p:cNvPr>
            <p:cNvSpPr/>
            <p:nvPr/>
          </p:nvSpPr>
          <p:spPr>
            <a:xfrm>
              <a:off x="4183360" y="4113826"/>
              <a:ext cx="582067" cy="582083"/>
            </a:xfrm>
            <a:prstGeom prst="ellipse">
              <a:avLst/>
            </a:prstGeom>
            <a:solidFill>
              <a:schemeClr val="tx1">
                <a:lumMod val="75000"/>
                <a:lumOff val="25000"/>
              </a:schemeClr>
            </a:solidFill>
            <a:ln w="12700">
              <a:miter lim="400000"/>
            </a:ln>
          </p:spPr>
          <p:txBody>
            <a:bodyPr lIns="38100" tIns="38100" rIns="38100" bIns="38100" anchor="ctr"/>
            <a:lstStyle/>
            <a:p>
              <a:pPr algn="ctr" rtl="1">
                <a:lnSpc>
                  <a:spcPct val="115000"/>
                </a:lnSpc>
              </a:pPr>
              <a:r>
                <a:rPr lang="en-US" sz="2000" b="1" dirty="0">
                  <a:solidFill>
                    <a:srgbClr val="E6E6E6"/>
                  </a:solidFill>
                  <a:latin typeface="Adobe Arabic" panose="02040503050201020203" pitchFamily="18" charset="-78"/>
                  <a:cs typeface="Sakkal Majalla" panose="02000000000000000000" pitchFamily="2" charset="-78"/>
                </a:rPr>
                <a:t>6</a:t>
              </a:r>
            </a:p>
          </p:txBody>
        </p:sp>
      </p:grpSp>
      <p:grpSp>
        <p:nvGrpSpPr>
          <p:cNvPr id="6" name="Group 5">
            <a:extLst>
              <a:ext uri="{FF2B5EF4-FFF2-40B4-BE49-F238E27FC236}">
                <a16:creationId xmlns:a16="http://schemas.microsoft.com/office/drawing/2014/main" id="{AEA9D773-94A6-4CB5-BE9B-2854F8D4A34C}"/>
              </a:ext>
            </a:extLst>
          </p:cNvPr>
          <p:cNvGrpSpPr/>
          <p:nvPr/>
        </p:nvGrpSpPr>
        <p:grpSpPr>
          <a:xfrm>
            <a:off x="840473" y="4755185"/>
            <a:ext cx="5160450" cy="1679577"/>
            <a:chOff x="840473" y="4755185"/>
            <a:chExt cx="5160450" cy="1679577"/>
          </a:xfrm>
        </p:grpSpPr>
        <p:sp>
          <p:nvSpPr>
            <p:cNvPr id="31" name="Freeform: Shape 30">
              <a:extLst>
                <a:ext uri="{FF2B5EF4-FFF2-40B4-BE49-F238E27FC236}">
                  <a16:creationId xmlns:a16="http://schemas.microsoft.com/office/drawing/2014/main" id="{D16E3A5C-34F9-4F42-93F4-0949B9DE89B2}"/>
                </a:ext>
              </a:extLst>
            </p:cNvPr>
            <p:cNvSpPr/>
            <p:nvPr/>
          </p:nvSpPr>
          <p:spPr>
            <a:xfrm>
              <a:off x="4824095" y="4755185"/>
              <a:ext cx="1176828" cy="1059745"/>
            </a:xfrm>
            <a:custGeom>
              <a:avLst/>
              <a:gdLst>
                <a:gd name="connsiteX0" fmla="*/ 911776 w 1097006"/>
                <a:gd name="connsiteY0" fmla="*/ 216014 h 987837"/>
                <a:gd name="connsiteX1" fmla="*/ 919901 w 1097006"/>
                <a:gd name="connsiteY1" fmla="*/ 216014 h 987837"/>
                <a:gd name="connsiteX2" fmla="*/ 1096982 w 1097006"/>
                <a:gd name="connsiteY2" fmla="*/ 396367 h 987837"/>
                <a:gd name="connsiteX3" fmla="*/ 1096982 w 1097006"/>
                <a:gd name="connsiteY3" fmla="*/ 724531 h 987837"/>
                <a:gd name="connsiteX4" fmla="*/ 773697 w 1097006"/>
                <a:gd name="connsiteY4" fmla="*/ 981200 h 987837"/>
                <a:gd name="connsiteX5" fmla="*/ 633232 w 1097006"/>
                <a:gd name="connsiteY5" fmla="*/ 940822 h 987837"/>
                <a:gd name="connsiteX6" fmla="*/ 647814 w 1097006"/>
                <a:gd name="connsiteY6" fmla="*/ 932907 h 987837"/>
                <a:gd name="connsiteX7" fmla="*/ 767424 w 1097006"/>
                <a:gd name="connsiteY7" fmla="*/ 707946 h 987837"/>
                <a:gd name="connsiteX8" fmla="*/ 746105 w 1097006"/>
                <a:gd name="connsiteY8" fmla="*/ 602347 h 987837"/>
                <a:gd name="connsiteX9" fmla="*/ 735451 w 1097006"/>
                <a:gd name="connsiteY9" fmla="*/ 582718 h 987837"/>
                <a:gd name="connsiteX10" fmla="*/ 730429 w 1097006"/>
                <a:gd name="connsiteY10" fmla="*/ 566535 h 987837"/>
                <a:gd name="connsiteX11" fmla="*/ 702193 w 1097006"/>
                <a:gd name="connsiteY11" fmla="*/ 518193 h 987837"/>
                <a:gd name="connsiteX12" fmla="*/ 731445 w 1097006"/>
                <a:gd name="connsiteY12" fmla="*/ 469453 h 987837"/>
                <a:gd name="connsiteX13" fmla="*/ 731445 w 1097006"/>
                <a:gd name="connsiteY13" fmla="*/ 396367 h 987837"/>
                <a:gd name="connsiteX14" fmla="*/ 911776 w 1097006"/>
                <a:gd name="connsiteY14" fmla="*/ 216014 h 987837"/>
                <a:gd name="connsiteX15" fmla="*/ 488987 w 1097006"/>
                <a:gd name="connsiteY15" fmla="*/ 1197 h 987837"/>
                <a:gd name="connsiteX16" fmla="*/ 609617 w 1097006"/>
                <a:gd name="connsiteY16" fmla="*/ 68202 h 987837"/>
                <a:gd name="connsiteX17" fmla="*/ 617742 w 1097006"/>
                <a:gd name="connsiteY17" fmla="*/ 77941 h 987837"/>
                <a:gd name="connsiteX18" fmla="*/ 588491 w 1097006"/>
                <a:gd name="connsiteY18" fmla="*/ 331380 h 987837"/>
                <a:gd name="connsiteX19" fmla="*/ 531613 w 1097006"/>
                <a:gd name="connsiteY19" fmla="*/ 376890 h 987837"/>
                <a:gd name="connsiteX20" fmla="*/ 512164 w 1097006"/>
                <a:gd name="connsiteY20" fmla="*/ 428860 h 987837"/>
                <a:gd name="connsiteX21" fmla="*/ 446958 w 1097006"/>
                <a:gd name="connsiteY21" fmla="*/ 439828 h 987837"/>
                <a:gd name="connsiteX22" fmla="*/ 441932 w 1097006"/>
                <a:gd name="connsiteY22" fmla="*/ 442117 h 987837"/>
                <a:gd name="connsiteX23" fmla="*/ 441456 w 1097006"/>
                <a:gd name="connsiteY23" fmla="*/ 442165 h 987837"/>
                <a:gd name="connsiteX24" fmla="*/ 224838 w 1097006"/>
                <a:gd name="connsiteY24" fmla="*/ 707946 h 987837"/>
                <a:gd name="connsiteX25" fmla="*/ 229032 w 1097006"/>
                <a:gd name="connsiteY25" fmla="*/ 749547 h 987837"/>
                <a:gd name="connsiteX26" fmla="*/ 97875 w 1097006"/>
                <a:gd name="connsiteY26" fmla="*/ 656266 h 987837"/>
                <a:gd name="connsiteX27" fmla="*/ 99500 w 1097006"/>
                <a:gd name="connsiteY27" fmla="*/ 243638 h 987837"/>
                <a:gd name="connsiteX28" fmla="*/ 356209 w 1097006"/>
                <a:gd name="connsiteY28" fmla="*/ 38939 h 987837"/>
                <a:gd name="connsiteX29" fmla="*/ 488987 w 1097006"/>
                <a:gd name="connsiteY29" fmla="*/ 1197 h 987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7006" h="987837">
                  <a:moveTo>
                    <a:pt x="911776" y="216014"/>
                  </a:moveTo>
                  <a:lnTo>
                    <a:pt x="919901" y="216014"/>
                  </a:lnTo>
                  <a:cubicBezTo>
                    <a:pt x="1019031" y="216014"/>
                    <a:pt x="1098607" y="295656"/>
                    <a:pt x="1096982" y="396367"/>
                  </a:cubicBezTo>
                  <a:lnTo>
                    <a:pt x="1096982" y="724531"/>
                  </a:lnTo>
                  <a:cubicBezTo>
                    <a:pt x="1096982" y="893459"/>
                    <a:pt x="939402" y="1018563"/>
                    <a:pt x="773697" y="981200"/>
                  </a:cubicBezTo>
                  <a:lnTo>
                    <a:pt x="633232" y="940822"/>
                  </a:lnTo>
                  <a:lnTo>
                    <a:pt x="647814" y="932907"/>
                  </a:lnTo>
                  <a:cubicBezTo>
                    <a:pt x="719978" y="884153"/>
                    <a:pt x="767424" y="801591"/>
                    <a:pt x="767424" y="707946"/>
                  </a:cubicBezTo>
                  <a:cubicBezTo>
                    <a:pt x="767424" y="670489"/>
                    <a:pt x="759833" y="634804"/>
                    <a:pt x="746105" y="602347"/>
                  </a:cubicBezTo>
                  <a:lnTo>
                    <a:pt x="735451" y="582718"/>
                  </a:lnTo>
                  <a:lnTo>
                    <a:pt x="730429" y="566535"/>
                  </a:lnTo>
                  <a:cubicBezTo>
                    <a:pt x="722913" y="549071"/>
                    <a:pt x="713569" y="532825"/>
                    <a:pt x="702193" y="518193"/>
                  </a:cubicBezTo>
                  <a:cubicBezTo>
                    <a:pt x="718444" y="508455"/>
                    <a:pt x="731445" y="490569"/>
                    <a:pt x="731445" y="469453"/>
                  </a:cubicBezTo>
                  <a:lnTo>
                    <a:pt x="731445" y="396367"/>
                  </a:lnTo>
                  <a:cubicBezTo>
                    <a:pt x="731445" y="297247"/>
                    <a:pt x="812699" y="216014"/>
                    <a:pt x="911776" y="216014"/>
                  </a:cubicBezTo>
                  <a:close/>
                  <a:moveTo>
                    <a:pt x="488987" y="1197"/>
                  </a:moveTo>
                  <a:cubicBezTo>
                    <a:pt x="534876" y="6482"/>
                    <a:pt x="578740" y="29225"/>
                    <a:pt x="609617" y="68202"/>
                  </a:cubicBezTo>
                  <a:lnTo>
                    <a:pt x="617742" y="77941"/>
                  </a:lnTo>
                  <a:cubicBezTo>
                    <a:pt x="679495" y="155944"/>
                    <a:pt x="666494" y="269623"/>
                    <a:pt x="588491" y="331380"/>
                  </a:cubicBezTo>
                  <a:lnTo>
                    <a:pt x="531613" y="376890"/>
                  </a:lnTo>
                  <a:cubicBezTo>
                    <a:pt x="515415" y="389858"/>
                    <a:pt x="508914" y="409335"/>
                    <a:pt x="512164" y="428860"/>
                  </a:cubicBezTo>
                  <a:cubicBezTo>
                    <a:pt x="490226" y="429680"/>
                    <a:pt x="468287" y="433332"/>
                    <a:pt x="446958" y="439828"/>
                  </a:cubicBezTo>
                  <a:lnTo>
                    <a:pt x="441932" y="442117"/>
                  </a:lnTo>
                  <a:lnTo>
                    <a:pt x="441456" y="442165"/>
                  </a:lnTo>
                  <a:cubicBezTo>
                    <a:pt x="317833" y="467462"/>
                    <a:pt x="224838" y="576844"/>
                    <a:pt x="224838" y="707946"/>
                  </a:cubicBezTo>
                  <a:lnTo>
                    <a:pt x="229032" y="749547"/>
                  </a:lnTo>
                  <a:lnTo>
                    <a:pt x="97875" y="656266"/>
                  </a:lnTo>
                  <a:cubicBezTo>
                    <a:pt x="-33704" y="550686"/>
                    <a:pt x="-32079" y="349266"/>
                    <a:pt x="99500" y="243638"/>
                  </a:cubicBezTo>
                  <a:lnTo>
                    <a:pt x="356209" y="38939"/>
                  </a:lnTo>
                  <a:cubicBezTo>
                    <a:pt x="395185" y="8085"/>
                    <a:pt x="443099" y="-4089"/>
                    <a:pt x="488987" y="1197"/>
                  </a:cubicBezTo>
                  <a:close/>
                </a:path>
              </a:pathLst>
            </a:custGeom>
            <a:solidFill>
              <a:srgbClr val="B2CDE3"/>
            </a:solidFill>
            <a:ln w="12700">
              <a:miter lim="400000"/>
            </a:ln>
          </p:spPr>
          <p:txBody>
            <a:bodyPr wrap="square" lIns="38100" tIns="38100" rIns="38100" bIns="38100" anchor="ctr">
              <a:noAutofit/>
            </a:bodyPr>
            <a:lstStyle/>
            <a:p>
              <a:endParaRPr lang="en-US"/>
            </a:p>
          </p:txBody>
        </p:sp>
        <p:sp>
          <p:nvSpPr>
            <p:cNvPr id="40" name="TextBox 50">
              <a:extLst>
                <a:ext uri="{FF2B5EF4-FFF2-40B4-BE49-F238E27FC236}">
                  <a16:creationId xmlns:a16="http://schemas.microsoft.com/office/drawing/2014/main" id="{ABC95A3E-8D3F-4D82-AC20-D0D8B3961B4E}"/>
                </a:ext>
              </a:extLst>
            </p:cNvPr>
            <p:cNvSpPr txBox="1"/>
            <p:nvPr/>
          </p:nvSpPr>
          <p:spPr>
            <a:xfrm>
              <a:off x="840473" y="5492966"/>
              <a:ext cx="3138003" cy="941796"/>
            </a:xfrm>
            <a:prstGeom prst="rect">
              <a:avLst/>
            </a:prstGeom>
            <a:noFill/>
          </p:spPr>
          <p:txBody>
            <a:bodyPr wrap="square" lIns="0" rIns="0" rtlCol="0" anchor="b">
              <a:spAutoFit/>
            </a:bodyPr>
            <a:lstStyle/>
            <a:p>
              <a:pPr marL="0" marR="0" algn="ctr" rtl="1">
                <a:lnSpc>
                  <a:spcPct val="115000"/>
                </a:lnSpc>
                <a:spcBef>
                  <a:spcPts val="0"/>
                </a:spcBef>
                <a:spcAft>
                  <a:spcPts val="0"/>
                </a:spcAft>
              </a:pPr>
              <a:r>
                <a:rPr lang="ar-SY" sz="2400" b="1" kern="1200" dirty="0">
                  <a:solidFill>
                    <a:schemeClr val="accent3">
                      <a:lumMod val="40000"/>
                      <a:lumOff val="60000"/>
                    </a:schemeClr>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مخطط الرقابة الإحصائية (</a:t>
              </a:r>
              <a:r>
                <a:rPr lang="en-US" sz="2400" b="1" kern="1200" dirty="0">
                  <a:solidFill>
                    <a:schemeClr val="accent3">
                      <a:lumMod val="40000"/>
                      <a:lumOff val="60000"/>
                    </a:schemeClr>
                  </a:solidFill>
                  <a:effectLst/>
                  <a:latin typeface="Gadugi" panose="020B0502040204020203" pitchFamily="34" charset="0"/>
                  <a:ea typeface="Gadugi" panose="020B0502040204020203" pitchFamily="34" charset="0"/>
                  <a:cs typeface="Sakkal Majalla" panose="02000000000000000000" pitchFamily="2" charset="-78"/>
                </a:rPr>
                <a:t>SPC</a:t>
              </a:r>
              <a:r>
                <a:rPr lang="ar-SY" sz="2400" b="1" kern="1200" dirty="0">
                  <a:solidFill>
                    <a:schemeClr val="accent3">
                      <a:lumMod val="40000"/>
                      <a:lumOff val="60000"/>
                    </a:schemeClr>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a:t>
              </a:r>
              <a:endParaRPr lang="en-US" sz="2400" dirty="0">
                <a:solidFill>
                  <a:schemeClr val="accent3">
                    <a:lumMod val="40000"/>
                    <a:lumOff val="60000"/>
                  </a:schemeClr>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5" name="Circle">
              <a:extLst>
                <a:ext uri="{FF2B5EF4-FFF2-40B4-BE49-F238E27FC236}">
                  <a16:creationId xmlns:a16="http://schemas.microsoft.com/office/drawing/2014/main" id="{FE9FC220-E046-4BE7-91F9-93F0D1877CAC}"/>
                </a:ext>
              </a:extLst>
            </p:cNvPr>
            <p:cNvSpPr/>
            <p:nvPr/>
          </p:nvSpPr>
          <p:spPr>
            <a:xfrm>
              <a:off x="5065294" y="5223624"/>
              <a:ext cx="582067" cy="582083"/>
            </a:xfrm>
            <a:prstGeom prst="ellipse">
              <a:avLst/>
            </a:prstGeom>
            <a:solidFill>
              <a:schemeClr val="tx1">
                <a:lumMod val="75000"/>
                <a:lumOff val="25000"/>
              </a:schemeClr>
            </a:solidFill>
            <a:ln w="12700">
              <a:miter lim="400000"/>
            </a:ln>
          </p:spPr>
          <p:txBody>
            <a:bodyPr lIns="38100" tIns="38100" rIns="38100" bIns="38100" anchor="ctr"/>
            <a:lstStyle/>
            <a:p>
              <a:pPr algn="ctr" rtl="1">
                <a:lnSpc>
                  <a:spcPct val="115000"/>
                </a:lnSpc>
              </a:pPr>
              <a:r>
                <a:rPr lang="en-US" sz="2000" b="1" dirty="0">
                  <a:solidFill>
                    <a:srgbClr val="E6E6E6"/>
                  </a:solidFill>
                  <a:latin typeface="Adobe Arabic" panose="02040503050201020203" pitchFamily="18" charset="-78"/>
                  <a:cs typeface="Sakkal Majalla" panose="02000000000000000000" pitchFamily="2" charset="-78"/>
                </a:rPr>
                <a:t>5</a:t>
              </a:r>
            </a:p>
          </p:txBody>
        </p:sp>
      </p:grpSp>
      <p:grpSp>
        <p:nvGrpSpPr>
          <p:cNvPr id="4" name="Group 3">
            <a:extLst>
              <a:ext uri="{FF2B5EF4-FFF2-40B4-BE49-F238E27FC236}">
                <a16:creationId xmlns:a16="http://schemas.microsoft.com/office/drawing/2014/main" id="{B32C04E5-6100-4E3E-9D33-E55CEF65FDE2}"/>
              </a:ext>
            </a:extLst>
          </p:cNvPr>
          <p:cNvGrpSpPr/>
          <p:nvPr/>
        </p:nvGrpSpPr>
        <p:grpSpPr>
          <a:xfrm>
            <a:off x="6939073" y="3745052"/>
            <a:ext cx="4483238" cy="1747914"/>
            <a:chOff x="6939073" y="3745052"/>
            <a:chExt cx="4483238" cy="1747914"/>
          </a:xfrm>
        </p:grpSpPr>
        <p:sp>
          <p:nvSpPr>
            <p:cNvPr id="33" name="Freeform: Shape 32">
              <a:extLst>
                <a:ext uri="{FF2B5EF4-FFF2-40B4-BE49-F238E27FC236}">
                  <a16:creationId xmlns:a16="http://schemas.microsoft.com/office/drawing/2014/main" id="{A8FC7BB2-A2AC-4E02-8E9B-C2A14D1C73AA}"/>
                </a:ext>
              </a:extLst>
            </p:cNvPr>
            <p:cNvSpPr/>
            <p:nvPr/>
          </p:nvSpPr>
          <p:spPr>
            <a:xfrm>
              <a:off x="6939073" y="3745052"/>
              <a:ext cx="963696" cy="1233503"/>
            </a:xfrm>
            <a:custGeom>
              <a:avLst/>
              <a:gdLst>
                <a:gd name="connsiteX0" fmla="*/ 174198 w 898330"/>
                <a:gd name="connsiteY0" fmla="*/ 548872 h 1149805"/>
                <a:gd name="connsiteX1" fmla="*/ 306990 w 898330"/>
                <a:gd name="connsiteY1" fmla="*/ 586674 h 1149805"/>
                <a:gd name="connsiteX2" fmla="*/ 360593 w 898330"/>
                <a:gd name="connsiteY2" fmla="*/ 630510 h 1149805"/>
                <a:gd name="connsiteX3" fmla="*/ 410955 w 898330"/>
                <a:gd name="connsiteY3" fmla="*/ 640276 h 1149805"/>
                <a:gd name="connsiteX4" fmla="*/ 429452 w 898330"/>
                <a:gd name="connsiteY4" fmla="*/ 695709 h 1149805"/>
                <a:gd name="connsiteX5" fmla="*/ 442563 w 898330"/>
                <a:gd name="connsiteY5" fmla="*/ 717010 h 1149805"/>
                <a:gd name="connsiteX6" fmla="*/ 443691 w 898330"/>
                <a:gd name="connsiteY6" fmla="*/ 720644 h 1149805"/>
                <a:gd name="connsiteX7" fmla="*/ 693664 w 898330"/>
                <a:gd name="connsiteY7" fmla="*/ 886337 h 1149805"/>
                <a:gd name="connsiteX8" fmla="*/ 748339 w 898330"/>
                <a:gd name="connsiteY8" fmla="*/ 880826 h 1149805"/>
                <a:gd name="connsiteX9" fmla="*/ 783644 w 898330"/>
                <a:gd name="connsiteY9" fmla="*/ 869866 h 1149805"/>
                <a:gd name="connsiteX10" fmla="*/ 724515 w 898330"/>
                <a:gd name="connsiteY10" fmla="*/ 1007370 h 1149805"/>
                <a:gd name="connsiteX11" fmla="*/ 324858 w 898330"/>
                <a:gd name="connsiteY11" fmla="*/ 1091861 h 1149805"/>
                <a:gd name="connsiteX12" fmla="*/ 68186 w 898330"/>
                <a:gd name="connsiteY12" fmla="*/ 887163 h 1149805"/>
                <a:gd name="connsiteX13" fmla="*/ 38975 w 898330"/>
                <a:gd name="connsiteY13" fmla="*/ 633746 h 1149805"/>
                <a:gd name="connsiteX14" fmla="*/ 53559 w 898330"/>
                <a:gd name="connsiteY14" fmla="*/ 615917 h 1149805"/>
                <a:gd name="connsiteX15" fmla="*/ 174198 w 898330"/>
                <a:gd name="connsiteY15" fmla="*/ 548872 h 1149805"/>
                <a:gd name="connsiteX16" fmla="*/ 632799 w 898330"/>
                <a:gd name="connsiteY16" fmla="*/ 5 h 1149805"/>
                <a:gd name="connsiteX17" fmla="*/ 895089 w 898330"/>
                <a:gd name="connsiteY17" fmla="*/ 260123 h 1149805"/>
                <a:gd name="connsiteX18" fmla="*/ 898330 w 898330"/>
                <a:gd name="connsiteY18" fmla="*/ 265006 h 1149805"/>
                <a:gd name="connsiteX19" fmla="*/ 888929 w 898330"/>
                <a:gd name="connsiteY19" fmla="*/ 427370 h 1149805"/>
                <a:gd name="connsiteX20" fmla="*/ 885497 w 898330"/>
                <a:gd name="connsiteY20" fmla="*/ 423211 h 1149805"/>
                <a:gd name="connsiteX21" fmla="*/ 693664 w 898330"/>
                <a:gd name="connsiteY21" fmla="*/ 343751 h 1149805"/>
                <a:gd name="connsiteX22" fmla="*/ 588065 w 898330"/>
                <a:gd name="connsiteY22" fmla="*/ 365071 h 1149805"/>
                <a:gd name="connsiteX23" fmla="*/ 558731 w 898330"/>
                <a:gd name="connsiteY23" fmla="*/ 380992 h 1149805"/>
                <a:gd name="connsiteX24" fmla="*/ 519015 w 898330"/>
                <a:gd name="connsiteY24" fmla="*/ 398827 h 1149805"/>
                <a:gd name="connsiteX25" fmla="*/ 469463 w 898330"/>
                <a:gd name="connsiteY25" fmla="*/ 438815 h 1149805"/>
                <a:gd name="connsiteX26" fmla="*/ 409335 w 898330"/>
                <a:gd name="connsiteY26" fmla="*/ 412809 h 1149805"/>
                <a:gd name="connsiteX27" fmla="*/ 337864 w 898330"/>
                <a:gd name="connsiteY27" fmla="*/ 429049 h 1149805"/>
                <a:gd name="connsiteX28" fmla="*/ 121831 w 898330"/>
                <a:gd name="connsiteY28" fmla="*/ 294249 h 1149805"/>
                <a:gd name="connsiteX29" fmla="*/ 256671 w 898330"/>
                <a:gd name="connsiteY29" fmla="*/ 78195 h 1149805"/>
                <a:gd name="connsiteX30" fmla="*/ 571807 w 898330"/>
                <a:gd name="connsiteY30" fmla="*/ 6706 h 1149805"/>
                <a:gd name="connsiteX31" fmla="*/ 632799 w 898330"/>
                <a:gd name="connsiteY31" fmla="*/ 5 h 114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8330" h="1149805">
                  <a:moveTo>
                    <a:pt x="174198" y="548872"/>
                  </a:moveTo>
                  <a:cubicBezTo>
                    <a:pt x="220093" y="543591"/>
                    <a:pt x="268014" y="555785"/>
                    <a:pt x="306990" y="586674"/>
                  </a:cubicBezTo>
                  <a:lnTo>
                    <a:pt x="360593" y="630510"/>
                  </a:lnTo>
                  <a:cubicBezTo>
                    <a:pt x="375220" y="641866"/>
                    <a:pt x="394751" y="645103"/>
                    <a:pt x="410955" y="640276"/>
                  </a:cubicBezTo>
                  <a:cubicBezTo>
                    <a:pt x="415028" y="658957"/>
                    <a:pt x="421126" y="677639"/>
                    <a:pt x="429452" y="695709"/>
                  </a:cubicBezTo>
                  <a:lnTo>
                    <a:pt x="442563" y="717010"/>
                  </a:lnTo>
                  <a:lnTo>
                    <a:pt x="443691" y="720644"/>
                  </a:lnTo>
                  <a:cubicBezTo>
                    <a:pt x="484875" y="818015"/>
                    <a:pt x="581291" y="886337"/>
                    <a:pt x="693664" y="886337"/>
                  </a:cubicBezTo>
                  <a:cubicBezTo>
                    <a:pt x="712393" y="886337"/>
                    <a:pt x="730679" y="884439"/>
                    <a:pt x="748339" y="880826"/>
                  </a:cubicBezTo>
                  <a:lnTo>
                    <a:pt x="783644" y="869866"/>
                  </a:lnTo>
                  <a:lnTo>
                    <a:pt x="724515" y="1007370"/>
                  </a:lnTo>
                  <a:cubicBezTo>
                    <a:pt x="649760" y="1155229"/>
                    <a:pt x="454836" y="1195828"/>
                    <a:pt x="324858" y="1091861"/>
                  </a:cubicBezTo>
                  <a:lnTo>
                    <a:pt x="68186" y="887163"/>
                  </a:lnTo>
                  <a:cubicBezTo>
                    <a:pt x="-9768" y="825441"/>
                    <a:pt x="-22774" y="711708"/>
                    <a:pt x="38975" y="633746"/>
                  </a:cubicBezTo>
                  <a:lnTo>
                    <a:pt x="53559" y="615917"/>
                  </a:lnTo>
                  <a:cubicBezTo>
                    <a:pt x="84433" y="576908"/>
                    <a:pt x="128303" y="554153"/>
                    <a:pt x="174198" y="548872"/>
                  </a:cubicBezTo>
                  <a:close/>
                  <a:moveTo>
                    <a:pt x="632799" y="5"/>
                  </a:moveTo>
                  <a:cubicBezTo>
                    <a:pt x="773178" y="891"/>
                    <a:pt x="895089" y="113704"/>
                    <a:pt x="895089" y="260123"/>
                  </a:cubicBezTo>
                  <a:cubicBezTo>
                    <a:pt x="895089" y="261770"/>
                    <a:pt x="895089" y="261770"/>
                    <a:pt x="898330" y="265006"/>
                  </a:cubicBezTo>
                  <a:lnTo>
                    <a:pt x="888929" y="427370"/>
                  </a:lnTo>
                  <a:lnTo>
                    <a:pt x="885497" y="423211"/>
                  </a:lnTo>
                  <a:cubicBezTo>
                    <a:pt x="836403" y="374117"/>
                    <a:pt x="768580" y="343751"/>
                    <a:pt x="693664" y="343751"/>
                  </a:cubicBezTo>
                  <a:cubicBezTo>
                    <a:pt x="656207" y="343751"/>
                    <a:pt x="620522" y="351343"/>
                    <a:pt x="588065" y="365071"/>
                  </a:cubicBezTo>
                  <a:lnTo>
                    <a:pt x="558731" y="380992"/>
                  </a:lnTo>
                  <a:lnTo>
                    <a:pt x="519015" y="398827"/>
                  </a:lnTo>
                  <a:cubicBezTo>
                    <a:pt x="500742" y="409998"/>
                    <a:pt x="484090" y="423399"/>
                    <a:pt x="469463" y="438815"/>
                  </a:cubicBezTo>
                  <a:cubicBezTo>
                    <a:pt x="458077" y="419339"/>
                    <a:pt x="433727" y="406336"/>
                    <a:pt x="409335" y="412809"/>
                  </a:cubicBezTo>
                  <a:lnTo>
                    <a:pt x="337864" y="429049"/>
                  </a:lnTo>
                  <a:cubicBezTo>
                    <a:pt x="240423" y="451818"/>
                    <a:pt x="144560" y="391686"/>
                    <a:pt x="121831" y="294249"/>
                  </a:cubicBezTo>
                  <a:cubicBezTo>
                    <a:pt x="99060" y="196755"/>
                    <a:pt x="159187" y="100907"/>
                    <a:pt x="256671" y="78195"/>
                  </a:cubicBezTo>
                  <a:lnTo>
                    <a:pt x="571807" y="6706"/>
                  </a:lnTo>
                  <a:cubicBezTo>
                    <a:pt x="592314" y="2036"/>
                    <a:pt x="612745" y="-122"/>
                    <a:pt x="632799" y="5"/>
                  </a:cubicBezTo>
                  <a:close/>
                </a:path>
              </a:pathLst>
            </a:custGeom>
            <a:solidFill>
              <a:srgbClr val="0058A3"/>
            </a:solidFill>
            <a:ln w="12700">
              <a:miter lim="400000"/>
            </a:ln>
          </p:spPr>
          <p:txBody>
            <a:bodyPr wrap="square" lIns="38100" tIns="38100" rIns="38100" bIns="38100" anchor="ctr">
              <a:noAutofit/>
            </a:bodyPr>
            <a:lstStyle/>
            <a:p>
              <a:endParaRPr lang="en-US"/>
            </a:p>
          </p:txBody>
        </p:sp>
        <p:sp>
          <p:nvSpPr>
            <p:cNvPr id="37" name="TextBox 31">
              <a:extLst>
                <a:ext uri="{FF2B5EF4-FFF2-40B4-BE49-F238E27FC236}">
                  <a16:creationId xmlns:a16="http://schemas.microsoft.com/office/drawing/2014/main" id="{2DE7B4F8-00EC-4F46-BB20-AEFDACA77F1A}"/>
                </a:ext>
              </a:extLst>
            </p:cNvPr>
            <p:cNvSpPr txBox="1"/>
            <p:nvPr/>
          </p:nvSpPr>
          <p:spPr>
            <a:xfrm>
              <a:off x="8240716" y="3757169"/>
              <a:ext cx="3181595" cy="1735797"/>
            </a:xfrm>
            <a:prstGeom prst="rect">
              <a:avLst/>
            </a:prstGeom>
            <a:noFill/>
          </p:spPr>
          <p:txBody>
            <a:bodyPr wrap="square" lIns="0" rIns="0" rtlCol="0" anchor="b">
              <a:noAutofit/>
            </a:bodyPr>
            <a:lstStyle/>
            <a:p>
              <a:pPr marL="0" marR="0" algn="ctr" rtl="1">
                <a:lnSpc>
                  <a:spcPct val="115000"/>
                </a:lnSpc>
                <a:spcBef>
                  <a:spcPts val="0"/>
                </a:spcBef>
                <a:spcAft>
                  <a:spcPts val="0"/>
                </a:spcAft>
              </a:pPr>
              <a:r>
                <a:rPr lang="ar-SY" sz="2400" b="1" kern="1200" dirty="0">
                  <a:solidFill>
                    <a:srgbClr val="0057A2"/>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تحليل </a:t>
              </a:r>
              <a:r>
                <a:rPr lang="en-US" sz="2400" b="1" kern="1200" dirty="0">
                  <a:solidFill>
                    <a:srgbClr val="0057A2"/>
                  </a:solidFill>
                  <a:effectLst/>
                  <a:latin typeface="Gadugi" panose="020B0502040204020203" pitchFamily="34" charset="0"/>
                  <a:ea typeface="Gadugi" panose="020B0502040204020203" pitchFamily="34" charset="0"/>
                  <a:cs typeface="Sakkal Majalla" panose="02000000000000000000" pitchFamily="2" charset="-78"/>
                </a:rPr>
                <a:t>FMEA</a:t>
              </a:r>
              <a:r>
                <a:rPr lang="ar-SY" sz="2400" b="1" kern="1200" dirty="0">
                  <a:solidFill>
                    <a:srgbClr val="0057A2"/>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 (تحليل الأخطاء والتأثيرات المحتملة)</a:t>
              </a:r>
              <a:endParaRPr lang="en-US" sz="2400" dirty="0">
                <a:solidFill>
                  <a:srgbClr val="0057A2"/>
                </a:solidFill>
                <a:effectLst/>
                <a:latin typeface="Times New Roman" panose="02020603050405020304" pitchFamily="18" charset="0"/>
                <a:ea typeface="Calibri" panose="020F0502020204030204" pitchFamily="34" charset="0"/>
                <a:cs typeface="Sakkal Majalla" panose="02000000000000000000" pitchFamily="2" charset="-78"/>
              </a:endParaRPr>
            </a:p>
            <a:p>
              <a:pPr marL="0" marR="0" algn="ctr" rtl="1">
                <a:lnSpc>
                  <a:spcPct val="115000"/>
                </a:lnSpc>
                <a:spcBef>
                  <a:spcPts val="0"/>
                </a:spcBef>
                <a:spcAft>
                  <a:spcPts val="0"/>
                </a:spcAft>
              </a:pPr>
              <a:r>
                <a:rPr lang="en-US" sz="2400" b="1" kern="1200" dirty="0">
                  <a:solidFill>
                    <a:srgbClr val="0057A2"/>
                  </a:solidFill>
                  <a:effectLst/>
                  <a:latin typeface="GE Dinar Two Medium" panose="020A0503020102020204" pitchFamily="18" charset="-78"/>
                  <a:ea typeface="GE Dinar Two Medium" panose="020A0503020102020204" pitchFamily="18" charset="-78"/>
                  <a:cs typeface="Sakkal Majalla" panose="02000000000000000000" pitchFamily="2" charset="-78"/>
                </a:rPr>
                <a:t> </a:t>
              </a:r>
              <a:endParaRPr lang="en-US" sz="2400" dirty="0">
                <a:solidFill>
                  <a:srgbClr val="0057A2"/>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6" name="Circle">
              <a:extLst>
                <a:ext uri="{FF2B5EF4-FFF2-40B4-BE49-F238E27FC236}">
                  <a16:creationId xmlns:a16="http://schemas.microsoft.com/office/drawing/2014/main" id="{07E70698-9778-4F3A-8345-C9202A58FE3F}"/>
                </a:ext>
              </a:extLst>
            </p:cNvPr>
            <p:cNvSpPr/>
            <p:nvPr/>
          </p:nvSpPr>
          <p:spPr>
            <a:xfrm>
              <a:off x="7392177" y="4113826"/>
              <a:ext cx="582067" cy="582083"/>
            </a:xfrm>
            <a:prstGeom prst="ellipse">
              <a:avLst/>
            </a:prstGeom>
            <a:solidFill>
              <a:schemeClr val="tx1">
                <a:lumMod val="75000"/>
                <a:lumOff val="25000"/>
              </a:schemeClr>
            </a:solidFill>
            <a:ln w="12700">
              <a:miter lim="400000"/>
            </a:ln>
          </p:spPr>
          <p:txBody>
            <a:bodyPr lIns="38100" tIns="38100" rIns="38100" bIns="38100" anchor="ctr"/>
            <a:lstStyle/>
            <a:p>
              <a:pPr algn="ctr" rtl="1">
                <a:lnSpc>
                  <a:spcPct val="115000"/>
                </a:lnSpc>
              </a:pPr>
              <a:r>
                <a:rPr lang="en-US" sz="2000" b="1" dirty="0">
                  <a:solidFill>
                    <a:srgbClr val="E6E6E6"/>
                  </a:solidFill>
                  <a:latin typeface="Adobe Arabic" panose="02040503050201020203" pitchFamily="18" charset="-78"/>
                  <a:cs typeface="Sakkal Majalla" panose="02000000000000000000" pitchFamily="2" charset="-78"/>
                </a:rPr>
                <a:t>3</a:t>
              </a:r>
            </a:p>
          </p:txBody>
        </p:sp>
      </p:grpSp>
      <p:grpSp>
        <p:nvGrpSpPr>
          <p:cNvPr id="5" name="Group 4">
            <a:extLst>
              <a:ext uri="{FF2B5EF4-FFF2-40B4-BE49-F238E27FC236}">
                <a16:creationId xmlns:a16="http://schemas.microsoft.com/office/drawing/2014/main" id="{4F4DF9D2-9670-493A-BDE8-D6B95F71B469}"/>
              </a:ext>
            </a:extLst>
          </p:cNvPr>
          <p:cNvGrpSpPr/>
          <p:nvPr/>
        </p:nvGrpSpPr>
        <p:grpSpPr>
          <a:xfrm>
            <a:off x="6132887" y="4760381"/>
            <a:ext cx="5118020" cy="1366406"/>
            <a:chOff x="6132887" y="4760381"/>
            <a:chExt cx="5118020" cy="1366406"/>
          </a:xfrm>
        </p:grpSpPr>
        <p:sp>
          <p:nvSpPr>
            <p:cNvPr id="34" name="Freeform: Shape 33">
              <a:extLst>
                <a:ext uri="{FF2B5EF4-FFF2-40B4-BE49-F238E27FC236}">
                  <a16:creationId xmlns:a16="http://schemas.microsoft.com/office/drawing/2014/main" id="{1F558BC6-AFC7-48DF-B6D1-F49C2E48A8AB}"/>
                </a:ext>
              </a:extLst>
            </p:cNvPr>
            <p:cNvSpPr/>
            <p:nvPr/>
          </p:nvSpPr>
          <p:spPr>
            <a:xfrm>
              <a:off x="6132887" y="4760381"/>
              <a:ext cx="1176774" cy="1054485"/>
            </a:xfrm>
            <a:custGeom>
              <a:avLst/>
              <a:gdLst>
                <a:gd name="connsiteX0" fmla="*/ 180330 w 1096955"/>
                <a:gd name="connsiteY0" fmla="*/ 212776 h 982934"/>
                <a:gd name="connsiteX1" fmla="*/ 194935 w 1096955"/>
                <a:gd name="connsiteY1" fmla="*/ 212776 h 982934"/>
                <a:gd name="connsiteX2" fmla="*/ 375265 w 1096955"/>
                <a:gd name="connsiteY2" fmla="*/ 393099 h 982934"/>
                <a:gd name="connsiteX3" fmla="*/ 375265 w 1096955"/>
                <a:gd name="connsiteY3" fmla="*/ 464594 h 982934"/>
                <a:gd name="connsiteX4" fmla="*/ 411017 w 1096955"/>
                <a:gd name="connsiteY4" fmla="*/ 516561 h 982934"/>
                <a:gd name="connsiteX5" fmla="*/ 398156 w 1096955"/>
                <a:gd name="connsiteY5" fmla="*/ 538482 h 982934"/>
                <a:gd name="connsiteX6" fmla="*/ 387480 w 1096955"/>
                <a:gd name="connsiteY6" fmla="*/ 551421 h 982934"/>
                <a:gd name="connsiteX7" fmla="*/ 341147 w 1096955"/>
                <a:gd name="connsiteY7" fmla="*/ 703103 h 982934"/>
                <a:gd name="connsiteX8" fmla="*/ 460758 w 1096955"/>
                <a:gd name="connsiteY8" fmla="*/ 928064 h 982934"/>
                <a:gd name="connsiteX9" fmla="*/ 471491 w 1096955"/>
                <a:gd name="connsiteY9" fmla="*/ 933889 h 982934"/>
                <a:gd name="connsiteX10" fmla="*/ 323286 w 1096955"/>
                <a:gd name="connsiteY10" fmla="*/ 976292 h 982934"/>
                <a:gd name="connsiteX11" fmla="*/ 0 w 1096955"/>
                <a:gd name="connsiteY11" fmla="*/ 719628 h 982934"/>
                <a:gd name="connsiteX12" fmla="*/ 0 w 1096955"/>
                <a:gd name="connsiteY12" fmla="*/ 393099 h 982934"/>
                <a:gd name="connsiteX13" fmla="*/ 180330 w 1096955"/>
                <a:gd name="connsiteY13" fmla="*/ 212776 h 982934"/>
                <a:gd name="connsiteX14" fmla="*/ 611225 w 1096955"/>
                <a:gd name="connsiteY14" fmla="*/ 1192 h 982934"/>
                <a:gd name="connsiteX15" fmla="*/ 744038 w 1096955"/>
                <a:gd name="connsiteY15" fmla="*/ 38979 h 982934"/>
                <a:gd name="connsiteX16" fmla="*/ 997443 w 1096955"/>
                <a:gd name="connsiteY16" fmla="*/ 240415 h 982934"/>
                <a:gd name="connsiteX17" fmla="*/ 999065 w 1096955"/>
                <a:gd name="connsiteY17" fmla="*/ 651395 h 982934"/>
                <a:gd name="connsiteX18" fmla="*/ 880386 w 1096955"/>
                <a:gd name="connsiteY18" fmla="*/ 736303 h 982934"/>
                <a:gd name="connsiteX19" fmla="*/ 883733 w 1096955"/>
                <a:gd name="connsiteY19" fmla="*/ 703103 h 982934"/>
                <a:gd name="connsiteX20" fmla="*/ 667115 w 1096955"/>
                <a:gd name="connsiteY20" fmla="*/ 437322 h 982934"/>
                <a:gd name="connsiteX21" fmla="*/ 665743 w 1096955"/>
                <a:gd name="connsiteY21" fmla="*/ 437184 h 982934"/>
                <a:gd name="connsiteX22" fmla="*/ 663021 w 1096955"/>
                <a:gd name="connsiteY22" fmla="*/ 435948 h 982934"/>
                <a:gd name="connsiteX23" fmla="*/ 596215 w 1096955"/>
                <a:gd name="connsiteY23" fmla="*/ 425584 h 982934"/>
                <a:gd name="connsiteX24" fmla="*/ 578313 w 1096955"/>
                <a:gd name="connsiteY24" fmla="*/ 367092 h 982934"/>
                <a:gd name="connsiteX25" fmla="*/ 519843 w 1096955"/>
                <a:gd name="connsiteY25" fmla="*/ 321603 h 982934"/>
                <a:gd name="connsiteX26" fmla="*/ 490582 w 1096955"/>
                <a:gd name="connsiteY26" fmla="*/ 68201 h 982934"/>
                <a:gd name="connsiteX27" fmla="*/ 611225 w 1096955"/>
                <a:gd name="connsiteY27" fmla="*/ 1192 h 98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6955" h="982934">
                  <a:moveTo>
                    <a:pt x="180330" y="212776"/>
                  </a:moveTo>
                  <a:lnTo>
                    <a:pt x="194935" y="212776"/>
                  </a:lnTo>
                  <a:cubicBezTo>
                    <a:pt x="294025" y="212776"/>
                    <a:pt x="375265" y="294012"/>
                    <a:pt x="375265" y="393099"/>
                  </a:cubicBezTo>
                  <a:lnTo>
                    <a:pt x="375265" y="464594"/>
                  </a:lnTo>
                  <a:cubicBezTo>
                    <a:pt x="375265" y="488970"/>
                    <a:pt x="389869" y="508451"/>
                    <a:pt x="411017" y="516561"/>
                  </a:cubicBezTo>
                  <a:lnTo>
                    <a:pt x="398156" y="538482"/>
                  </a:lnTo>
                  <a:lnTo>
                    <a:pt x="387480" y="551421"/>
                  </a:lnTo>
                  <a:cubicBezTo>
                    <a:pt x="358228" y="594719"/>
                    <a:pt x="341147" y="646917"/>
                    <a:pt x="341147" y="703103"/>
                  </a:cubicBezTo>
                  <a:cubicBezTo>
                    <a:pt x="341147" y="796748"/>
                    <a:pt x="388593" y="879310"/>
                    <a:pt x="460758" y="928064"/>
                  </a:cubicBezTo>
                  <a:lnTo>
                    <a:pt x="471491" y="933889"/>
                  </a:lnTo>
                  <a:lnTo>
                    <a:pt x="323286" y="976292"/>
                  </a:lnTo>
                  <a:cubicBezTo>
                    <a:pt x="157560" y="1013672"/>
                    <a:pt x="0" y="888578"/>
                    <a:pt x="0" y="719628"/>
                  </a:cubicBezTo>
                  <a:lnTo>
                    <a:pt x="0" y="393099"/>
                  </a:lnTo>
                  <a:cubicBezTo>
                    <a:pt x="0" y="294012"/>
                    <a:pt x="81240" y="212776"/>
                    <a:pt x="180330" y="212776"/>
                  </a:cubicBezTo>
                  <a:close/>
                  <a:moveTo>
                    <a:pt x="611225" y="1192"/>
                  </a:moveTo>
                  <a:cubicBezTo>
                    <a:pt x="657119" y="-4087"/>
                    <a:pt x="705041" y="8102"/>
                    <a:pt x="744038" y="38979"/>
                  </a:cubicBezTo>
                  <a:lnTo>
                    <a:pt x="997443" y="240415"/>
                  </a:lnTo>
                  <a:cubicBezTo>
                    <a:pt x="1129039" y="345979"/>
                    <a:pt x="1130662" y="547414"/>
                    <a:pt x="999065" y="651395"/>
                  </a:cubicBezTo>
                  <a:lnTo>
                    <a:pt x="880386" y="736303"/>
                  </a:lnTo>
                  <a:lnTo>
                    <a:pt x="883733" y="703103"/>
                  </a:lnTo>
                  <a:cubicBezTo>
                    <a:pt x="883733" y="572001"/>
                    <a:pt x="790739" y="462619"/>
                    <a:pt x="667115" y="437322"/>
                  </a:cubicBezTo>
                  <a:lnTo>
                    <a:pt x="665743" y="437184"/>
                  </a:lnTo>
                  <a:lnTo>
                    <a:pt x="663021" y="435948"/>
                  </a:lnTo>
                  <a:cubicBezTo>
                    <a:pt x="641297" y="429243"/>
                    <a:pt x="618959" y="425584"/>
                    <a:pt x="596215" y="425584"/>
                  </a:cubicBezTo>
                  <a:cubicBezTo>
                    <a:pt x="602706" y="406102"/>
                    <a:pt x="596215" y="381727"/>
                    <a:pt x="578313" y="367092"/>
                  </a:cubicBezTo>
                  <a:lnTo>
                    <a:pt x="519843" y="321603"/>
                  </a:lnTo>
                  <a:cubicBezTo>
                    <a:pt x="441848" y="259896"/>
                    <a:pt x="428866" y="146175"/>
                    <a:pt x="490582" y="68201"/>
                  </a:cubicBezTo>
                  <a:cubicBezTo>
                    <a:pt x="521466" y="29215"/>
                    <a:pt x="565331" y="6470"/>
                    <a:pt x="611225" y="1192"/>
                  </a:cubicBezTo>
                  <a:close/>
                </a:path>
              </a:pathLst>
            </a:custGeom>
            <a:solidFill>
              <a:schemeClr val="bg1">
                <a:lumMod val="65000"/>
              </a:schemeClr>
            </a:solidFill>
            <a:ln w="12700">
              <a:miter lim="400000"/>
            </a:ln>
          </p:spPr>
          <p:txBody>
            <a:bodyPr wrap="square" lIns="38100" tIns="38100" rIns="38100" bIns="38100" anchor="ctr">
              <a:noAutofit/>
            </a:bodyPr>
            <a:lstStyle/>
            <a:p>
              <a:endParaRPr lang="en-US"/>
            </a:p>
          </p:txBody>
        </p:sp>
        <p:sp>
          <p:nvSpPr>
            <p:cNvPr id="41" name="TextBox 53">
              <a:extLst>
                <a:ext uri="{FF2B5EF4-FFF2-40B4-BE49-F238E27FC236}">
                  <a16:creationId xmlns:a16="http://schemas.microsoft.com/office/drawing/2014/main" id="{21342121-2425-4043-8EE3-D1A58A64CBA8}"/>
                </a:ext>
              </a:extLst>
            </p:cNvPr>
            <p:cNvSpPr txBox="1"/>
            <p:nvPr/>
          </p:nvSpPr>
          <p:spPr>
            <a:xfrm>
              <a:off x="7917598" y="5609722"/>
              <a:ext cx="3333309" cy="517065"/>
            </a:xfrm>
            <a:prstGeom prst="rect">
              <a:avLst/>
            </a:prstGeom>
            <a:noFill/>
          </p:spPr>
          <p:txBody>
            <a:bodyPr wrap="square" lIns="0" rIns="0" rtlCol="0" anchor="b">
              <a:spAutoFit/>
            </a:bodyPr>
            <a:lstStyle/>
            <a:p>
              <a:pPr marL="0" marR="0" algn="ctr" rtl="1">
                <a:lnSpc>
                  <a:spcPct val="115000"/>
                </a:lnSpc>
                <a:spcBef>
                  <a:spcPts val="0"/>
                </a:spcBef>
                <a:spcAft>
                  <a:spcPts val="0"/>
                </a:spcAft>
              </a:pPr>
              <a:r>
                <a:rPr lang="ar-SY" sz="2400" b="1" kern="1200">
                  <a:solidFill>
                    <a:srgbClr val="55769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مخططات التدفق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7" name="Circle">
              <a:extLst>
                <a:ext uri="{FF2B5EF4-FFF2-40B4-BE49-F238E27FC236}">
                  <a16:creationId xmlns:a16="http://schemas.microsoft.com/office/drawing/2014/main" id="{26231412-A272-4255-A7FF-15FD4A0963A5}"/>
                </a:ext>
              </a:extLst>
            </p:cNvPr>
            <p:cNvSpPr/>
            <p:nvPr/>
          </p:nvSpPr>
          <p:spPr>
            <a:xfrm>
              <a:off x="6498857" y="5223624"/>
              <a:ext cx="582067" cy="582083"/>
            </a:xfrm>
            <a:prstGeom prst="ellipse">
              <a:avLst/>
            </a:prstGeom>
            <a:solidFill>
              <a:schemeClr val="tx1">
                <a:lumMod val="75000"/>
                <a:lumOff val="25000"/>
              </a:schemeClr>
            </a:solidFill>
            <a:ln w="12700">
              <a:miter lim="400000"/>
            </a:ln>
          </p:spPr>
          <p:txBody>
            <a:bodyPr lIns="38100" tIns="38100" rIns="38100" bIns="38100" anchor="ctr"/>
            <a:lstStyle/>
            <a:p>
              <a:pPr algn="ctr" rtl="1">
                <a:lnSpc>
                  <a:spcPct val="115000"/>
                </a:lnSpc>
              </a:pPr>
              <a:r>
                <a:rPr lang="en-US" sz="2000" b="1" dirty="0">
                  <a:solidFill>
                    <a:srgbClr val="E6E6E6"/>
                  </a:solidFill>
                  <a:latin typeface="Adobe Arabic" panose="02040503050201020203" pitchFamily="18" charset="-78"/>
                  <a:cs typeface="Sakkal Majalla" panose="02000000000000000000" pitchFamily="2" charset="-78"/>
                </a:rPr>
                <a:t>4</a:t>
              </a:r>
            </a:p>
          </p:txBody>
        </p:sp>
      </p:grpSp>
      <p:grpSp>
        <p:nvGrpSpPr>
          <p:cNvPr id="3" name="Group 2">
            <a:extLst>
              <a:ext uri="{FF2B5EF4-FFF2-40B4-BE49-F238E27FC236}">
                <a16:creationId xmlns:a16="http://schemas.microsoft.com/office/drawing/2014/main" id="{3D911B07-80C9-4427-A18C-FA29DEC83590}"/>
              </a:ext>
            </a:extLst>
          </p:cNvPr>
          <p:cNvGrpSpPr/>
          <p:nvPr/>
        </p:nvGrpSpPr>
        <p:grpSpPr>
          <a:xfrm>
            <a:off x="6625382" y="2548099"/>
            <a:ext cx="4455884" cy="1182055"/>
            <a:chOff x="6625382" y="2548099"/>
            <a:chExt cx="4455884" cy="1182055"/>
          </a:xfrm>
        </p:grpSpPr>
        <p:sp>
          <p:nvSpPr>
            <p:cNvPr id="32" name="Freeform: Shape 31">
              <a:extLst>
                <a:ext uri="{FF2B5EF4-FFF2-40B4-BE49-F238E27FC236}">
                  <a16:creationId xmlns:a16="http://schemas.microsoft.com/office/drawing/2014/main" id="{863E3E7B-AF80-4039-93CD-682D0D466384}"/>
                </a:ext>
              </a:extLst>
            </p:cNvPr>
            <p:cNvSpPr/>
            <p:nvPr/>
          </p:nvSpPr>
          <p:spPr>
            <a:xfrm>
              <a:off x="6625382" y="2548099"/>
              <a:ext cx="1132334" cy="1182055"/>
            </a:xfrm>
            <a:custGeom>
              <a:avLst/>
              <a:gdLst>
                <a:gd name="connsiteX0" fmla="*/ 950179 w 1055530"/>
                <a:gd name="connsiteY0" fmla="*/ 506817 h 1101848"/>
                <a:gd name="connsiteX1" fmla="*/ 1030187 w 1055530"/>
                <a:gd name="connsiteY1" fmla="*/ 653568 h 1101848"/>
                <a:gd name="connsiteX2" fmla="*/ 853087 w 1055530"/>
                <a:gd name="connsiteY2" fmla="*/ 1023980 h 1101848"/>
                <a:gd name="connsiteX3" fmla="*/ 534693 w 1055530"/>
                <a:gd name="connsiteY3" fmla="*/ 1097034 h 1101848"/>
                <a:gd name="connsiteX4" fmla="*/ 318603 w 1055530"/>
                <a:gd name="connsiteY4" fmla="*/ 962226 h 1101848"/>
                <a:gd name="connsiteX5" fmla="*/ 313749 w 1055530"/>
                <a:gd name="connsiteY5" fmla="*/ 939461 h 1101848"/>
                <a:gd name="connsiteX6" fmla="*/ 448570 w 1055530"/>
                <a:gd name="connsiteY6" fmla="*/ 723433 h 1101848"/>
                <a:gd name="connsiteX7" fmla="*/ 515172 w 1055530"/>
                <a:gd name="connsiteY7" fmla="*/ 708779 h 1101848"/>
                <a:gd name="connsiteX8" fmla="*/ 555780 w 1055530"/>
                <a:gd name="connsiteY8" fmla="*/ 668168 h 1101848"/>
                <a:gd name="connsiteX9" fmla="*/ 618944 w 1055530"/>
                <a:gd name="connsiteY9" fmla="*/ 688899 h 1101848"/>
                <a:gd name="connsiteX10" fmla="*/ 680912 w 1055530"/>
                <a:gd name="connsiteY10" fmla="*/ 692291 h 1101848"/>
                <a:gd name="connsiteX11" fmla="*/ 693666 w 1055530"/>
                <a:gd name="connsiteY11" fmla="*/ 693577 h 1101848"/>
                <a:gd name="connsiteX12" fmla="*/ 943640 w 1055530"/>
                <a:gd name="connsiteY12" fmla="*/ 527884 h 1101848"/>
                <a:gd name="connsiteX13" fmla="*/ 391178 w 1055530"/>
                <a:gd name="connsiteY13" fmla="*/ 13 h 1101848"/>
                <a:gd name="connsiteX14" fmla="*/ 557398 w 1055530"/>
                <a:gd name="connsiteY14" fmla="*/ 57395 h 1101848"/>
                <a:gd name="connsiteX15" fmla="*/ 660584 w 1055530"/>
                <a:gd name="connsiteY15" fmla="*/ 149563 h 1101848"/>
                <a:gd name="connsiteX16" fmla="*/ 638991 w 1055530"/>
                <a:gd name="connsiteY16" fmla="*/ 151740 h 1101848"/>
                <a:gd name="connsiteX17" fmla="*/ 484324 w 1055530"/>
                <a:gd name="connsiteY17" fmla="*/ 244954 h 1101848"/>
                <a:gd name="connsiteX18" fmla="*/ 471671 w 1055530"/>
                <a:gd name="connsiteY18" fmla="*/ 267008 h 1101848"/>
                <a:gd name="connsiteX19" fmla="*/ 468706 w 1055530"/>
                <a:gd name="connsiteY19" fmla="*/ 270602 h 1101848"/>
                <a:gd name="connsiteX20" fmla="*/ 452853 w 1055530"/>
                <a:gd name="connsiteY20" fmla="*/ 299808 h 1101848"/>
                <a:gd name="connsiteX21" fmla="*/ 438835 w 1055530"/>
                <a:gd name="connsiteY21" fmla="*/ 324242 h 1101848"/>
                <a:gd name="connsiteX22" fmla="*/ 422373 w 1055530"/>
                <a:gd name="connsiteY22" fmla="*/ 417521 h 1101848"/>
                <a:gd name="connsiteX23" fmla="*/ 422613 w 1055530"/>
                <a:gd name="connsiteY23" fmla="*/ 419903 h 1101848"/>
                <a:gd name="connsiteX24" fmla="*/ 422373 w 1055530"/>
                <a:gd name="connsiteY24" fmla="*/ 422284 h 1101848"/>
                <a:gd name="connsiteX25" fmla="*/ 427885 w 1055530"/>
                <a:gd name="connsiteY25" fmla="*/ 476959 h 1101848"/>
                <a:gd name="connsiteX26" fmla="*/ 430816 w 1055530"/>
                <a:gd name="connsiteY26" fmla="*/ 486402 h 1101848"/>
                <a:gd name="connsiteX27" fmla="*/ 432337 w 1055530"/>
                <a:gd name="connsiteY27" fmla="*/ 508973 h 1101848"/>
                <a:gd name="connsiteX28" fmla="*/ 380351 w 1055530"/>
                <a:gd name="connsiteY28" fmla="*/ 539849 h 1101848"/>
                <a:gd name="connsiteX29" fmla="*/ 352739 w 1055530"/>
                <a:gd name="connsiteY29" fmla="*/ 598358 h 1101848"/>
                <a:gd name="connsiteX30" fmla="*/ 112325 w 1055530"/>
                <a:gd name="connsiteY30" fmla="*/ 682823 h 1101848"/>
                <a:gd name="connsiteX31" fmla="*/ 102565 w 1055530"/>
                <a:gd name="connsiteY31" fmla="*/ 677956 h 1101848"/>
                <a:gd name="connsiteX32" fmla="*/ 18060 w 1055530"/>
                <a:gd name="connsiteY32" fmla="*/ 437486 h 1101848"/>
                <a:gd name="connsiteX33" fmla="*/ 156170 w 1055530"/>
                <a:gd name="connsiteY33" fmla="*/ 149971 h 1101848"/>
                <a:gd name="connsiteX34" fmla="*/ 391178 w 1055530"/>
                <a:gd name="connsiteY34" fmla="*/ 13 h 110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55530" h="1101848">
                  <a:moveTo>
                    <a:pt x="950179" y="506817"/>
                  </a:moveTo>
                  <a:lnTo>
                    <a:pt x="1030187" y="653568"/>
                  </a:lnTo>
                  <a:cubicBezTo>
                    <a:pt x="1101643" y="806275"/>
                    <a:pt x="1015520" y="986614"/>
                    <a:pt x="853087" y="1023980"/>
                  </a:cubicBezTo>
                  <a:lnTo>
                    <a:pt x="534693" y="1097034"/>
                  </a:lnTo>
                  <a:cubicBezTo>
                    <a:pt x="437192" y="1119800"/>
                    <a:pt x="341360" y="1059669"/>
                    <a:pt x="318603" y="962226"/>
                  </a:cubicBezTo>
                  <a:lnTo>
                    <a:pt x="313749" y="939461"/>
                  </a:lnTo>
                  <a:cubicBezTo>
                    <a:pt x="290991" y="842018"/>
                    <a:pt x="351121" y="746144"/>
                    <a:pt x="448570" y="723433"/>
                  </a:cubicBezTo>
                  <a:lnTo>
                    <a:pt x="515172" y="708779"/>
                  </a:lnTo>
                  <a:cubicBezTo>
                    <a:pt x="536311" y="703912"/>
                    <a:pt x="550926" y="687689"/>
                    <a:pt x="555780" y="668168"/>
                  </a:cubicBezTo>
                  <a:cubicBezTo>
                    <a:pt x="576085" y="677929"/>
                    <a:pt x="597211" y="684837"/>
                    <a:pt x="618944" y="688899"/>
                  </a:cubicBezTo>
                  <a:lnTo>
                    <a:pt x="680912" y="692291"/>
                  </a:lnTo>
                  <a:lnTo>
                    <a:pt x="693666" y="693577"/>
                  </a:lnTo>
                  <a:cubicBezTo>
                    <a:pt x="806039" y="693577"/>
                    <a:pt x="902455" y="625255"/>
                    <a:pt x="943640" y="527884"/>
                  </a:cubicBezTo>
                  <a:close/>
                  <a:moveTo>
                    <a:pt x="391178" y="13"/>
                  </a:moveTo>
                  <a:cubicBezTo>
                    <a:pt x="448812" y="-564"/>
                    <a:pt x="507447" y="17792"/>
                    <a:pt x="557398" y="57395"/>
                  </a:cubicBezTo>
                  <a:lnTo>
                    <a:pt x="660584" y="149563"/>
                  </a:lnTo>
                  <a:lnTo>
                    <a:pt x="638991" y="151740"/>
                  </a:lnTo>
                  <a:cubicBezTo>
                    <a:pt x="577180" y="164389"/>
                    <a:pt x="523025" y="198058"/>
                    <a:pt x="484324" y="244954"/>
                  </a:cubicBezTo>
                  <a:lnTo>
                    <a:pt x="471671" y="267008"/>
                  </a:lnTo>
                  <a:lnTo>
                    <a:pt x="468706" y="270602"/>
                  </a:lnTo>
                  <a:lnTo>
                    <a:pt x="452853" y="299808"/>
                  </a:lnTo>
                  <a:lnTo>
                    <a:pt x="438835" y="324242"/>
                  </a:lnTo>
                  <a:cubicBezTo>
                    <a:pt x="428185" y="353328"/>
                    <a:pt x="422373" y="384746"/>
                    <a:pt x="422373" y="417521"/>
                  </a:cubicBezTo>
                  <a:lnTo>
                    <a:pt x="422613" y="419903"/>
                  </a:lnTo>
                  <a:lnTo>
                    <a:pt x="422373" y="422284"/>
                  </a:lnTo>
                  <a:cubicBezTo>
                    <a:pt x="422373" y="441013"/>
                    <a:pt x="424271" y="459299"/>
                    <a:pt x="427885" y="476959"/>
                  </a:cubicBezTo>
                  <a:lnTo>
                    <a:pt x="430816" y="486402"/>
                  </a:lnTo>
                  <a:lnTo>
                    <a:pt x="432337" y="508973"/>
                  </a:lnTo>
                  <a:cubicBezTo>
                    <a:pt x="411198" y="507350"/>
                    <a:pt x="390111" y="518760"/>
                    <a:pt x="380351" y="539849"/>
                  </a:cubicBezTo>
                  <a:lnTo>
                    <a:pt x="352739" y="598358"/>
                  </a:lnTo>
                  <a:cubicBezTo>
                    <a:pt x="308895" y="687689"/>
                    <a:pt x="201632" y="726677"/>
                    <a:pt x="112325" y="682823"/>
                  </a:cubicBezTo>
                  <a:lnTo>
                    <a:pt x="102565" y="677956"/>
                  </a:lnTo>
                  <a:cubicBezTo>
                    <a:pt x="13206" y="634047"/>
                    <a:pt x="-25785" y="526871"/>
                    <a:pt x="18060" y="437486"/>
                  </a:cubicBezTo>
                  <a:lnTo>
                    <a:pt x="156170" y="149971"/>
                  </a:lnTo>
                  <a:cubicBezTo>
                    <a:pt x="201841" y="54529"/>
                    <a:pt x="295120" y="974"/>
                    <a:pt x="391178" y="13"/>
                  </a:cubicBezTo>
                  <a:close/>
                </a:path>
              </a:pathLst>
            </a:custGeom>
            <a:solidFill>
              <a:srgbClr val="99BCDA"/>
            </a:solidFill>
            <a:ln w="12700">
              <a:miter lim="400000"/>
            </a:ln>
          </p:spPr>
          <p:txBody>
            <a:bodyPr wrap="square" lIns="38100" tIns="38100" rIns="38100" bIns="38100" anchor="ctr">
              <a:noAutofit/>
            </a:bodyPr>
            <a:lstStyle/>
            <a:p>
              <a:endParaRPr lang="en-US"/>
            </a:p>
          </p:txBody>
        </p:sp>
        <p:sp>
          <p:nvSpPr>
            <p:cNvPr id="35" name="TextBox 25">
              <a:extLst>
                <a:ext uri="{FF2B5EF4-FFF2-40B4-BE49-F238E27FC236}">
                  <a16:creationId xmlns:a16="http://schemas.microsoft.com/office/drawing/2014/main" id="{A9B022D4-D6C2-4DD3-AFEE-97395E8C7099}"/>
                </a:ext>
              </a:extLst>
            </p:cNvPr>
            <p:cNvSpPr txBox="1"/>
            <p:nvPr/>
          </p:nvSpPr>
          <p:spPr>
            <a:xfrm>
              <a:off x="8620881" y="2968497"/>
              <a:ext cx="2460385" cy="517065"/>
            </a:xfrm>
            <a:prstGeom prst="rect">
              <a:avLst/>
            </a:prstGeom>
            <a:noFill/>
          </p:spPr>
          <p:txBody>
            <a:bodyPr wrap="square" lIns="0" rIns="0" rtlCol="0" anchor="b">
              <a:spAutoFit/>
            </a:bodyPr>
            <a:lstStyle/>
            <a:p>
              <a:pPr marL="0" marR="0" algn="ctr" rtl="1">
                <a:lnSpc>
                  <a:spcPct val="115000"/>
                </a:lnSpc>
                <a:spcBef>
                  <a:spcPts val="0"/>
                </a:spcBef>
                <a:spcAft>
                  <a:spcPts val="0"/>
                </a:spcAft>
              </a:pPr>
              <a:r>
                <a:rPr lang="ar-SY" sz="2400" b="1" kern="1200">
                  <a:solidFill>
                    <a:srgbClr val="5B9BD5"/>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مخطط باريتو</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8" name="Circle">
              <a:extLst>
                <a:ext uri="{FF2B5EF4-FFF2-40B4-BE49-F238E27FC236}">
                  <a16:creationId xmlns:a16="http://schemas.microsoft.com/office/drawing/2014/main" id="{10E29FC7-D61A-4A1B-B681-63753E334994}"/>
                </a:ext>
              </a:extLst>
            </p:cNvPr>
            <p:cNvSpPr/>
            <p:nvPr/>
          </p:nvSpPr>
          <p:spPr>
            <a:xfrm>
              <a:off x="7083598" y="2704971"/>
              <a:ext cx="582067" cy="582083"/>
            </a:xfrm>
            <a:prstGeom prst="ellipse">
              <a:avLst/>
            </a:prstGeom>
            <a:solidFill>
              <a:schemeClr val="tx1">
                <a:lumMod val="75000"/>
                <a:lumOff val="25000"/>
              </a:schemeClr>
            </a:solidFill>
            <a:ln w="12700">
              <a:miter lim="400000"/>
            </a:ln>
          </p:spPr>
          <p:txBody>
            <a:bodyPr lIns="38100" tIns="38100" rIns="38100" bIns="38100" anchor="ctr"/>
            <a:lstStyle/>
            <a:p>
              <a:pPr marL="0" marR="0" algn="ctr" rtl="1">
                <a:lnSpc>
                  <a:spcPct val="115000"/>
                </a:lnSpc>
                <a:spcBef>
                  <a:spcPts val="0"/>
                </a:spcBef>
                <a:spcAft>
                  <a:spcPts val="0"/>
                </a:spcAft>
              </a:pPr>
              <a:r>
                <a:rPr lang="en-US" sz="2000" b="1" kern="1200" dirty="0">
                  <a:solidFill>
                    <a:srgbClr val="E6E6E6"/>
                  </a:solidFill>
                  <a:effectLst/>
                  <a:latin typeface="Adobe Arabic" panose="02040503050201020203" pitchFamily="18" charset="-78"/>
                  <a:ea typeface="Calibri" panose="020F0502020204030204" pitchFamily="34" charset="0"/>
                  <a:cs typeface="Sakkal Majalla" panose="02000000000000000000" pitchFamily="2" charset="-78"/>
                </a:rPr>
                <a:t>2</a:t>
              </a:r>
              <a:endParaRPr lang="en-US" sz="20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51" name="TextBox 50">
            <a:extLst>
              <a:ext uri="{FF2B5EF4-FFF2-40B4-BE49-F238E27FC236}">
                <a16:creationId xmlns:a16="http://schemas.microsoft.com/office/drawing/2014/main" id="{4A5EDCE1-3C1B-4234-9035-95F9907DCA81}"/>
              </a:ext>
            </a:extLst>
          </p:cNvPr>
          <p:cNvSpPr txBox="1"/>
          <p:nvPr/>
        </p:nvSpPr>
        <p:spPr>
          <a:xfrm>
            <a:off x="2019748" y="-3149044"/>
            <a:ext cx="43239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أهم الأدوات والتقنيات المستخدمة في إدارة جودة المشاريع؟</a:t>
            </a:r>
            <a:endParaRPr lang="en-US" dirty="0"/>
          </a:p>
        </p:txBody>
      </p:sp>
      <p:pic>
        <p:nvPicPr>
          <p:cNvPr id="52" name="Picture 2" descr="Studying - Free education icons">
            <a:extLst>
              <a:ext uri="{FF2B5EF4-FFF2-40B4-BE49-F238E27FC236}">
                <a16:creationId xmlns:a16="http://schemas.microsoft.com/office/drawing/2014/main" id="{E7AB9495-23B3-4201-A4D7-21B2BE3130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0302" y="-4716880"/>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662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down)">
                                      <p:cBhvr>
                                        <p:cTn id="7" dur="500"/>
                                        <p:tgtEl>
                                          <p:spTgt spid="50"/>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additive="base">
                                        <p:cTn id="46" dur="500" fill="hold"/>
                                        <p:tgtEl>
                                          <p:spTgt spid="49"/>
                                        </p:tgtEl>
                                        <p:attrNameLst>
                                          <p:attrName>ppt_x</p:attrName>
                                        </p:attrNameLst>
                                      </p:cBhvr>
                                      <p:tavLst>
                                        <p:tav tm="0">
                                          <p:val>
                                            <p:strVal val="#ppt_x"/>
                                          </p:val>
                                        </p:tav>
                                        <p:tav tm="100000">
                                          <p:val>
                                            <p:strVal val="#ppt_x"/>
                                          </p:val>
                                        </p:tav>
                                      </p:tavLst>
                                    </p:anim>
                                    <p:anim calcmode="lin" valueType="num">
                                      <p:cBhvr additive="base">
                                        <p:cTn id="4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51" name="TextBox 50">
            <a:extLst>
              <a:ext uri="{FF2B5EF4-FFF2-40B4-BE49-F238E27FC236}">
                <a16:creationId xmlns:a16="http://schemas.microsoft.com/office/drawing/2014/main" id="{DFDA3004-B080-498B-ACDC-14A56162BFE3}"/>
              </a:ext>
            </a:extLst>
          </p:cNvPr>
          <p:cNvSpPr txBox="1"/>
          <p:nvPr/>
        </p:nvSpPr>
        <p:spPr>
          <a:xfrm>
            <a:off x="2019748" y="3698530"/>
            <a:ext cx="43239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أهم الأدوات والتقنيات المستخدمة في إدارة جودة المشاريع؟</a:t>
            </a:r>
            <a:endParaRPr lang="en-US" dirty="0"/>
          </a:p>
        </p:txBody>
      </p:sp>
      <p:pic>
        <p:nvPicPr>
          <p:cNvPr id="52" name="Picture 2" descr="Studying - Free education icons">
            <a:extLst>
              <a:ext uri="{FF2B5EF4-FFF2-40B4-BE49-F238E27FC236}">
                <a16:creationId xmlns:a16="http://schemas.microsoft.com/office/drawing/2014/main" id="{FA63FFFD-A014-4EDA-AFCF-987FAF6EB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Idea 3d Images - Free Download on Freepik">
            <a:extLst>
              <a:ext uri="{FF2B5EF4-FFF2-40B4-BE49-F238E27FC236}">
                <a16:creationId xmlns:a16="http://schemas.microsoft.com/office/drawing/2014/main" id="{2134180B-978D-4B60-98AA-02E1B94E72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49991"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619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51" name="TextBox 50">
            <a:extLst>
              <a:ext uri="{FF2B5EF4-FFF2-40B4-BE49-F238E27FC236}">
                <a16:creationId xmlns:a16="http://schemas.microsoft.com/office/drawing/2014/main" id="{DFDA3004-B080-498B-ACDC-14A56162BFE3}"/>
              </a:ext>
            </a:extLst>
          </p:cNvPr>
          <p:cNvSpPr txBox="1"/>
          <p:nvPr/>
        </p:nvSpPr>
        <p:spPr>
          <a:xfrm>
            <a:off x="2019748" y="9450401"/>
            <a:ext cx="43239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أهم الأدوات والتقنيات المستخدمة في إدارة جودة المشاريع؟</a:t>
            </a:r>
            <a:endParaRPr lang="en-US" dirty="0"/>
          </a:p>
        </p:txBody>
      </p:sp>
      <p:pic>
        <p:nvPicPr>
          <p:cNvPr id="52" name="Picture 2" descr="Studying - Free education icons">
            <a:extLst>
              <a:ext uri="{FF2B5EF4-FFF2-40B4-BE49-F238E27FC236}">
                <a16:creationId xmlns:a16="http://schemas.microsoft.com/office/drawing/2014/main" id="{FA63FFFD-A014-4EDA-AFCF-987FAF6EB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882565"/>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CC57FC18-1049-4168-94D3-59847153C4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A16CEE3-80E2-487F-83ED-8922FAFDB7BA}"/>
              </a:ext>
            </a:extLst>
          </p:cNvPr>
          <p:cNvSpPr txBox="1"/>
          <p:nvPr/>
        </p:nvSpPr>
        <p:spPr>
          <a:xfrm>
            <a:off x="4171950" y="1857696"/>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solidFill>
                  <a:srgbClr val="C00000"/>
                </a:solidFill>
              </a:rPr>
              <a:t>خطط إدارة الجودة: </a:t>
            </a:r>
            <a:r>
              <a:rPr lang="ar-SA" dirty="0"/>
              <a:t>وثائق تصف كيفية تنفيذ ومراقبة عمليات إدارة الجودة</a:t>
            </a:r>
            <a:endParaRPr lang="en-US" dirty="0"/>
          </a:p>
        </p:txBody>
      </p:sp>
      <p:sp>
        <p:nvSpPr>
          <p:cNvPr id="22" name="TextBox 21">
            <a:extLst>
              <a:ext uri="{FF2B5EF4-FFF2-40B4-BE49-F238E27FC236}">
                <a16:creationId xmlns:a16="http://schemas.microsoft.com/office/drawing/2014/main" id="{21625CC5-26F3-4B3D-A1B9-52189EA0CBC4}"/>
              </a:ext>
            </a:extLst>
          </p:cNvPr>
          <p:cNvSpPr txBox="1"/>
          <p:nvPr/>
        </p:nvSpPr>
        <p:spPr>
          <a:xfrm>
            <a:off x="4171950" y="2792719"/>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solidFill>
                  <a:srgbClr val="C00000"/>
                </a:solidFill>
              </a:rPr>
              <a:t>أدوات المراقبة والقياس: </a:t>
            </a:r>
            <a:r>
              <a:rPr lang="ar-SA" dirty="0"/>
              <a:t>مثل المخططات الإحصائية، وتحليل الأسباب الجذرية، والمعايرة</a:t>
            </a:r>
            <a:endParaRPr lang="en-US" dirty="0"/>
          </a:p>
        </p:txBody>
      </p:sp>
      <p:sp>
        <p:nvSpPr>
          <p:cNvPr id="23" name="TextBox 22">
            <a:extLst>
              <a:ext uri="{FF2B5EF4-FFF2-40B4-BE49-F238E27FC236}">
                <a16:creationId xmlns:a16="http://schemas.microsoft.com/office/drawing/2014/main" id="{FDA8CC9B-4A53-4A2F-B3C7-9D048724097C}"/>
              </a:ext>
            </a:extLst>
          </p:cNvPr>
          <p:cNvSpPr txBox="1"/>
          <p:nvPr/>
        </p:nvSpPr>
        <p:spPr>
          <a:xfrm>
            <a:off x="4171950" y="3763593"/>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solidFill>
                  <a:srgbClr val="C00000"/>
                </a:solidFill>
              </a:rPr>
              <a:t>تحليل البيانات: </a:t>
            </a:r>
            <a:r>
              <a:rPr lang="ar-SA" dirty="0"/>
              <a:t>مثل تحليل الاتجاهات، وتحليل التباين، والتحليل السببي</a:t>
            </a:r>
            <a:endParaRPr lang="en-US" dirty="0"/>
          </a:p>
        </p:txBody>
      </p:sp>
      <p:sp>
        <p:nvSpPr>
          <p:cNvPr id="24" name="TextBox 23">
            <a:extLst>
              <a:ext uri="{FF2B5EF4-FFF2-40B4-BE49-F238E27FC236}">
                <a16:creationId xmlns:a16="http://schemas.microsoft.com/office/drawing/2014/main" id="{181DEA52-7437-4BC9-B056-1CE88C9EC8EB}"/>
              </a:ext>
            </a:extLst>
          </p:cNvPr>
          <p:cNvSpPr txBox="1"/>
          <p:nvPr/>
        </p:nvSpPr>
        <p:spPr>
          <a:xfrm>
            <a:off x="4171950" y="4457417"/>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solidFill>
                  <a:srgbClr val="C00000"/>
                </a:solidFill>
              </a:rPr>
              <a:t>المراجعات الفنية: </a:t>
            </a:r>
            <a:r>
              <a:rPr lang="ar-SA" dirty="0"/>
              <a:t>فحص المخرجات للتأكد من تحقيق المتطلبات</a:t>
            </a:r>
            <a:endParaRPr lang="en-US" dirty="0"/>
          </a:p>
        </p:txBody>
      </p:sp>
      <p:sp>
        <p:nvSpPr>
          <p:cNvPr id="25" name="TextBox 24">
            <a:extLst>
              <a:ext uri="{FF2B5EF4-FFF2-40B4-BE49-F238E27FC236}">
                <a16:creationId xmlns:a16="http://schemas.microsoft.com/office/drawing/2014/main" id="{6ACCDD96-5CBD-4551-B9CA-0AF692CDE4DC}"/>
              </a:ext>
            </a:extLst>
          </p:cNvPr>
          <p:cNvSpPr txBox="1"/>
          <p:nvPr/>
        </p:nvSpPr>
        <p:spPr>
          <a:xfrm>
            <a:off x="4171950" y="5125660"/>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solidFill>
                  <a:srgbClr val="C00000"/>
                </a:solidFill>
              </a:rPr>
              <a:t>المراجعات الإدارية: </a:t>
            </a:r>
            <a:r>
              <a:rPr lang="ar-SA" dirty="0"/>
              <a:t>تقييم فعالية إجراءات إدارة الجودة</a:t>
            </a:r>
            <a:endParaRPr lang="en-US" dirty="0"/>
          </a:p>
        </p:txBody>
      </p:sp>
      <p:sp>
        <p:nvSpPr>
          <p:cNvPr id="26" name="TextBox 25">
            <a:extLst>
              <a:ext uri="{FF2B5EF4-FFF2-40B4-BE49-F238E27FC236}">
                <a16:creationId xmlns:a16="http://schemas.microsoft.com/office/drawing/2014/main" id="{587C74E3-7251-43E0-9121-F70F820B4DD5}"/>
              </a:ext>
            </a:extLst>
          </p:cNvPr>
          <p:cNvSpPr txBox="1"/>
          <p:nvPr/>
        </p:nvSpPr>
        <p:spPr>
          <a:xfrm>
            <a:off x="4171950" y="5736401"/>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solidFill>
                  <a:srgbClr val="C00000"/>
                </a:solidFill>
              </a:rPr>
              <a:t>التدقيق الجودة: </a:t>
            </a:r>
            <a:r>
              <a:rPr lang="ar-SA" dirty="0"/>
              <a:t>فحص منتظم لعمليات المشروع للتأكد من تطبيق متطلبات الجودة</a:t>
            </a:r>
            <a:endParaRPr lang="en-US" dirty="0"/>
          </a:p>
        </p:txBody>
      </p:sp>
    </p:spTree>
    <p:extLst>
      <p:ext uri="{BB962C8B-B14F-4D97-AF65-F5344CB8AC3E}">
        <p14:creationId xmlns:p14="http://schemas.microsoft.com/office/powerpoint/2010/main" val="3230032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1" name="Rectangle 20">
            <a:extLst>
              <a:ext uri="{FF2B5EF4-FFF2-40B4-BE49-F238E27FC236}">
                <a16:creationId xmlns:a16="http://schemas.microsoft.com/office/drawing/2014/main" id="{8F9960CF-F8E3-447F-8B0C-DD7345A4615E}"/>
              </a:ext>
            </a:extLst>
          </p:cNvPr>
          <p:cNvSpPr/>
          <p:nvPr/>
        </p:nvSpPr>
        <p:spPr>
          <a:xfrm>
            <a:off x="10820400" y="0"/>
            <a:ext cx="13716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FAEF5F-DB96-4188-9FC2-D73BA698B8A8}"/>
              </a:ext>
            </a:extLst>
          </p:cNvPr>
          <p:cNvSpPr/>
          <p:nvPr/>
        </p:nvSpPr>
        <p:spPr>
          <a:xfrm>
            <a:off x="0" y="1257300"/>
            <a:ext cx="12192000" cy="1733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Calendar ">
            <a:extLst>
              <a:ext uri="{FF2B5EF4-FFF2-40B4-BE49-F238E27FC236}">
                <a16:creationId xmlns:a16="http://schemas.microsoft.com/office/drawing/2014/main" id="{E45E353B-44E4-4C5E-9876-CA8F686ED798}"/>
              </a:ext>
            </a:extLst>
          </p:cNvPr>
          <p:cNvPicPr/>
          <p:nvPr/>
        </p:nvPicPr>
        <p:blipFill>
          <a:blip r:embed="rId3" cstate="print">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1029950" y="152400"/>
            <a:ext cx="952500" cy="952500"/>
          </a:xfrm>
          <a:prstGeom prst="rect">
            <a:avLst/>
          </a:prstGeom>
          <a:noFill/>
          <a:ln>
            <a:noFill/>
          </a:ln>
        </p:spPr>
      </p:pic>
      <p:sp>
        <p:nvSpPr>
          <p:cNvPr id="24" name="Rectangle 23">
            <a:extLst>
              <a:ext uri="{FF2B5EF4-FFF2-40B4-BE49-F238E27FC236}">
                <a16:creationId xmlns:a16="http://schemas.microsoft.com/office/drawing/2014/main" id="{C4F61257-F853-4F20-BB4A-25349BB8879E}"/>
              </a:ext>
            </a:extLst>
          </p:cNvPr>
          <p:cNvSpPr/>
          <p:nvPr/>
        </p:nvSpPr>
        <p:spPr>
          <a:xfrm>
            <a:off x="10601778" y="1257300"/>
            <a:ext cx="218622" cy="1733550"/>
          </a:xfrm>
          <a:prstGeom prst="rect">
            <a:avLst/>
          </a:prstGeom>
          <a:solidFill>
            <a:srgbClr val="203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87B1837-7CC8-4066-967A-CEC97CCC25BB}"/>
              </a:ext>
            </a:extLst>
          </p:cNvPr>
          <p:cNvSpPr txBox="1"/>
          <p:nvPr/>
        </p:nvSpPr>
        <p:spPr>
          <a:xfrm>
            <a:off x="10979150" y="1651000"/>
            <a:ext cx="1162050" cy="954107"/>
          </a:xfrm>
          <a:prstGeom prst="rect">
            <a:avLst/>
          </a:prstGeom>
          <a:noFill/>
        </p:spPr>
        <p:txBody>
          <a:bodyPr wrap="square" rtlCol="0">
            <a:spAutoFit/>
          </a:bodyPr>
          <a:lstStyle/>
          <a:p>
            <a:pPr algn="ctr" rtl="1"/>
            <a:r>
              <a:rPr lang="ar-SY" sz="2800" dirty="0">
                <a:latin typeface="GE Dinar Two Medium" panose="020A0503020102020204" pitchFamily="18" charset="-78"/>
                <a:ea typeface="GE Dinar Two Medium" panose="020A0503020102020204" pitchFamily="18" charset="-78"/>
                <a:cs typeface="GE Dinar Two Medium" panose="020A0503020102020204" pitchFamily="18" charset="-78"/>
              </a:rPr>
              <a:t>اليوم الثالث</a:t>
            </a:r>
            <a:endParaRPr lang="en-US" sz="28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6" name="TextBox 25">
            <a:extLst>
              <a:ext uri="{FF2B5EF4-FFF2-40B4-BE49-F238E27FC236}">
                <a16:creationId xmlns:a16="http://schemas.microsoft.com/office/drawing/2014/main" id="{BCE88B0F-56DF-4657-A369-E24E94BC7C61}"/>
              </a:ext>
            </a:extLst>
          </p:cNvPr>
          <p:cNvSpPr txBox="1"/>
          <p:nvPr/>
        </p:nvSpPr>
        <p:spPr>
          <a:xfrm>
            <a:off x="7287742" y="367040"/>
            <a:ext cx="3423347" cy="523220"/>
          </a:xfrm>
          <a:prstGeom prst="rect">
            <a:avLst/>
          </a:prstGeom>
          <a:noFill/>
        </p:spPr>
        <p:txBody>
          <a:bodyPr wrap="square" rtlCol="0">
            <a:spAutoFit/>
          </a:bodyPr>
          <a:lstStyle/>
          <a:p>
            <a:pPr algn="ctr" rtl="1"/>
            <a:r>
              <a:rPr lang="ar-SY"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rPr>
              <a:t>الجلسة الثانية</a:t>
            </a:r>
            <a:endParaRPr lang="en-US"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7" name="TextBox 26">
            <a:extLst>
              <a:ext uri="{FF2B5EF4-FFF2-40B4-BE49-F238E27FC236}">
                <a16:creationId xmlns:a16="http://schemas.microsoft.com/office/drawing/2014/main" id="{04A78358-C45B-420F-A4AF-809D71AE58EB}"/>
              </a:ext>
            </a:extLst>
          </p:cNvPr>
          <p:cNvSpPr txBox="1"/>
          <p:nvPr/>
        </p:nvSpPr>
        <p:spPr>
          <a:xfrm>
            <a:off x="2630658" y="1794754"/>
            <a:ext cx="7132440" cy="658642"/>
          </a:xfrm>
          <a:prstGeom prst="rect">
            <a:avLst/>
          </a:prstGeom>
          <a:noFill/>
        </p:spPr>
        <p:txBody>
          <a:bodyPr wrap="square" rtlCol="0">
            <a:spAutoFit/>
          </a:bodyPr>
          <a:lstStyle/>
          <a:p>
            <a:pPr marL="0" marR="0" algn="r" rtl="0">
              <a:lnSpc>
                <a:spcPct val="115000"/>
              </a:lnSpc>
              <a:spcBef>
                <a:spcPts val="0"/>
              </a:spcBef>
              <a:spcAft>
                <a:spcPts val="0"/>
              </a:spcAft>
            </a:pPr>
            <a:r>
              <a:rPr lang="ar-SY" sz="3200" dirty="0">
                <a:latin typeface="GE Dinar Two Medium" panose="020A0503020102020204" pitchFamily="18" charset="-78"/>
                <a:ea typeface="GE Dinar Two Medium" panose="020A0503020102020204" pitchFamily="18" charset="-78"/>
                <a:cs typeface="GE Dinar Two Medium" panose="020A0503020102020204" pitchFamily="18" charset="-78"/>
              </a:rPr>
              <a:t>إدارة فريق المشروع</a:t>
            </a:r>
            <a:endParaRPr lang="en-US" sz="32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nvGrpSpPr>
          <p:cNvPr id="28" name="Group 27">
            <a:extLst>
              <a:ext uri="{FF2B5EF4-FFF2-40B4-BE49-F238E27FC236}">
                <a16:creationId xmlns:a16="http://schemas.microsoft.com/office/drawing/2014/main" id="{F5732EDC-4390-4776-B168-2EAB1E44355A}"/>
              </a:ext>
            </a:extLst>
          </p:cNvPr>
          <p:cNvGrpSpPr/>
          <p:nvPr/>
        </p:nvGrpSpPr>
        <p:grpSpPr>
          <a:xfrm>
            <a:off x="3449973" y="3550569"/>
            <a:ext cx="6208299" cy="583544"/>
            <a:chOff x="3815733" y="3283607"/>
            <a:chExt cx="6208299" cy="583544"/>
          </a:xfrm>
        </p:grpSpPr>
        <p:sp>
          <p:nvSpPr>
            <p:cNvPr id="29" name="Rectangle 28">
              <a:extLst>
                <a:ext uri="{FF2B5EF4-FFF2-40B4-BE49-F238E27FC236}">
                  <a16:creationId xmlns:a16="http://schemas.microsoft.com/office/drawing/2014/main" id="{6535190C-B74D-4028-AAFE-CB296249BAEF}"/>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0" name="TextBox 29">
              <a:extLst>
                <a:ext uri="{FF2B5EF4-FFF2-40B4-BE49-F238E27FC236}">
                  <a16:creationId xmlns:a16="http://schemas.microsoft.com/office/drawing/2014/main" id="{2D51C958-8A66-4575-873F-F95B3940FF30}"/>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بناء فريق المشروع واختيار الأعضاء</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1" name="Group 30">
            <a:extLst>
              <a:ext uri="{FF2B5EF4-FFF2-40B4-BE49-F238E27FC236}">
                <a16:creationId xmlns:a16="http://schemas.microsoft.com/office/drawing/2014/main" id="{8DAC2C0B-223B-45DB-86BB-BD5E79106FE8}"/>
              </a:ext>
            </a:extLst>
          </p:cNvPr>
          <p:cNvGrpSpPr/>
          <p:nvPr/>
        </p:nvGrpSpPr>
        <p:grpSpPr>
          <a:xfrm>
            <a:off x="3449973" y="4228148"/>
            <a:ext cx="6208299" cy="583544"/>
            <a:chOff x="3815733" y="3283607"/>
            <a:chExt cx="6208299" cy="583544"/>
          </a:xfrm>
        </p:grpSpPr>
        <p:sp>
          <p:nvSpPr>
            <p:cNvPr id="32" name="Rectangle 31">
              <a:extLst>
                <a:ext uri="{FF2B5EF4-FFF2-40B4-BE49-F238E27FC236}">
                  <a16:creationId xmlns:a16="http://schemas.microsoft.com/office/drawing/2014/main" id="{F3D217BE-6C3D-4C58-B693-9AAF03CBB637}"/>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3" name="TextBox 32">
              <a:extLst>
                <a:ext uri="{FF2B5EF4-FFF2-40B4-BE49-F238E27FC236}">
                  <a16:creationId xmlns:a16="http://schemas.microsoft.com/office/drawing/2014/main" id="{41B16B1C-D5DE-4015-B2AA-CE17A9275AAE}"/>
                </a:ext>
              </a:extLst>
            </p:cNvPr>
            <p:cNvSpPr txBox="1"/>
            <p:nvPr/>
          </p:nvSpPr>
          <p:spPr>
            <a:xfrm>
              <a:off x="3815733" y="3409896"/>
              <a:ext cx="6098344" cy="421654"/>
            </a:xfrm>
            <a:prstGeom prst="rect">
              <a:avLst/>
            </a:prstGeom>
            <a:noFill/>
          </p:spPr>
          <p:txBody>
            <a:bodyPr wrap="square">
              <a:spAutoFit/>
            </a:bodyPr>
            <a:lstStyle/>
            <a:p>
              <a:pPr marR="0" lvl="0" algn="r" rtl="1">
                <a:lnSpc>
                  <a:spcPct val="107000"/>
                </a:lnSpc>
                <a:spcBef>
                  <a:spcPts val="0"/>
                </a:spcBef>
                <a:spcAft>
                  <a:spcPts val="800"/>
                </a:spcAft>
                <a:buSzPts val="1600"/>
              </a:pPr>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تحديد أدوار ومسؤوليات أعضاء الفريق</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4" name="Group 33">
            <a:extLst>
              <a:ext uri="{FF2B5EF4-FFF2-40B4-BE49-F238E27FC236}">
                <a16:creationId xmlns:a16="http://schemas.microsoft.com/office/drawing/2014/main" id="{E0C578C9-A341-43FF-A70B-004BA71229B4}"/>
              </a:ext>
            </a:extLst>
          </p:cNvPr>
          <p:cNvGrpSpPr/>
          <p:nvPr/>
        </p:nvGrpSpPr>
        <p:grpSpPr>
          <a:xfrm>
            <a:off x="3449973" y="4914424"/>
            <a:ext cx="6208299" cy="583544"/>
            <a:chOff x="3815733" y="3283607"/>
            <a:chExt cx="6208299" cy="583544"/>
          </a:xfrm>
        </p:grpSpPr>
        <p:sp>
          <p:nvSpPr>
            <p:cNvPr id="35" name="Rectangle 34">
              <a:extLst>
                <a:ext uri="{FF2B5EF4-FFF2-40B4-BE49-F238E27FC236}">
                  <a16:creationId xmlns:a16="http://schemas.microsoft.com/office/drawing/2014/main" id="{2E4117EE-C8BF-42E1-99B8-C3446F9927E1}"/>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6" name="TextBox 35">
              <a:extLst>
                <a:ext uri="{FF2B5EF4-FFF2-40B4-BE49-F238E27FC236}">
                  <a16:creationId xmlns:a16="http://schemas.microsoft.com/office/drawing/2014/main" id="{99E835E8-7991-40D1-8964-B4B083540BA3}"/>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التواصل الفعال داخل الفريق</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7" name="Group 36">
            <a:extLst>
              <a:ext uri="{FF2B5EF4-FFF2-40B4-BE49-F238E27FC236}">
                <a16:creationId xmlns:a16="http://schemas.microsoft.com/office/drawing/2014/main" id="{D79010C1-E81E-459B-A0A8-6634C2881A62}"/>
              </a:ext>
            </a:extLst>
          </p:cNvPr>
          <p:cNvGrpSpPr/>
          <p:nvPr/>
        </p:nvGrpSpPr>
        <p:grpSpPr>
          <a:xfrm>
            <a:off x="3449973" y="5600700"/>
            <a:ext cx="6208299" cy="583544"/>
            <a:chOff x="3815733" y="3283607"/>
            <a:chExt cx="6208299" cy="583544"/>
          </a:xfrm>
        </p:grpSpPr>
        <p:sp>
          <p:nvSpPr>
            <p:cNvPr id="38" name="Rectangle 37">
              <a:extLst>
                <a:ext uri="{FF2B5EF4-FFF2-40B4-BE49-F238E27FC236}">
                  <a16:creationId xmlns:a16="http://schemas.microsoft.com/office/drawing/2014/main" id="{CF0E74C8-B9F8-432F-BF58-7071216150FC}"/>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9" name="TextBox 38">
              <a:extLst>
                <a:ext uri="{FF2B5EF4-FFF2-40B4-BE49-F238E27FC236}">
                  <a16:creationId xmlns:a16="http://schemas.microsoft.com/office/drawing/2014/main" id="{2F2AD454-F2C7-4A62-91C1-8E50C09C86D8}"/>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تحفيز الفريق وإدارة الأداء</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sp>
        <p:nvSpPr>
          <p:cNvPr id="40" name="Rectangle 39">
            <a:extLst>
              <a:ext uri="{FF2B5EF4-FFF2-40B4-BE49-F238E27FC236}">
                <a16:creationId xmlns:a16="http://schemas.microsoft.com/office/drawing/2014/main" id="{9A77D2E6-6536-4AA5-8158-90A067256031}"/>
              </a:ext>
            </a:extLst>
          </p:cNvPr>
          <p:cNvSpPr/>
          <p:nvPr/>
        </p:nvSpPr>
        <p:spPr>
          <a:xfrm>
            <a:off x="9921223" y="1610044"/>
            <a:ext cx="80892" cy="1075032"/>
          </a:xfrm>
          <a:prstGeom prst="rect">
            <a:avLst/>
          </a:prstGeom>
          <a:solidFill>
            <a:srgbClr val="627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Tree>
    <p:extLst>
      <p:ext uri="{BB962C8B-B14F-4D97-AF65-F5344CB8AC3E}">
        <p14:creationId xmlns:p14="http://schemas.microsoft.com/office/powerpoint/2010/main" val="178161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tube ">
            <a:extLst>
              <a:ext uri="{FF2B5EF4-FFF2-40B4-BE49-F238E27FC236}">
                <a16:creationId xmlns:a16="http://schemas.microsoft.com/office/drawing/2014/main" id="{53EFD4E6-E4DD-4D4F-8B51-C5D3FE82010B}"/>
              </a:ext>
            </a:extLst>
          </p:cNvPr>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08773" y="2877929"/>
            <a:ext cx="2043938" cy="2043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0DE40-7F1E-4239-9133-4AAEC1420844}"/>
              </a:ext>
            </a:extLst>
          </p:cNvPr>
          <p:cNvSpPr txBox="1"/>
          <p:nvPr/>
        </p:nvSpPr>
        <p:spPr>
          <a:xfrm>
            <a:off x="1199536" y="2487204"/>
            <a:ext cx="6091084" cy="941796"/>
          </a:xfrm>
          <a:prstGeom prst="rect">
            <a:avLst/>
          </a:prstGeom>
          <a:noFill/>
        </p:spPr>
        <p:txBody>
          <a:bodyPr wrap="square">
            <a:spAutoFit/>
          </a:bodyPr>
          <a:lstStyle>
            <a:defPPr>
              <a:defRPr lang="en-US"/>
            </a:defPPr>
            <a:lvl1pPr marR="0" algn="ctr">
              <a:lnSpc>
                <a:spcPct val="115000"/>
              </a:lnSpc>
              <a:spcBef>
                <a:spcPts val="0"/>
              </a:spcBef>
              <a:spcAft>
                <a:spcPts val="0"/>
              </a:spcAft>
              <a:defRPr sz="2400" b="1">
                <a:solidFill>
                  <a:srgbClr val="1E3D6A"/>
                </a:solidFill>
                <a:effectLst/>
                <a:latin typeface="Times New Roman" panose="02020603050405020304" pitchFamily="18" charset="0"/>
                <a:ea typeface="Calibri" panose="020F0502020204030204" pitchFamily="34" charset="0"/>
                <a:cs typeface="GE Dinar Two Medium" panose="020A0503020102020204" pitchFamily="18" charset="-78"/>
              </a:defRPr>
            </a:lvl1pPr>
          </a:lstStyle>
          <a:p>
            <a:pPr rtl="1"/>
            <a:r>
              <a:rPr lang="ar-SY"/>
              <a:t>مقطع الفيديو الآتي يقدم معلومات عن مهارات إدارة فريق العمل:</a:t>
            </a:r>
            <a:endParaRPr lang="en-US"/>
          </a:p>
        </p:txBody>
      </p:sp>
      <p:sp>
        <p:nvSpPr>
          <p:cNvPr id="4" name="TextBox 3">
            <a:extLst>
              <a:ext uri="{FF2B5EF4-FFF2-40B4-BE49-F238E27FC236}">
                <a16:creationId xmlns:a16="http://schemas.microsoft.com/office/drawing/2014/main" id="{46AC71B9-84C2-404D-9C97-1B41B0B067AC}"/>
              </a:ext>
            </a:extLst>
          </p:cNvPr>
          <p:cNvSpPr txBox="1"/>
          <p:nvPr/>
        </p:nvSpPr>
        <p:spPr>
          <a:xfrm>
            <a:off x="750764" y="4708113"/>
            <a:ext cx="7405094" cy="587853"/>
          </a:xfrm>
          <a:prstGeom prst="rect">
            <a:avLst/>
          </a:prstGeom>
          <a:noFill/>
        </p:spPr>
        <p:txBody>
          <a:bodyPr wrap="square">
            <a:spAutoFit/>
          </a:bodyPr>
          <a:lstStyle>
            <a:defPPr>
              <a:defRPr lang="en-US"/>
            </a:defPPr>
            <a:lvl1pPr marR="0" algn="ctr" rtl="1">
              <a:lnSpc>
                <a:spcPct val="115000"/>
              </a:lnSpc>
              <a:spcBef>
                <a:spcPts val="0"/>
              </a:spcBef>
              <a:spcAft>
                <a:spcPts val="0"/>
              </a:spcAft>
              <a:defRPr sz="2800" b="1" u="sng">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defRPr>
            </a:lvl1pPr>
          </a:lstStyle>
          <a:p>
            <a:r>
              <a:rPr lang="en-US">
                <a:hlinkClick r:id="rId4">
                  <a:extLst>
                    <a:ext uri="{A12FA001-AC4F-418D-AE19-62706E023703}">
                      <ahyp:hlinkClr xmlns:ahyp="http://schemas.microsoft.com/office/drawing/2018/hyperlinkcolor" val="tx"/>
                    </a:ext>
                  </a:extLst>
                </a:hlinkClick>
              </a:rPr>
              <a:t>https://youtu.be/q076Bf2xhRk?si=vUnT4EygoA-yd48y</a:t>
            </a:r>
            <a:endParaRPr lang="en-US"/>
          </a:p>
        </p:txBody>
      </p:sp>
    </p:spTree>
    <p:extLst>
      <p:ext uri="{BB962C8B-B14F-4D97-AF65-F5344CB8AC3E}">
        <p14:creationId xmlns:p14="http://schemas.microsoft.com/office/powerpoint/2010/main" val="396134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خطوات بناء فريق المشروع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6" name="Group 5">
            <a:extLst>
              <a:ext uri="{FF2B5EF4-FFF2-40B4-BE49-F238E27FC236}">
                <a16:creationId xmlns:a16="http://schemas.microsoft.com/office/drawing/2014/main" id="{79E09CAB-768A-4167-8305-4043BFA8D936}"/>
              </a:ext>
            </a:extLst>
          </p:cNvPr>
          <p:cNvGrpSpPr/>
          <p:nvPr/>
        </p:nvGrpSpPr>
        <p:grpSpPr>
          <a:xfrm>
            <a:off x="4707950" y="2686962"/>
            <a:ext cx="2675832" cy="2768551"/>
            <a:chOff x="4707950" y="2230739"/>
            <a:chExt cx="2675832" cy="2768551"/>
          </a:xfrm>
        </p:grpSpPr>
        <p:grpSp>
          <p:nvGrpSpPr>
            <p:cNvPr id="29" name="مجموعة 7">
              <a:extLst>
                <a:ext uri="{FF2B5EF4-FFF2-40B4-BE49-F238E27FC236}">
                  <a16:creationId xmlns:a16="http://schemas.microsoft.com/office/drawing/2014/main" id="{D957EC52-E049-451D-9B97-21CD374AC90D}"/>
                </a:ext>
              </a:extLst>
            </p:cNvPr>
            <p:cNvGrpSpPr/>
            <p:nvPr/>
          </p:nvGrpSpPr>
          <p:grpSpPr>
            <a:xfrm>
              <a:off x="4707950" y="2230739"/>
              <a:ext cx="2675832" cy="2768551"/>
              <a:chOff x="2184224" y="0"/>
              <a:chExt cx="1712041" cy="1771811"/>
            </a:xfrm>
          </p:grpSpPr>
          <p:grpSp>
            <p:nvGrpSpPr>
              <p:cNvPr id="45" name="مجموعة 20">
                <a:extLst>
                  <a:ext uri="{FF2B5EF4-FFF2-40B4-BE49-F238E27FC236}">
                    <a16:creationId xmlns:a16="http://schemas.microsoft.com/office/drawing/2014/main" id="{4ADD4051-EC49-4F91-B22E-FD4E9A8A3E29}"/>
                  </a:ext>
                </a:extLst>
              </p:cNvPr>
              <p:cNvGrpSpPr/>
              <p:nvPr/>
            </p:nvGrpSpPr>
            <p:grpSpPr>
              <a:xfrm>
                <a:off x="2329869" y="0"/>
                <a:ext cx="1390650" cy="1771811"/>
                <a:chOff x="2329869" y="0"/>
                <a:chExt cx="1390650" cy="1771811"/>
              </a:xfrm>
            </p:grpSpPr>
            <p:sp>
              <p:nvSpPr>
                <p:cNvPr id="47" name="شكل بيضاوي 22">
                  <a:extLst>
                    <a:ext uri="{FF2B5EF4-FFF2-40B4-BE49-F238E27FC236}">
                      <a16:creationId xmlns:a16="http://schemas.microsoft.com/office/drawing/2014/main" id="{4B73CD4F-A150-4698-A265-7D54FE538BB8}"/>
                    </a:ext>
                  </a:extLst>
                </p:cNvPr>
                <p:cNvSpPr/>
                <p:nvPr/>
              </p:nvSpPr>
              <p:spPr>
                <a:xfrm>
                  <a:off x="2641117" y="0"/>
                  <a:ext cx="768154" cy="768154"/>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8" name="شكل حر: شكل 23">
                  <a:extLst>
                    <a:ext uri="{FF2B5EF4-FFF2-40B4-BE49-F238E27FC236}">
                      <a16:creationId xmlns:a16="http://schemas.microsoft.com/office/drawing/2014/main" id="{EB90D2E8-DA4C-4009-A1B4-9F2EC2057386}"/>
                    </a:ext>
                  </a:extLst>
                </p:cNvPr>
                <p:cNvSpPr/>
                <p:nvPr/>
              </p:nvSpPr>
              <p:spPr>
                <a:xfrm>
                  <a:off x="2329869" y="384077"/>
                  <a:ext cx="1390650" cy="1387734"/>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grpSp>
          <p:sp>
            <p:nvSpPr>
              <p:cNvPr id="46" name="مربع نص 29">
                <a:extLst>
                  <a:ext uri="{FF2B5EF4-FFF2-40B4-BE49-F238E27FC236}">
                    <a16:creationId xmlns:a16="http://schemas.microsoft.com/office/drawing/2014/main" id="{12BB40DF-6F3D-4B15-9A98-C374531B99C5}"/>
                  </a:ext>
                </a:extLst>
              </p:cNvPr>
              <p:cNvSpPr txBox="1"/>
              <p:nvPr/>
            </p:nvSpPr>
            <p:spPr>
              <a:xfrm>
                <a:off x="2184224" y="1053567"/>
                <a:ext cx="1712041" cy="602728"/>
              </a:xfrm>
              <a:prstGeom prst="rect">
                <a:avLst/>
              </a:prstGeom>
              <a:noFill/>
            </p:spPr>
            <p:txBody>
              <a:bodyPr wrap="square" rtlCol="1">
                <a:spAutoFit/>
              </a:bodyPr>
              <a:lstStyle/>
              <a:p>
                <a:pPr marL="0" marR="0" algn="ctr" rtl="0">
                  <a:lnSpc>
                    <a:spcPct val="115000"/>
                  </a:lnSpc>
                  <a:spcBef>
                    <a:spcPts val="0"/>
                  </a:spcBef>
                  <a:spcAft>
                    <a:spcPts val="0"/>
                  </a:spcAft>
                </a:pPr>
                <a:r>
                  <a:rPr lang="ar-SY" sz="2400" kern="1200">
                    <a:solidFill>
                      <a:srgbClr val="000000"/>
                    </a:solidFill>
                    <a:effectLst/>
                    <a:latin typeface="Sakkal Majalla" panose="02000000000000000000" pitchFamily="2" charset="-78"/>
                    <a:ea typeface="Calibri" panose="020F0502020204030204" pitchFamily="34" charset="0"/>
                    <a:cs typeface="GE Dinar Two Medium" panose="020A0503020102020204" pitchFamily="18" charset="-78"/>
                  </a:rPr>
                  <a:t>تعزيز التكامل والتنوع</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2" name="Graphic 153" descr="Connections with solid fill">
              <a:extLst>
                <a:ext uri="{FF2B5EF4-FFF2-40B4-BE49-F238E27FC236}">
                  <a16:creationId xmlns:a16="http://schemas.microsoft.com/office/drawing/2014/main" id="{A4511E39-CE68-484D-B764-31FECBC427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39122" y="2427858"/>
              <a:ext cx="903952" cy="903812"/>
            </a:xfrm>
            <a:prstGeom prst="rect">
              <a:avLst/>
            </a:prstGeom>
          </p:spPr>
        </p:pic>
      </p:grpSp>
      <p:grpSp>
        <p:nvGrpSpPr>
          <p:cNvPr id="4" name="Group 3">
            <a:extLst>
              <a:ext uri="{FF2B5EF4-FFF2-40B4-BE49-F238E27FC236}">
                <a16:creationId xmlns:a16="http://schemas.microsoft.com/office/drawing/2014/main" id="{7D8C4D4C-79F2-490B-BC14-8E2CFC75F95C}"/>
              </a:ext>
            </a:extLst>
          </p:cNvPr>
          <p:cNvGrpSpPr/>
          <p:nvPr/>
        </p:nvGrpSpPr>
        <p:grpSpPr>
          <a:xfrm>
            <a:off x="9077845" y="2686962"/>
            <a:ext cx="2816860" cy="2768557"/>
            <a:chOff x="9077845" y="2230739"/>
            <a:chExt cx="2816860" cy="2768557"/>
          </a:xfrm>
        </p:grpSpPr>
        <p:grpSp>
          <p:nvGrpSpPr>
            <p:cNvPr id="28" name="مجموعة 29">
              <a:extLst>
                <a:ext uri="{FF2B5EF4-FFF2-40B4-BE49-F238E27FC236}">
                  <a16:creationId xmlns:a16="http://schemas.microsoft.com/office/drawing/2014/main" id="{E92BE22D-F198-41F1-BEF6-C3E458B020ED}"/>
                </a:ext>
              </a:extLst>
            </p:cNvPr>
            <p:cNvGrpSpPr/>
            <p:nvPr/>
          </p:nvGrpSpPr>
          <p:grpSpPr>
            <a:xfrm>
              <a:off x="9077845" y="2230739"/>
              <a:ext cx="2816860" cy="2768557"/>
              <a:chOff x="4427237" y="0"/>
              <a:chExt cx="1802272" cy="1771811"/>
            </a:xfrm>
          </p:grpSpPr>
          <p:grpSp>
            <p:nvGrpSpPr>
              <p:cNvPr id="49" name="مجموعة 30">
                <a:extLst>
                  <a:ext uri="{FF2B5EF4-FFF2-40B4-BE49-F238E27FC236}">
                    <a16:creationId xmlns:a16="http://schemas.microsoft.com/office/drawing/2014/main" id="{9864381F-7471-40CE-9FE1-9F09F77F48B0}"/>
                  </a:ext>
                </a:extLst>
              </p:cNvPr>
              <p:cNvGrpSpPr/>
              <p:nvPr/>
            </p:nvGrpSpPr>
            <p:grpSpPr>
              <a:xfrm>
                <a:off x="4645259" y="0"/>
                <a:ext cx="1390650" cy="1771811"/>
                <a:chOff x="4645259" y="0"/>
                <a:chExt cx="1390650" cy="1771811"/>
              </a:xfrm>
            </p:grpSpPr>
            <p:sp>
              <p:nvSpPr>
                <p:cNvPr id="51" name="شكل بيضاوي 64">
                  <a:extLst>
                    <a:ext uri="{FF2B5EF4-FFF2-40B4-BE49-F238E27FC236}">
                      <a16:creationId xmlns:a16="http://schemas.microsoft.com/office/drawing/2014/main" id="{1CCEB524-4D29-4394-98A1-E129B13B39E1}"/>
                    </a:ext>
                  </a:extLst>
                </p:cNvPr>
                <p:cNvSpPr/>
                <p:nvPr/>
              </p:nvSpPr>
              <p:spPr>
                <a:xfrm>
                  <a:off x="4956507" y="0"/>
                  <a:ext cx="768154" cy="768154"/>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52" name="شكل حر: شكل 70">
                  <a:extLst>
                    <a:ext uri="{FF2B5EF4-FFF2-40B4-BE49-F238E27FC236}">
                      <a16:creationId xmlns:a16="http://schemas.microsoft.com/office/drawing/2014/main" id="{03D6F620-7E06-447D-A6EF-2F912530B0B5}"/>
                    </a:ext>
                  </a:extLst>
                </p:cNvPr>
                <p:cNvSpPr/>
                <p:nvPr/>
              </p:nvSpPr>
              <p:spPr>
                <a:xfrm>
                  <a:off x="4645259" y="384077"/>
                  <a:ext cx="1390650" cy="1387734"/>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grpSp>
          <p:sp>
            <p:nvSpPr>
              <p:cNvPr id="50" name="مربع نص 25">
                <a:extLst>
                  <a:ext uri="{FF2B5EF4-FFF2-40B4-BE49-F238E27FC236}">
                    <a16:creationId xmlns:a16="http://schemas.microsoft.com/office/drawing/2014/main" id="{0E01502F-550D-403D-9ADF-78AD7D88609F}"/>
                  </a:ext>
                </a:extLst>
              </p:cNvPr>
              <p:cNvSpPr txBox="1"/>
              <p:nvPr/>
            </p:nvSpPr>
            <p:spPr>
              <a:xfrm>
                <a:off x="4427237" y="1077673"/>
                <a:ext cx="1802272" cy="593289"/>
              </a:xfrm>
              <a:prstGeom prst="rect">
                <a:avLst/>
              </a:prstGeom>
              <a:noFill/>
            </p:spPr>
            <p:txBody>
              <a:bodyPr wrap="square" rtlCol="1">
                <a:spAutoFit/>
              </a:bodyPr>
              <a:lstStyle/>
              <a:p>
                <a:pPr marL="0" marR="0" algn="ctr" rtl="0">
                  <a:lnSpc>
                    <a:spcPct val="113000"/>
                  </a:lnSpc>
                  <a:spcBef>
                    <a:spcPts val="0"/>
                  </a:spcBef>
                  <a:spcAft>
                    <a:spcPts val="0"/>
                  </a:spcAft>
                </a:pPr>
                <a:r>
                  <a:rPr lang="ar-SY" sz="2400" kern="1200">
                    <a:solidFill>
                      <a:srgbClr val="000000"/>
                    </a:solidFill>
                    <a:effectLst/>
                    <a:latin typeface="Sakkal Majalla" panose="02000000000000000000" pitchFamily="2" charset="-78"/>
                    <a:ea typeface="Calibri" panose="020F0502020204030204" pitchFamily="34" charset="0"/>
                    <a:cs typeface="GE Dinar Two Medium" panose="020A0503020102020204" pitchFamily="18" charset="-78"/>
                  </a:rPr>
                  <a:t>تحديد احتياجات المشروع</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3" name="Graphic 80" descr="List with solid fill">
              <a:extLst>
                <a:ext uri="{FF2B5EF4-FFF2-40B4-BE49-F238E27FC236}">
                  <a16:creationId xmlns:a16="http://schemas.microsoft.com/office/drawing/2014/main" id="{405B0A3B-AF1E-4808-A707-6CEFD4F926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41365" y="2391067"/>
              <a:ext cx="947946" cy="947758"/>
            </a:xfrm>
            <a:prstGeom prst="rect">
              <a:avLst/>
            </a:prstGeom>
          </p:spPr>
        </p:pic>
      </p:grpSp>
      <p:grpSp>
        <p:nvGrpSpPr>
          <p:cNvPr id="5" name="Group 4">
            <a:extLst>
              <a:ext uri="{FF2B5EF4-FFF2-40B4-BE49-F238E27FC236}">
                <a16:creationId xmlns:a16="http://schemas.microsoft.com/office/drawing/2014/main" id="{51960B4E-7803-454D-B9BE-1563DF7E290F}"/>
              </a:ext>
            </a:extLst>
          </p:cNvPr>
          <p:cNvGrpSpPr/>
          <p:nvPr/>
        </p:nvGrpSpPr>
        <p:grpSpPr>
          <a:xfrm>
            <a:off x="7098475" y="2686962"/>
            <a:ext cx="2315836" cy="2768547"/>
            <a:chOff x="7098475" y="2230739"/>
            <a:chExt cx="2315836" cy="2768547"/>
          </a:xfrm>
        </p:grpSpPr>
        <p:grpSp>
          <p:nvGrpSpPr>
            <p:cNvPr id="31" name="مجموعة 24">
              <a:extLst>
                <a:ext uri="{FF2B5EF4-FFF2-40B4-BE49-F238E27FC236}">
                  <a16:creationId xmlns:a16="http://schemas.microsoft.com/office/drawing/2014/main" id="{1918FC3D-A9C2-4FED-81DA-12A8E755A488}"/>
                </a:ext>
              </a:extLst>
            </p:cNvPr>
            <p:cNvGrpSpPr/>
            <p:nvPr/>
          </p:nvGrpSpPr>
          <p:grpSpPr>
            <a:xfrm>
              <a:off x="7098475" y="2230739"/>
              <a:ext cx="2315836" cy="2768547"/>
              <a:chOff x="3411247" y="0"/>
              <a:chExt cx="1481712" cy="1771811"/>
            </a:xfrm>
          </p:grpSpPr>
          <p:grpSp>
            <p:nvGrpSpPr>
              <p:cNvPr id="37" name="مجموعة 25">
                <a:extLst>
                  <a:ext uri="{FF2B5EF4-FFF2-40B4-BE49-F238E27FC236}">
                    <a16:creationId xmlns:a16="http://schemas.microsoft.com/office/drawing/2014/main" id="{D33D6652-61C6-4C40-B790-622081B46A6A}"/>
                  </a:ext>
                </a:extLst>
              </p:cNvPr>
              <p:cNvGrpSpPr/>
              <p:nvPr/>
            </p:nvGrpSpPr>
            <p:grpSpPr>
              <a:xfrm>
                <a:off x="3467827" y="0"/>
                <a:ext cx="1390650" cy="1771811"/>
                <a:chOff x="3467827" y="0"/>
                <a:chExt cx="1390650" cy="1771811"/>
              </a:xfrm>
            </p:grpSpPr>
            <p:sp>
              <p:nvSpPr>
                <p:cNvPr id="39" name="شكل بيضاوي 27">
                  <a:extLst>
                    <a:ext uri="{FF2B5EF4-FFF2-40B4-BE49-F238E27FC236}">
                      <a16:creationId xmlns:a16="http://schemas.microsoft.com/office/drawing/2014/main" id="{5D3CDBEB-8D1A-4984-B927-EB63307CA55B}"/>
                    </a:ext>
                  </a:extLst>
                </p:cNvPr>
                <p:cNvSpPr/>
                <p:nvPr/>
              </p:nvSpPr>
              <p:spPr>
                <a:xfrm>
                  <a:off x="3779075" y="0"/>
                  <a:ext cx="768154" cy="768154"/>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0" name="شكل حر: شكل 28">
                  <a:extLst>
                    <a:ext uri="{FF2B5EF4-FFF2-40B4-BE49-F238E27FC236}">
                      <a16:creationId xmlns:a16="http://schemas.microsoft.com/office/drawing/2014/main" id="{4C02458C-3D41-4AEC-B9AB-619CF3D5F323}"/>
                    </a:ext>
                  </a:extLst>
                </p:cNvPr>
                <p:cNvSpPr/>
                <p:nvPr/>
              </p:nvSpPr>
              <p:spPr>
                <a:xfrm>
                  <a:off x="3467827" y="384077"/>
                  <a:ext cx="1390650" cy="1387734"/>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grpSp>
          <p:sp>
            <p:nvSpPr>
              <p:cNvPr id="38" name="مربع نص 25">
                <a:extLst>
                  <a:ext uri="{FF2B5EF4-FFF2-40B4-BE49-F238E27FC236}">
                    <a16:creationId xmlns:a16="http://schemas.microsoft.com/office/drawing/2014/main" id="{D37B7A53-0A79-4D01-B487-ED51B59259CE}"/>
                  </a:ext>
                </a:extLst>
              </p:cNvPr>
              <p:cNvSpPr txBox="1"/>
              <p:nvPr/>
            </p:nvSpPr>
            <p:spPr>
              <a:xfrm>
                <a:off x="3411247" y="1021812"/>
                <a:ext cx="1481712" cy="602729"/>
              </a:xfrm>
              <a:prstGeom prst="rect">
                <a:avLst/>
              </a:prstGeom>
            </p:spPr>
            <p:txBody>
              <a:bodyPr wrap="square" rtlCol="1">
                <a:spAutoFit/>
              </a:bodyPr>
              <a:lstStyle/>
              <a:p>
                <a:pPr marL="0" marR="0" algn="ctr" rtl="0">
                  <a:lnSpc>
                    <a:spcPct val="115000"/>
                  </a:lnSpc>
                  <a:spcBef>
                    <a:spcPts val="0"/>
                  </a:spcBef>
                  <a:spcAft>
                    <a:spcPts val="0"/>
                  </a:spcAft>
                </a:pPr>
                <a:r>
                  <a:rPr lang="ar-SY" sz="2400" kern="1200">
                    <a:solidFill>
                      <a:srgbClr val="000000"/>
                    </a:solidFill>
                    <a:effectLst/>
                    <a:latin typeface="Sakkal Majalla" panose="02000000000000000000" pitchFamily="2" charset="-78"/>
                    <a:ea typeface="Calibri" panose="020F0502020204030204" pitchFamily="34" charset="0"/>
                    <a:cs typeface="GE Dinar Two Medium" panose="020A0503020102020204" pitchFamily="18" charset="-78"/>
                  </a:rPr>
                  <a:t>اختيار أعضاء الفريق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4" name="Graphic 154" descr="Target Audience with solid fill">
              <a:extLst>
                <a:ext uri="{FF2B5EF4-FFF2-40B4-BE49-F238E27FC236}">
                  <a16:creationId xmlns:a16="http://schemas.microsoft.com/office/drawing/2014/main" id="{D74249D4-C2B4-4543-BCB8-6FA1BCD9C2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23269" y="2320078"/>
              <a:ext cx="1044385" cy="1044222"/>
            </a:xfrm>
            <a:prstGeom prst="rect">
              <a:avLst/>
            </a:prstGeom>
          </p:spPr>
        </p:pic>
      </p:grpSp>
      <p:grpSp>
        <p:nvGrpSpPr>
          <p:cNvPr id="7" name="Group 6">
            <a:extLst>
              <a:ext uri="{FF2B5EF4-FFF2-40B4-BE49-F238E27FC236}">
                <a16:creationId xmlns:a16="http://schemas.microsoft.com/office/drawing/2014/main" id="{6D6DFAF3-95E3-4E61-BEC6-00732D213B15}"/>
              </a:ext>
            </a:extLst>
          </p:cNvPr>
          <p:cNvGrpSpPr/>
          <p:nvPr/>
        </p:nvGrpSpPr>
        <p:grpSpPr>
          <a:xfrm>
            <a:off x="2315847" y="2686962"/>
            <a:ext cx="2912118" cy="2768553"/>
            <a:chOff x="2315847" y="2230739"/>
            <a:chExt cx="2912118" cy="2768553"/>
          </a:xfrm>
        </p:grpSpPr>
        <p:grpSp>
          <p:nvGrpSpPr>
            <p:cNvPr id="30" name="مجموعة 93">
              <a:extLst>
                <a:ext uri="{FF2B5EF4-FFF2-40B4-BE49-F238E27FC236}">
                  <a16:creationId xmlns:a16="http://schemas.microsoft.com/office/drawing/2014/main" id="{C36F6FB2-A0EC-4D4D-9765-5637E198DAE4}"/>
                </a:ext>
              </a:extLst>
            </p:cNvPr>
            <p:cNvGrpSpPr/>
            <p:nvPr/>
          </p:nvGrpSpPr>
          <p:grpSpPr>
            <a:xfrm>
              <a:off x="2315847" y="2230739"/>
              <a:ext cx="2912118" cy="2768553"/>
              <a:chOff x="956393" y="0"/>
              <a:chExt cx="1863226" cy="1771811"/>
            </a:xfrm>
          </p:grpSpPr>
          <p:grpSp>
            <p:nvGrpSpPr>
              <p:cNvPr id="41" name="مجموعة 94">
                <a:extLst>
                  <a:ext uri="{FF2B5EF4-FFF2-40B4-BE49-F238E27FC236}">
                    <a16:creationId xmlns:a16="http://schemas.microsoft.com/office/drawing/2014/main" id="{3368ACC0-EA06-4251-89B6-91AB201E7B69}"/>
                  </a:ext>
                </a:extLst>
              </p:cNvPr>
              <p:cNvGrpSpPr/>
              <p:nvPr/>
            </p:nvGrpSpPr>
            <p:grpSpPr>
              <a:xfrm>
                <a:off x="1204672" y="0"/>
                <a:ext cx="1390650" cy="1771811"/>
                <a:chOff x="1204672" y="0"/>
                <a:chExt cx="1390650" cy="1771811"/>
              </a:xfrm>
            </p:grpSpPr>
            <p:sp>
              <p:nvSpPr>
                <p:cNvPr id="43" name="شكل بيضاوي 96">
                  <a:extLst>
                    <a:ext uri="{FF2B5EF4-FFF2-40B4-BE49-F238E27FC236}">
                      <a16:creationId xmlns:a16="http://schemas.microsoft.com/office/drawing/2014/main" id="{2446CEE1-A3A5-48F5-A0C8-9BC05BE79A62}"/>
                    </a:ext>
                  </a:extLst>
                </p:cNvPr>
                <p:cNvSpPr/>
                <p:nvPr/>
              </p:nvSpPr>
              <p:spPr>
                <a:xfrm>
                  <a:off x="1515920" y="0"/>
                  <a:ext cx="768154" cy="768154"/>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4" name="شكل حر: شكل 97">
                  <a:extLst>
                    <a:ext uri="{FF2B5EF4-FFF2-40B4-BE49-F238E27FC236}">
                      <a16:creationId xmlns:a16="http://schemas.microsoft.com/office/drawing/2014/main" id="{562B92E1-336E-432E-A895-4C4214EC7CB3}"/>
                    </a:ext>
                  </a:extLst>
                </p:cNvPr>
                <p:cNvSpPr/>
                <p:nvPr/>
              </p:nvSpPr>
              <p:spPr>
                <a:xfrm>
                  <a:off x="1204672" y="384077"/>
                  <a:ext cx="1390650" cy="1387734"/>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grpSp>
          <p:sp>
            <p:nvSpPr>
              <p:cNvPr id="42" name="مربع نص 25">
                <a:extLst>
                  <a:ext uri="{FF2B5EF4-FFF2-40B4-BE49-F238E27FC236}">
                    <a16:creationId xmlns:a16="http://schemas.microsoft.com/office/drawing/2014/main" id="{1236AD5E-4640-4493-980B-ED7FDDF51361}"/>
                  </a:ext>
                </a:extLst>
              </p:cNvPr>
              <p:cNvSpPr txBox="1"/>
              <p:nvPr/>
            </p:nvSpPr>
            <p:spPr>
              <a:xfrm>
                <a:off x="956393" y="1066430"/>
                <a:ext cx="1863226" cy="602728"/>
              </a:xfrm>
              <a:prstGeom prst="rect">
                <a:avLst/>
              </a:prstGeom>
              <a:noFill/>
            </p:spPr>
            <p:txBody>
              <a:bodyPr wrap="square" rtlCol="1">
                <a:spAutoFit/>
              </a:bodyPr>
              <a:lstStyle/>
              <a:p>
                <a:pPr marL="0" marR="0" algn="ctr" rtl="0">
                  <a:lnSpc>
                    <a:spcPct val="115000"/>
                  </a:lnSpc>
                  <a:spcBef>
                    <a:spcPts val="0"/>
                  </a:spcBef>
                  <a:spcAft>
                    <a:spcPts val="0"/>
                  </a:spcAft>
                </a:pPr>
                <a:r>
                  <a:rPr lang="ar-SY" sz="2400" kern="1200">
                    <a:solidFill>
                      <a:srgbClr val="000000"/>
                    </a:solidFill>
                    <a:effectLst/>
                    <a:latin typeface="Sakkal Majalla" panose="02000000000000000000" pitchFamily="2" charset="-78"/>
                    <a:ea typeface="Calibri" panose="020F0502020204030204" pitchFamily="34" charset="0"/>
                    <a:cs typeface="GE Dinar Two Medium" panose="020A0503020102020204" pitchFamily="18" charset="-78"/>
                  </a:rPr>
                  <a:t>تطوير المهارات والكفاءات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5" name="Graphic 93" descr="Business Growth with solid fill">
              <a:extLst>
                <a:ext uri="{FF2B5EF4-FFF2-40B4-BE49-F238E27FC236}">
                  <a16:creationId xmlns:a16="http://schemas.microsoft.com/office/drawing/2014/main" id="{ABFB233F-65AC-404E-81E3-16D4E17389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40943" y="2428984"/>
              <a:ext cx="947672" cy="947481"/>
            </a:xfrm>
            <a:prstGeom prst="rect">
              <a:avLst/>
            </a:prstGeom>
          </p:spPr>
        </p:pic>
      </p:grpSp>
      <p:grpSp>
        <p:nvGrpSpPr>
          <p:cNvPr id="53" name="Group 52">
            <a:extLst>
              <a:ext uri="{FF2B5EF4-FFF2-40B4-BE49-F238E27FC236}">
                <a16:creationId xmlns:a16="http://schemas.microsoft.com/office/drawing/2014/main" id="{E806A8B0-FD5F-4AE0-AFF8-8175D9D57EB2}"/>
              </a:ext>
            </a:extLst>
          </p:cNvPr>
          <p:cNvGrpSpPr/>
          <p:nvPr/>
        </p:nvGrpSpPr>
        <p:grpSpPr>
          <a:xfrm>
            <a:off x="452573" y="2686962"/>
            <a:ext cx="2173515" cy="2768555"/>
            <a:chOff x="452573" y="2230739"/>
            <a:chExt cx="2173515" cy="2768555"/>
          </a:xfrm>
        </p:grpSpPr>
        <p:grpSp>
          <p:nvGrpSpPr>
            <p:cNvPr id="32" name="مجموعة 88">
              <a:extLst>
                <a:ext uri="{FF2B5EF4-FFF2-40B4-BE49-F238E27FC236}">
                  <a16:creationId xmlns:a16="http://schemas.microsoft.com/office/drawing/2014/main" id="{49476D6B-D25B-4233-B959-7E9C72911A59}"/>
                </a:ext>
              </a:extLst>
            </p:cNvPr>
            <p:cNvGrpSpPr/>
            <p:nvPr/>
          </p:nvGrpSpPr>
          <p:grpSpPr>
            <a:xfrm>
              <a:off x="452573" y="2230739"/>
              <a:ext cx="2173515" cy="2768555"/>
              <a:chOff x="0" y="0"/>
              <a:chExt cx="1390650" cy="1771811"/>
            </a:xfrm>
          </p:grpSpPr>
          <p:grpSp>
            <p:nvGrpSpPr>
              <p:cNvPr id="33" name="مجموعة 89">
                <a:extLst>
                  <a:ext uri="{FF2B5EF4-FFF2-40B4-BE49-F238E27FC236}">
                    <a16:creationId xmlns:a16="http://schemas.microsoft.com/office/drawing/2014/main" id="{EFAD7B0D-29DA-4768-8901-D774ADD4E454}"/>
                  </a:ext>
                </a:extLst>
              </p:cNvPr>
              <p:cNvGrpSpPr/>
              <p:nvPr/>
            </p:nvGrpSpPr>
            <p:grpSpPr>
              <a:xfrm>
                <a:off x="0" y="0"/>
                <a:ext cx="1390650" cy="1771811"/>
                <a:chOff x="0" y="0"/>
                <a:chExt cx="1390650" cy="1771811"/>
              </a:xfrm>
            </p:grpSpPr>
            <p:sp>
              <p:nvSpPr>
                <p:cNvPr id="35" name="شكل بيضاوي 91">
                  <a:extLst>
                    <a:ext uri="{FF2B5EF4-FFF2-40B4-BE49-F238E27FC236}">
                      <a16:creationId xmlns:a16="http://schemas.microsoft.com/office/drawing/2014/main" id="{9809270B-3879-46A4-96E7-4026EAA9869B}"/>
                    </a:ext>
                  </a:extLst>
                </p:cNvPr>
                <p:cNvSpPr/>
                <p:nvPr/>
              </p:nvSpPr>
              <p:spPr>
                <a:xfrm>
                  <a:off x="311248" y="0"/>
                  <a:ext cx="768154" cy="768154"/>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36" name="شكل حر: شكل 92">
                  <a:extLst>
                    <a:ext uri="{FF2B5EF4-FFF2-40B4-BE49-F238E27FC236}">
                      <a16:creationId xmlns:a16="http://schemas.microsoft.com/office/drawing/2014/main" id="{FBB00041-1332-4AEC-908B-45338B81A5FA}"/>
                    </a:ext>
                  </a:extLst>
                </p:cNvPr>
                <p:cNvSpPr/>
                <p:nvPr/>
              </p:nvSpPr>
              <p:spPr>
                <a:xfrm>
                  <a:off x="0" y="384077"/>
                  <a:ext cx="1390650" cy="1387734"/>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grpSp>
          <p:sp>
            <p:nvSpPr>
              <p:cNvPr id="34" name="مربع نص 29">
                <a:extLst>
                  <a:ext uri="{FF2B5EF4-FFF2-40B4-BE49-F238E27FC236}">
                    <a16:creationId xmlns:a16="http://schemas.microsoft.com/office/drawing/2014/main" id="{08D905E5-E285-468A-8325-66418CA00D4B}"/>
                  </a:ext>
                </a:extLst>
              </p:cNvPr>
              <p:cNvSpPr txBox="1"/>
              <p:nvPr/>
            </p:nvSpPr>
            <p:spPr>
              <a:xfrm>
                <a:off x="58716" y="1029907"/>
                <a:ext cx="1249797" cy="602728"/>
              </a:xfrm>
              <a:prstGeom prst="rect">
                <a:avLst/>
              </a:prstGeom>
              <a:noFill/>
            </p:spPr>
            <p:txBody>
              <a:bodyPr wrap="square" rtlCol="1">
                <a:spAutoFit/>
              </a:bodyPr>
              <a:lstStyle/>
              <a:p>
                <a:pPr marL="0" marR="0" algn="ctr" rtl="0">
                  <a:lnSpc>
                    <a:spcPct val="115000"/>
                  </a:lnSpc>
                  <a:spcBef>
                    <a:spcPts val="0"/>
                  </a:spcBef>
                  <a:spcAft>
                    <a:spcPts val="0"/>
                  </a:spcAft>
                </a:pPr>
                <a:r>
                  <a:rPr lang="ar-SY" sz="2400" kern="1200">
                    <a:solidFill>
                      <a:srgbClr val="000000"/>
                    </a:solidFill>
                    <a:effectLst/>
                    <a:latin typeface="Sakkal Majalla" panose="02000000000000000000" pitchFamily="2" charset="-78"/>
                    <a:ea typeface="Calibri" panose="020F0502020204030204" pitchFamily="34" charset="0"/>
                    <a:cs typeface="GE Dinar Two Medium" panose="020A0503020102020204" pitchFamily="18" charset="-78"/>
                  </a:rPr>
                  <a:t>إدارة الأداء والتحفيز</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6" name="Graphic 21" descr="Group brainstorm with solid fill">
              <a:extLst>
                <a:ext uri="{FF2B5EF4-FFF2-40B4-BE49-F238E27FC236}">
                  <a16:creationId xmlns:a16="http://schemas.microsoft.com/office/drawing/2014/main" id="{976B33E1-AFFC-4CD5-90F2-2370D752F4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0089" y="2310709"/>
              <a:ext cx="1009452" cy="1009280"/>
            </a:xfrm>
            <a:prstGeom prst="rect">
              <a:avLst/>
            </a:prstGeom>
          </p:spPr>
        </p:pic>
      </p:grpSp>
      <p:pic>
        <p:nvPicPr>
          <p:cNvPr id="54" name="Picture 53">
            <a:extLst>
              <a:ext uri="{FF2B5EF4-FFF2-40B4-BE49-F238E27FC236}">
                <a16:creationId xmlns:a16="http://schemas.microsoft.com/office/drawing/2014/main" id="{F5982B43-8FEF-48C1-802C-8FBC12CA1C45}"/>
              </a:ext>
            </a:extLst>
          </p:cNvPr>
          <p:cNvPicPr/>
          <p:nvPr/>
        </p:nvPicPr>
        <p:blipFill rotWithShape="1">
          <a:blip r:embed="rId12" cstate="print">
            <a:extLst>
              <a:ext uri="{28A0092B-C50C-407E-A947-70E740481C1C}">
                <a14:useLocalDpi xmlns:a14="http://schemas.microsoft.com/office/drawing/2010/main" val="0"/>
              </a:ext>
            </a:extLst>
          </a:blip>
          <a:srcRect t="10404" b="12727"/>
          <a:stretch/>
        </p:blipFill>
        <p:spPr bwMode="auto">
          <a:xfrm>
            <a:off x="-5699325" y="2133600"/>
            <a:ext cx="5426432" cy="41719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3523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1000"/>
                                        <p:tgtEl>
                                          <p:spTgt spid="53"/>
                                        </p:tgtEl>
                                      </p:cBhvr>
                                    </p:animEffect>
                                    <p:anim calcmode="lin" valueType="num">
                                      <p:cBhvr>
                                        <p:cTn id="36" dur="1000" fill="hold"/>
                                        <p:tgtEl>
                                          <p:spTgt spid="53"/>
                                        </p:tgtEl>
                                        <p:attrNameLst>
                                          <p:attrName>ppt_x</p:attrName>
                                        </p:attrNameLst>
                                      </p:cBhvr>
                                      <p:tavLst>
                                        <p:tav tm="0">
                                          <p:val>
                                            <p:strVal val="#ppt_x"/>
                                          </p:val>
                                        </p:tav>
                                        <p:tav tm="100000">
                                          <p:val>
                                            <p:strVal val="#ppt_x"/>
                                          </p:val>
                                        </p:tav>
                                      </p:tavLst>
                                    </p:anim>
                                    <p:anim calcmode="lin" valueType="num">
                                      <p:cBhvr>
                                        <p:cTn id="37"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بناء فريق المشروع المتميز</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54" name="Picture 53">
            <a:extLst>
              <a:ext uri="{FF2B5EF4-FFF2-40B4-BE49-F238E27FC236}">
                <a16:creationId xmlns:a16="http://schemas.microsoft.com/office/drawing/2014/main" id="{37F35B2A-FF8B-48AE-8D10-581330F679E8}"/>
              </a:ext>
            </a:extLst>
          </p:cNvPr>
          <p:cNvPicPr/>
          <p:nvPr/>
        </p:nvPicPr>
        <p:blipFill rotWithShape="1">
          <a:blip r:embed="rId2" cstate="print">
            <a:extLst>
              <a:ext uri="{28A0092B-C50C-407E-A947-70E740481C1C}">
                <a14:useLocalDpi xmlns:a14="http://schemas.microsoft.com/office/drawing/2010/main" val="0"/>
              </a:ext>
            </a:extLst>
          </a:blip>
          <a:srcRect t="10404" b="12727"/>
          <a:stretch/>
        </p:blipFill>
        <p:spPr bwMode="auto">
          <a:xfrm>
            <a:off x="139211" y="2133600"/>
            <a:ext cx="5426432" cy="4171950"/>
          </a:xfrm>
          <a:prstGeom prst="rect">
            <a:avLst/>
          </a:prstGeom>
          <a:noFill/>
          <a:ln>
            <a:noFill/>
          </a:ln>
          <a:extLst>
            <a:ext uri="{53640926-AAD7-44D8-BBD7-CCE9431645EC}">
              <a14:shadowObscured xmlns:a14="http://schemas.microsoft.com/office/drawing/2010/main"/>
            </a:ext>
          </a:extLst>
        </p:spPr>
      </p:pic>
      <p:sp>
        <p:nvSpPr>
          <p:cNvPr id="55" name="TextBox 54">
            <a:extLst>
              <a:ext uri="{FF2B5EF4-FFF2-40B4-BE49-F238E27FC236}">
                <a16:creationId xmlns:a16="http://schemas.microsoft.com/office/drawing/2014/main" id="{1B3E3FD4-3D4D-4B21-9D41-410C93AAD22E}"/>
              </a:ext>
            </a:extLst>
          </p:cNvPr>
          <p:cNvSpPr txBox="1"/>
          <p:nvPr/>
        </p:nvSpPr>
        <p:spPr>
          <a:xfrm>
            <a:off x="5486400" y="1905442"/>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زيادة الإنتاجية والكفاءة في إنجاز المهام</a:t>
            </a:r>
            <a:endParaRPr lang="en-US" dirty="0"/>
          </a:p>
        </p:txBody>
      </p:sp>
      <p:sp>
        <p:nvSpPr>
          <p:cNvPr id="56" name="TextBox 55">
            <a:extLst>
              <a:ext uri="{FF2B5EF4-FFF2-40B4-BE49-F238E27FC236}">
                <a16:creationId xmlns:a16="http://schemas.microsoft.com/office/drawing/2014/main" id="{9754F5AB-591F-4F7B-870C-2A5C66B68DA6}"/>
              </a:ext>
            </a:extLst>
          </p:cNvPr>
          <p:cNvSpPr txBox="1"/>
          <p:nvPr/>
        </p:nvSpPr>
        <p:spPr>
          <a:xfrm>
            <a:off x="5486400" y="2800160"/>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تحسين جودة المنتجات والخدمات المقدمة</a:t>
            </a:r>
            <a:endParaRPr lang="en-US" dirty="0"/>
          </a:p>
        </p:txBody>
      </p:sp>
      <p:sp>
        <p:nvSpPr>
          <p:cNvPr id="57" name="TextBox 56">
            <a:extLst>
              <a:ext uri="{FF2B5EF4-FFF2-40B4-BE49-F238E27FC236}">
                <a16:creationId xmlns:a16="http://schemas.microsoft.com/office/drawing/2014/main" id="{2A37F2DD-245E-427C-AB28-436A38BBDF1C}"/>
              </a:ext>
            </a:extLst>
          </p:cNvPr>
          <p:cNvSpPr txBox="1"/>
          <p:nvPr/>
        </p:nvSpPr>
        <p:spPr>
          <a:xfrm>
            <a:off x="5486400" y="3784405"/>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تعزيز التعاون والتواصل الفعال بين الأعضاء</a:t>
            </a:r>
            <a:endParaRPr lang="en-US" dirty="0"/>
          </a:p>
        </p:txBody>
      </p:sp>
      <p:sp>
        <p:nvSpPr>
          <p:cNvPr id="58" name="TextBox 57">
            <a:extLst>
              <a:ext uri="{FF2B5EF4-FFF2-40B4-BE49-F238E27FC236}">
                <a16:creationId xmlns:a16="http://schemas.microsoft.com/office/drawing/2014/main" id="{DD78D7FA-B0CC-4582-AE65-44D1AE247EE4}"/>
              </a:ext>
            </a:extLst>
          </p:cNvPr>
          <p:cNvSpPr txBox="1"/>
          <p:nvPr/>
        </p:nvSpPr>
        <p:spPr>
          <a:xfrm>
            <a:off x="5486400" y="4768650"/>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زيادة مستوى الرضا والالتزام لدى أعضاء الفريق</a:t>
            </a:r>
            <a:endParaRPr lang="en-US" dirty="0"/>
          </a:p>
        </p:txBody>
      </p:sp>
      <p:sp>
        <p:nvSpPr>
          <p:cNvPr id="59" name="TextBox 58">
            <a:extLst>
              <a:ext uri="{FF2B5EF4-FFF2-40B4-BE49-F238E27FC236}">
                <a16:creationId xmlns:a16="http://schemas.microsoft.com/office/drawing/2014/main" id="{F9F8876B-C76F-48A1-9A24-60AF07187D8F}"/>
              </a:ext>
            </a:extLst>
          </p:cNvPr>
          <p:cNvSpPr txBox="1"/>
          <p:nvPr/>
        </p:nvSpPr>
        <p:spPr>
          <a:xfrm>
            <a:off x="5486400" y="5739995"/>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تسهيل عملية إدارة المشروع والوصول إلى الأهداف المنشودة</a:t>
            </a:r>
            <a:endParaRPr lang="en-US" dirty="0"/>
          </a:p>
        </p:txBody>
      </p:sp>
      <p:sp>
        <p:nvSpPr>
          <p:cNvPr id="60" name="TextBox 59">
            <a:extLst>
              <a:ext uri="{FF2B5EF4-FFF2-40B4-BE49-F238E27FC236}">
                <a16:creationId xmlns:a16="http://schemas.microsoft.com/office/drawing/2014/main" id="{DE46BE21-7F4D-43BF-B94C-175FFB0A01D8}"/>
              </a:ext>
            </a:extLst>
          </p:cNvPr>
          <p:cNvSpPr txBox="1"/>
          <p:nvPr/>
        </p:nvSpPr>
        <p:spPr>
          <a:xfrm>
            <a:off x="2019748" y="-3174218"/>
            <a:ext cx="43239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الأساسية لبناء فريق المشروع واختيار أعضائه؟</a:t>
            </a:r>
            <a:endParaRPr lang="en-US" dirty="0"/>
          </a:p>
        </p:txBody>
      </p:sp>
      <p:pic>
        <p:nvPicPr>
          <p:cNvPr id="61" name="Picture 2" descr="Studying - Free education icons">
            <a:extLst>
              <a:ext uri="{FF2B5EF4-FFF2-40B4-BE49-F238E27FC236}">
                <a16:creationId xmlns:a16="http://schemas.microsoft.com/office/drawing/2014/main" id="{E215218C-01EA-4B94-9CCE-A86759FEF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302" y="-4742054"/>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95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randombar(horizont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randombar(horizontal)">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randombar(horizontal)">
                                      <p:cBhvr>
                                        <p:cTn id="17" dur="5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randombar(horizontal)">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randombar(horizontal)">
                                      <p:cBhvr>
                                        <p:cTn id="2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0" name="TextBox 19">
            <a:extLst>
              <a:ext uri="{FF2B5EF4-FFF2-40B4-BE49-F238E27FC236}">
                <a16:creationId xmlns:a16="http://schemas.microsoft.com/office/drawing/2014/main" id="{14CFC704-928F-4B67-8208-E563CD747CDE}"/>
              </a:ext>
            </a:extLst>
          </p:cNvPr>
          <p:cNvSpPr txBox="1"/>
          <p:nvPr/>
        </p:nvSpPr>
        <p:spPr>
          <a:xfrm>
            <a:off x="1676848" y="8860465"/>
            <a:ext cx="5009702" cy="446276"/>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Y"/>
              <a:t>ما هي أهمية إدارة المشاريع؟</a:t>
            </a:r>
            <a:endParaRPr lang="en-US" dirty="0"/>
          </a:p>
        </p:txBody>
      </p:sp>
      <p:pic>
        <p:nvPicPr>
          <p:cNvPr id="21" name="Picture 2" descr="Studying - Free education icons">
            <a:extLst>
              <a:ext uri="{FF2B5EF4-FFF2-40B4-BE49-F238E27FC236}">
                <a16:creationId xmlns:a16="http://schemas.microsoft.com/office/drawing/2014/main" id="{082159A5-4AA0-46FA-AE47-7FB5A00E0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292629"/>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dea 3d Images - Free Download on Freepik">
            <a:extLst>
              <a:ext uri="{FF2B5EF4-FFF2-40B4-BE49-F238E27FC236}">
                <a16:creationId xmlns:a16="http://schemas.microsoft.com/office/drawing/2014/main" id="{F51A3978-1606-4450-A9E9-9D977940650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1813105-C7D3-4279-9869-FB74CD8DED11}"/>
              </a:ext>
            </a:extLst>
          </p:cNvPr>
          <p:cNvSpPr txBox="1"/>
          <p:nvPr/>
        </p:nvSpPr>
        <p:spPr>
          <a:xfrm>
            <a:off x="4811275" y="1918115"/>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ضمان إنجاز المشاريع في الوقت المحدد وضمن الميزانية المعتمدة</a:t>
            </a:r>
            <a:endParaRPr lang="en-US" dirty="0"/>
          </a:p>
        </p:txBody>
      </p:sp>
      <p:sp>
        <p:nvSpPr>
          <p:cNvPr id="24" name="TextBox 23">
            <a:extLst>
              <a:ext uri="{FF2B5EF4-FFF2-40B4-BE49-F238E27FC236}">
                <a16:creationId xmlns:a16="http://schemas.microsoft.com/office/drawing/2014/main" id="{68F35EB6-9418-4685-9ADD-EF7F24232E17}"/>
              </a:ext>
            </a:extLst>
          </p:cNvPr>
          <p:cNvSpPr txBox="1"/>
          <p:nvPr/>
        </p:nvSpPr>
        <p:spPr>
          <a:xfrm>
            <a:off x="4811275" y="3074671"/>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تحسين كفاءة استخدام الموارد المتاحة</a:t>
            </a:r>
            <a:endParaRPr lang="en-US" dirty="0"/>
          </a:p>
        </p:txBody>
      </p:sp>
      <p:sp>
        <p:nvSpPr>
          <p:cNvPr id="25" name="TextBox 24">
            <a:extLst>
              <a:ext uri="{FF2B5EF4-FFF2-40B4-BE49-F238E27FC236}">
                <a16:creationId xmlns:a16="http://schemas.microsoft.com/office/drawing/2014/main" id="{7CDFCB9D-FFB7-4908-B7B3-88C1AF436BB3}"/>
              </a:ext>
            </a:extLst>
          </p:cNvPr>
          <p:cNvSpPr txBox="1"/>
          <p:nvPr/>
        </p:nvSpPr>
        <p:spPr>
          <a:xfrm>
            <a:off x="4811275" y="4020456"/>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تخفيف المخاطر وإدارتها بفاعلية</a:t>
            </a:r>
            <a:endParaRPr lang="en-US" dirty="0"/>
          </a:p>
        </p:txBody>
      </p:sp>
      <p:sp>
        <p:nvSpPr>
          <p:cNvPr id="26" name="TextBox 25">
            <a:extLst>
              <a:ext uri="{FF2B5EF4-FFF2-40B4-BE49-F238E27FC236}">
                <a16:creationId xmlns:a16="http://schemas.microsoft.com/office/drawing/2014/main" id="{45A45B40-BD6D-4A31-A499-738E780474F0}"/>
              </a:ext>
            </a:extLst>
          </p:cNvPr>
          <p:cNvSpPr txBox="1"/>
          <p:nvPr/>
        </p:nvSpPr>
        <p:spPr>
          <a:xfrm>
            <a:off x="4811275" y="5025494"/>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تحسين التنسيق وتنظيم العمل بين أعضاء فريق المشروع</a:t>
            </a:r>
            <a:endParaRPr lang="en-US" dirty="0"/>
          </a:p>
        </p:txBody>
      </p:sp>
      <p:sp>
        <p:nvSpPr>
          <p:cNvPr id="27" name="TextBox 26">
            <a:extLst>
              <a:ext uri="{FF2B5EF4-FFF2-40B4-BE49-F238E27FC236}">
                <a16:creationId xmlns:a16="http://schemas.microsoft.com/office/drawing/2014/main" id="{ABD1BCD6-3806-4F9E-A4CB-15A1FEB05196}"/>
              </a:ext>
            </a:extLst>
          </p:cNvPr>
          <p:cNvSpPr txBox="1"/>
          <p:nvPr/>
        </p:nvSpPr>
        <p:spPr>
          <a:xfrm>
            <a:off x="4811275" y="5971279"/>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زيادة رضا أصحاب المصلحة عن نتائج المشروع</a:t>
            </a:r>
            <a:endParaRPr lang="en-US" dirty="0"/>
          </a:p>
        </p:txBody>
      </p:sp>
    </p:spTree>
    <p:extLst>
      <p:ext uri="{BB962C8B-B14F-4D97-AF65-F5344CB8AC3E}">
        <p14:creationId xmlns:p14="http://schemas.microsoft.com/office/powerpoint/2010/main" val="4054380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54" name="Picture 53">
            <a:extLst>
              <a:ext uri="{FF2B5EF4-FFF2-40B4-BE49-F238E27FC236}">
                <a16:creationId xmlns:a16="http://schemas.microsoft.com/office/drawing/2014/main" id="{37F35B2A-FF8B-48AE-8D10-581330F679E8}"/>
              </a:ext>
            </a:extLst>
          </p:cNvPr>
          <p:cNvPicPr/>
          <p:nvPr/>
        </p:nvPicPr>
        <p:blipFill rotWithShape="1">
          <a:blip r:embed="rId2" cstate="print">
            <a:extLst>
              <a:ext uri="{28A0092B-C50C-407E-A947-70E740481C1C}">
                <a14:useLocalDpi xmlns:a14="http://schemas.microsoft.com/office/drawing/2010/main" val="0"/>
              </a:ext>
            </a:extLst>
          </a:blip>
          <a:srcRect t="10404" b="12727"/>
          <a:stretch/>
        </p:blipFill>
        <p:spPr bwMode="auto">
          <a:xfrm>
            <a:off x="-6520409" y="2133600"/>
            <a:ext cx="5426432" cy="4171950"/>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F821A3A4-6029-47FD-BC7B-55F563D02F04}"/>
              </a:ext>
            </a:extLst>
          </p:cNvPr>
          <p:cNvSpPr txBox="1"/>
          <p:nvPr/>
        </p:nvSpPr>
        <p:spPr>
          <a:xfrm>
            <a:off x="2019748" y="3698530"/>
            <a:ext cx="43239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الأساسية لبناء فريق المشروع واختيار أعضائه؟</a:t>
            </a:r>
            <a:endParaRPr lang="en-US" dirty="0"/>
          </a:p>
        </p:txBody>
      </p:sp>
      <p:pic>
        <p:nvPicPr>
          <p:cNvPr id="21" name="Picture 2" descr="Studying - Free education icons">
            <a:extLst>
              <a:ext uri="{FF2B5EF4-FFF2-40B4-BE49-F238E27FC236}">
                <a16:creationId xmlns:a16="http://schemas.microsoft.com/office/drawing/2014/main" id="{8913B4B3-87CA-496A-87C3-E2E87E9B4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dea 3d Images - Free Download on Freepik">
            <a:extLst>
              <a:ext uri="{FF2B5EF4-FFF2-40B4-BE49-F238E27FC236}">
                <a16:creationId xmlns:a16="http://schemas.microsoft.com/office/drawing/2014/main" id="{8F42142F-1FCE-4F42-8211-D27092A3B3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132511"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169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0" name="TextBox 19">
            <a:extLst>
              <a:ext uri="{FF2B5EF4-FFF2-40B4-BE49-F238E27FC236}">
                <a16:creationId xmlns:a16="http://schemas.microsoft.com/office/drawing/2014/main" id="{F821A3A4-6029-47FD-BC7B-55F563D02F04}"/>
              </a:ext>
            </a:extLst>
          </p:cNvPr>
          <p:cNvSpPr txBox="1"/>
          <p:nvPr/>
        </p:nvSpPr>
        <p:spPr>
          <a:xfrm>
            <a:off x="2019748" y="10040336"/>
            <a:ext cx="43239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ما هي الخطوات الأساسية لبناء فريق المشروع واختيار أعضائه؟</a:t>
            </a:r>
            <a:endParaRPr lang="en-US" dirty="0"/>
          </a:p>
        </p:txBody>
      </p:sp>
      <p:pic>
        <p:nvPicPr>
          <p:cNvPr id="21" name="Picture 2" descr="Studying - Free education icons">
            <a:extLst>
              <a:ext uri="{FF2B5EF4-FFF2-40B4-BE49-F238E27FC236}">
                <a16:creationId xmlns:a16="http://schemas.microsoft.com/office/drawing/2014/main" id="{8913B4B3-87CA-496A-87C3-E2E87E9B4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472500"/>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dea 3d Images - Free Download on Freepik">
            <a:extLst>
              <a:ext uri="{FF2B5EF4-FFF2-40B4-BE49-F238E27FC236}">
                <a16:creationId xmlns:a16="http://schemas.microsoft.com/office/drawing/2014/main" id="{8528650B-EC50-4D2A-A9E6-1EB4DB6816A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4F4FE1B-753A-4CE3-8775-1C77756F9DAE}"/>
              </a:ext>
            </a:extLst>
          </p:cNvPr>
          <p:cNvSpPr txBox="1"/>
          <p:nvPr/>
        </p:nvSpPr>
        <p:spPr>
          <a:xfrm>
            <a:off x="4171950" y="1857696"/>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تحديد المهارات والكفاءات المطلوبة لتنفيذ المشروع بنجاح</a:t>
            </a:r>
            <a:endParaRPr lang="en-US" dirty="0"/>
          </a:p>
        </p:txBody>
      </p:sp>
      <p:sp>
        <p:nvSpPr>
          <p:cNvPr id="24" name="TextBox 23">
            <a:extLst>
              <a:ext uri="{FF2B5EF4-FFF2-40B4-BE49-F238E27FC236}">
                <a16:creationId xmlns:a16="http://schemas.microsoft.com/office/drawing/2014/main" id="{58CFE952-CB44-4E03-929B-1907D56CC7A5}"/>
              </a:ext>
            </a:extLst>
          </p:cNvPr>
          <p:cNvSpPr txBox="1"/>
          <p:nvPr/>
        </p:nvSpPr>
        <p:spPr>
          <a:xfrm>
            <a:off x="4171950" y="2678263"/>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تقييم المهارات والخبرات المتوفرة لدى الموارد البشرية المحتملة</a:t>
            </a:r>
            <a:endParaRPr lang="en-US" dirty="0"/>
          </a:p>
        </p:txBody>
      </p:sp>
      <p:sp>
        <p:nvSpPr>
          <p:cNvPr id="25" name="TextBox 24">
            <a:extLst>
              <a:ext uri="{FF2B5EF4-FFF2-40B4-BE49-F238E27FC236}">
                <a16:creationId xmlns:a16="http://schemas.microsoft.com/office/drawing/2014/main" id="{97E90803-8070-4C58-ADF4-1AE7F406626D}"/>
              </a:ext>
            </a:extLst>
          </p:cNvPr>
          <p:cNvSpPr txBox="1"/>
          <p:nvPr/>
        </p:nvSpPr>
        <p:spPr>
          <a:xfrm>
            <a:off x="4171950" y="3509274"/>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التنسيق مع الإدارات ذات الصلة لاختيار الأعضاء المناسبين</a:t>
            </a:r>
            <a:endParaRPr lang="en-US" dirty="0"/>
          </a:p>
        </p:txBody>
      </p:sp>
      <p:sp>
        <p:nvSpPr>
          <p:cNvPr id="26" name="TextBox 25">
            <a:extLst>
              <a:ext uri="{FF2B5EF4-FFF2-40B4-BE49-F238E27FC236}">
                <a16:creationId xmlns:a16="http://schemas.microsoft.com/office/drawing/2014/main" id="{FB33185B-2978-427A-9C2C-DD9B161D3E75}"/>
              </a:ext>
            </a:extLst>
          </p:cNvPr>
          <p:cNvSpPr txBox="1"/>
          <p:nvPr/>
        </p:nvSpPr>
        <p:spPr>
          <a:xfrm>
            <a:off x="4171950" y="4305841"/>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ضمان التنوع والتكامل في المهارات والخبرات داخل الفريق</a:t>
            </a:r>
            <a:endParaRPr lang="en-US" dirty="0"/>
          </a:p>
        </p:txBody>
      </p:sp>
      <p:sp>
        <p:nvSpPr>
          <p:cNvPr id="27" name="TextBox 26">
            <a:extLst>
              <a:ext uri="{FF2B5EF4-FFF2-40B4-BE49-F238E27FC236}">
                <a16:creationId xmlns:a16="http://schemas.microsoft.com/office/drawing/2014/main" id="{6420A424-0B03-4F02-8EF8-BC4E7FC95E58}"/>
              </a:ext>
            </a:extLst>
          </p:cNvPr>
          <p:cNvSpPr txBox="1"/>
          <p:nvPr/>
        </p:nvSpPr>
        <p:spPr>
          <a:xfrm>
            <a:off x="4171950" y="5125660"/>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إشراك أعضاء الفريق في عملية التخطيط والتنفيذ للمشروع</a:t>
            </a:r>
            <a:endParaRPr lang="en-US" dirty="0"/>
          </a:p>
        </p:txBody>
      </p:sp>
      <p:sp>
        <p:nvSpPr>
          <p:cNvPr id="28" name="TextBox 27">
            <a:extLst>
              <a:ext uri="{FF2B5EF4-FFF2-40B4-BE49-F238E27FC236}">
                <a16:creationId xmlns:a16="http://schemas.microsoft.com/office/drawing/2014/main" id="{E97F962E-B9FD-461F-96F9-23C28ACFD9F1}"/>
              </a:ext>
            </a:extLst>
          </p:cNvPr>
          <p:cNvSpPr txBox="1"/>
          <p:nvPr/>
        </p:nvSpPr>
        <p:spPr>
          <a:xfrm>
            <a:off x="4171950" y="5894234"/>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توفير التدريب والتطوير اللازم لتعزيز قدرات الفريق</a:t>
            </a:r>
            <a:endParaRPr lang="en-US" dirty="0"/>
          </a:p>
        </p:txBody>
      </p:sp>
    </p:spTree>
    <p:extLst>
      <p:ext uri="{BB962C8B-B14F-4D97-AF65-F5344CB8AC3E}">
        <p14:creationId xmlns:p14="http://schemas.microsoft.com/office/powerpoint/2010/main" val="1683387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تحديد الأدوار والمسؤوليات</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2" name="Picture 2" descr="Idea 3d Images - Free Download on Freepik">
            <a:extLst>
              <a:ext uri="{FF2B5EF4-FFF2-40B4-BE49-F238E27FC236}">
                <a16:creationId xmlns:a16="http://schemas.microsoft.com/office/drawing/2014/main" id="{8528650B-EC50-4D2A-A9E6-1EB4DB6816A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82254"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432E39A-6279-46F1-9F77-B7B890D20977}"/>
              </a:ext>
            </a:extLst>
          </p:cNvPr>
          <p:cNvGrpSpPr/>
          <p:nvPr/>
        </p:nvGrpSpPr>
        <p:grpSpPr>
          <a:xfrm>
            <a:off x="3306667" y="2570076"/>
            <a:ext cx="2750236" cy="3039482"/>
            <a:chOff x="3306667" y="2416037"/>
            <a:chExt cx="2750236" cy="3039482"/>
          </a:xfrm>
        </p:grpSpPr>
        <p:grpSp>
          <p:nvGrpSpPr>
            <p:cNvPr id="41" name="Group 40">
              <a:extLst>
                <a:ext uri="{FF2B5EF4-FFF2-40B4-BE49-F238E27FC236}">
                  <a16:creationId xmlns:a16="http://schemas.microsoft.com/office/drawing/2014/main" id="{CEB65E33-D190-4C6F-9305-E068708B5670}"/>
                </a:ext>
              </a:extLst>
            </p:cNvPr>
            <p:cNvGrpSpPr/>
            <p:nvPr/>
          </p:nvGrpSpPr>
          <p:grpSpPr>
            <a:xfrm>
              <a:off x="3306667" y="2416037"/>
              <a:ext cx="2750236" cy="3039482"/>
              <a:chOff x="1828800" y="0"/>
              <a:chExt cx="2120066" cy="1805054"/>
            </a:xfrm>
          </p:grpSpPr>
          <p:grpSp>
            <p:nvGrpSpPr>
              <p:cNvPr id="52" name="Group 51">
                <a:extLst>
                  <a:ext uri="{FF2B5EF4-FFF2-40B4-BE49-F238E27FC236}">
                    <a16:creationId xmlns:a16="http://schemas.microsoft.com/office/drawing/2014/main" id="{92889602-DDAC-4164-BB24-AE1C20CD85FE}"/>
                  </a:ext>
                </a:extLst>
              </p:cNvPr>
              <p:cNvGrpSpPr/>
              <p:nvPr/>
            </p:nvGrpSpPr>
            <p:grpSpPr>
              <a:xfrm>
                <a:off x="1828800" y="0"/>
                <a:ext cx="2120066" cy="1805054"/>
                <a:chOff x="1828800" y="0"/>
                <a:chExt cx="2809460" cy="2392014"/>
              </a:xfrm>
            </p:grpSpPr>
            <p:sp>
              <p:nvSpPr>
                <p:cNvPr id="54" name="Freeform: Shape 53">
                  <a:extLst>
                    <a:ext uri="{FF2B5EF4-FFF2-40B4-BE49-F238E27FC236}">
                      <a16:creationId xmlns:a16="http://schemas.microsoft.com/office/drawing/2014/main" id="{287B39C7-BC6C-421B-8CCB-AFF591E34D7C}"/>
                    </a:ext>
                  </a:extLst>
                </p:cNvPr>
                <p:cNvSpPr/>
                <p:nvPr/>
              </p:nvSpPr>
              <p:spPr>
                <a:xfrm flipH="1" flipV="1">
                  <a:off x="1828800" y="781036"/>
                  <a:ext cx="2809460" cy="1610978"/>
                </a:xfrm>
                <a:custGeom>
                  <a:avLst/>
                  <a:gdLst>
                    <a:gd name="connsiteX0" fmla="*/ 2809460 w 2809460"/>
                    <a:gd name="connsiteY0" fmla="*/ 1610978 h 1610978"/>
                    <a:gd name="connsiteX1" fmla="*/ 1404730 w 2809460"/>
                    <a:gd name="connsiteY1" fmla="*/ 238539 h 1610978"/>
                    <a:gd name="connsiteX2" fmla="*/ 0 w 2809460"/>
                    <a:gd name="connsiteY2" fmla="*/ 1610978 h 1610978"/>
                    <a:gd name="connsiteX3" fmla="*/ 0 w 2809460"/>
                    <a:gd name="connsiteY3" fmla="*/ 468253 h 1610978"/>
                    <a:gd name="connsiteX4" fmla="*/ 468253 w 2809460"/>
                    <a:gd name="connsiteY4" fmla="*/ 0 h 1610978"/>
                    <a:gd name="connsiteX5" fmla="*/ 2341207 w 2809460"/>
                    <a:gd name="connsiteY5" fmla="*/ 0 h 1610978"/>
                    <a:gd name="connsiteX6" fmla="*/ 2809460 w 2809460"/>
                    <a:gd name="connsiteY6" fmla="*/ 468253 h 1610978"/>
                    <a:gd name="connsiteX7" fmla="*/ 2809460 w 2809460"/>
                    <a:gd name="connsiteY7" fmla="*/ 1610978 h 161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460" h="1610978">
                      <a:moveTo>
                        <a:pt x="2809460" y="1610978"/>
                      </a:moveTo>
                      <a:lnTo>
                        <a:pt x="1404730" y="238539"/>
                      </a:lnTo>
                      <a:lnTo>
                        <a:pt x="0" y="1610978"/>
                      </a:lnTo>
                      <a:lnTo>
                        <a:pt x="0" y="468253"/>
                      </a:lnTo>
                      <a:cubicBezTo>
                        <a:pt x="0" y="209644"/>
                        <a:pt x="209644" y="0"/>
                        <a:pt x="468253" y="0"/>
                      </a:cubicBezTo>
                      <a:lnTo>
                        <a:pt x="2341207" y="0"/>
                      </a:lnTo>
                      <a:cubicBezTo>
                        <a:pt x="2599816" y="0"/>
                        <a:pt x="2809460" y="209644"/>
                        <a:pt x="2809460" y="468253"/>
                      </a:cubicBezTo>
                      <a:lnTo>
                        <a:pt x="2809460" y="1610978"/>
                      </a:ln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5" name="Freeform: Shape 54">
                  <a:extLst>
                    <a:ext uri="{FF2B5EF4-FFF2-40B4-BE49-F238E27FC236}">
                      <a16:creationId xmlns:a16="http://schemas.microsoft.com/office/drawing/2014/main" id="{4B4F8829-C431-4177-8F89-3BCE4F160349}"/>
                    </a:ext>
                  </a:extLst>
                </p:cNvPr>
                <p:cNvSpPr/>
                <p:nvPr/>
              </p:nvSpPr>
              <p:spPr>
                <a:xfrm>
                  <a:off x="1934816" y="0"/>
                  <a:ext cx="2570922" cy="2259495"/>
                </a:xfrm>
                <a:custGeom>
                  <a:avLst/>
                  <a:gdLst>
                    <a:gd name="connsiteX0" fmla="*/ 18239 w 2570922"/>
                    <a:gd name="connsiteY0" fmla="*/ 0 h 2259495"/>
                    <a:gd name="connsiteX1" fmla="*/ 2552683 w 2570922"/>
                    <a:gd name="connsiteY1" fmla="*/ 0 h 2259495"/>
                    <a:gd name="connsiteX2" fmla="*/ 2562216 w 2570922"/>
                    <a:gd name="connsiteY2" fmla="*/ 30712 h 2259495"/>
                    <a:gd name="connsiteX3" fmla="*/ 2570922 w 2570922"/>
                    <a:gd name="connsiteY3" fmla="*/ 117069 h 2259495"/>
                    <a:gd name="connsiteX4" fmla="*/ 2570922 w 2570922"/>
                    <a:gd name="connsiteY4" fmla="*/ 1830999 h 2259495"/>
                    <a:gd name="connsiteX5" fmla="*/ 2142426 w 2570922"/>
                    <a:gd name="connsiteY5" fmla="*/ 2259495 h 2259495"/>
                    <a:gd name="connsiteX6" fmla="*/ 428496 w 2570922"/>
                    <a:gd name="connsiteY6" fmla="*/ 2259495 h 2259495"/>
                    <a:gd name="connsiteX7" fmla="*/ 0 w 2570922"/>
                    <a:gd name="connsiteY7" fmla="*/ 1830999 h 2259495"/>
                    <a:gd name="connsiteX8" fmla="*/ 0 w 2570922"/>
                    <a:gd name="connsiteY8" fmla="*/ 117069 h 2259495"/>
                    <a:gd name="connsiteX9" fmla="*/ 8706 w 2570922"/>
                    <a:gd name="connsiteY9" fmla="*/ 30712 h 2259495"/>
                    <a:gd name="connsiteX10" fmla="*/ 18239 w 2570922"/>
                    <a:gd name="connsiteY10" fmla="*/ 0 h 225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0922" h="2259495">
                      <a:moveTo>
                        <a:pt x="18239" y="0"/>
                      </a:moveTo>
                      <a:lnTo>
                        <a:pt x="2552683" y="0"/>
                      </a:lnTo>
                      <a:lnTo>
                        <a:pt x="2562216" y="30712"/>
                      </a:lnTo>
                      <a:cubicBezTo>
                        <a:pt x="2567925" y="58606"/>
                        <a:pt x="2570922" y="87488"/>
                        <a:pt x="2570922" y="117069"/>
                      </a:cubicBezTo>
                      <a:lnTo>
                        <a:pt x="2570922" y="1830999"/>
                      </a:lnTo>
                      <a:cubicBezTo>
                        <a:pt x="2570922" y="2067651"/>
                        <a:pt x="2379078" y="2259495"/>
                        <a:pt x="2142426" y="2259495"/>
                      </a:cubicBezTo>
                      <a:lnTo>
                        <a:pt x="428496" y="2259495"/>
                      </a:lnTo>
                      <a:cubicBezTo>
                        <a:pt x="191844" y="2259495"/>
                        <a:pt x="0" y="2067651"/>
                        <a:pt x="0" y="1830999"/>
                      </a:cubicBezTo>
                      <a:lnTo>
                        <a:pt x="0" y="117069"/>
                      </a:lnTo>
                      <a:cubicBezTo>
                        <a:pt x="0" y="87488"/>
                        <a:pt x="2998" y="58606"/>
                        <a:pt x="8706" y="30712"/>
                      </a:cubicBezTo>
                      <a:lnTo>
                        <a:pt x="18239" y="0"/>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53" name="TextBox 143">
                <a:extLst>
                  <a:ext uri="{FF2B5EF4-FFF2-40B4-BE49-F238E27FC236}">
                    <a16:creationId xmlns:a16="http://schemas.microsoft.com/office/drawing/2014/main" id="{B6DD8083-2461-41DA-871F-D380F3A65470}"/>
                  </a:ext>
                </a:extLst>
              </p:cNvPr>
              <p:cNvSpPr txBox="1">
                <a:spLocks noChangeArrowheads="1"/>
              </p:cNvSpPr>
              <p:nvPr/>
            </p:nvSpPr>
            <p:spPr bwMode="auto">
              <a:xfrm flipV="1">
                <a:off x="2165566" y="556289"/>
                <a:ext cx="1411362" cy="969510"/>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تطوير الكفاءات والمهارات</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37" name="Oval 36">
              <a:extLst>
                <a:ext uri="{FF2B5EF4-FFF2-40B4-BE49-F238E27FC236}">
                  <a16:creationId xmlns:a16="http://schemas.microsoft.com/office/drawing/2014/main" id="{57E0A7DE-5BC8-4CEF-9743-B002CBB273C6}"/>
                </a:ext>
              </a:extLst>
            </p:cNvPr>
            <p:cNvSpPr/>
            <p:nvPr/>
          </p:nvSpPr>
          <p:spPr>
            <a:xfrm>
              <a:off x="4308275" y="2546537"/>
              <a:ext cx="721072" cy="720939"/>
            </a:xfrm>
            <a:prstGeom prst="ellipse">
              <a:avLst/>
            </a:pr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pic>
          <p:nvPicPr>
            <p:cNvPr id="31" name="Graphic 21" descr="Group brainstorm with solid fill">
              <a:extLst>
                <a:ext uri="{FF2B5EF4-FFF2-40B4-BE49-F238E27FC236}">
                  <a16:creationId xmlns:a16="http://schemas.microsoft.com/office/drawing/2014/main" id="{7EC45CE9-BD7D-464C-A3B4-22A4A1FDDC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9020" y="2583359"/>
              <a:ext cx="584925" cy="584817"/>
            </a:xfrm>
            <a:prstGeom prst="rect">
              <a:avLst/>
            </a:prstGeom>
          </p:spPr>
        </p:pic>
      </p:grpSp>
      <p:grpSp>
        <p:nvGrpSpPr>
          <p:cNvPr id="3" name="Group 2">
            <a:extLst>
              <a:ext uri="{FF2B5EF4-FFF2-40B4-BE49-F238E27FC236}">
                <a16:creationId xmlns:a16="http://schemas.microsoft.com/office/drawing/2014/main" id="{FBCFC5A6-4B85-41C1-A23D-BB905CB410C4}"/>
              </a:ext>
            </a:extLst>
          </p:cNvPr>
          <p:cNvGrpSpPr/>
          <p:nvPr/>
        </p:nvGrpSpPr>
        <p:grpSpPr>
          <a:xfrm>
            <a:off x="6135096" y="2570076"/>
            <a:ext cx="2750236" cy="3039480"/>
            <a:chOff x="6135096" y="2416037"/>
            <a:chExt cx="2750236" cy="3039480"/>
          </a:xfrm>
        </p:grpSpPr>
        <p:grpSp>
          <p:nvGrpSpPr>
            <p:cNvPr id="42" name="Group 41">
              <a:extLst>
                <a:ext uri="{FF2B5EF4-FFF2-40B4-BE49-F238E27FC236}">
                  <a16:creationId xmlns:a16="http://schemas.microsoft.com/office/drawing/2014/main" id="{89CCBFFD-6DE7-44A6-B7EB-DD534C772C4B}"/>
                </a:ext>
              </a:extLst>
            </p:cNvPr>
            <p:cNvGrpSpPr/>
            <p:nvPr/>
          </p:nvGrpSpPr>
          <p:grpSpPr>
            <a:xfrm>
              <a:off x="6135096" y="2416037"/>
              <a:ext cx="2750236" cy="3039480"/>
              <a:chOff x="3640971" y="0"/>
              <a:chExt cx="2120066" cy="1805054"/>
            </a:xfrm>
          </p:grpSpPr>
          <p:grpSp>
            <p:nvGrpSpPr>
              <p:cNvPr id="48" name="Group 47">
                <a:extLst>
                  <a:ext uri="{FF2B5EF4-FFF2-40B4-BE49-F238E27FC236}">
                    <a16:creationId xmlns:a16="http://schemas.microsoft.com/office/drawing/2014/main" id="{6DB70193-1B45-41C8-B210-8DC812C114F4}"/>
                  </a:ext>
                </a:extLst>
              </p:cNvPr>
              <p:cNvGrpSpPr/>
              <p:nvPr/>
            </p:nvGrpSpPr>
            <p:grpSpPr>
              <a:xfrm>
                <a:off x="3640971" y="0"/>
                <a:ext cx="2120066" cy="1805054"/>
                <a:chOff x="3640971" y="0"/>
                <a:chExt cx="2809460" cy="2392014"/>
              </a:xfrm>
            </p:grpSpPr>
            <p:sp>
              <p:nvSpPr>
                <p:cNvPr id="50" name="Freeform: Shape 49">
                  <a:extLst>
                    <a:ext uri="{FF2B5EF4-FFF2-40B4-BE49-F238E27FC236}">
                      <a16:creationId xmlns:a16="http://schemas.microsoft.com/office/drawing/2014/main" id="{70996B39-3082-434B-A75D-9997F6060D2B}"/>
                    </a:ext>
                  </a:extLst>
                </p:cNvPr>
                <p:cNvSpPr/>
                <p:nvPr/>
              </p:nvSpPr>
              <p:spPr>
                <a:xfrm flipH="1" flipV="1">
                  <a:off x="3640971" y="781036"/>
                  <a:ext cx="2809460" cy="1610978"/>
                </a:xfrm>
                <a:custGeom>
                  <a:avLst/>
                  <a:gdLst>
                    <a:gd name="connsiteX0" fmla="*/ 2809460 w 2809460"/>
                    <a:gd name="connsiteY0" fmla="*/ 1610978 h 1610978"/>
                    <a:gd name="connsiteX1" fmla="*/ 1404730 w 2809460"/>
                    <a:gd name="connsiteY1" fmla="*/ 238539 h 1610978"/>
                    <a:gd name="connsiteX2" fmla="*/ 0 w 2809460"/>
                    <a:gd name="connsiteY2" fmla="*/ 1610978 h 1610978"/>
                    <a:gd name="connsiteX3" fmla="*/ 0 w 2809460"/>
                    <a:gd name="connsiteY3" fmla="*/ 468253 h 1610978"/>
                    <a:gd name="connsiteX4" fmla="*/ 468253 w 2809460"/>
                    <a:gd name="connsiteY4" fmla="*/ 0 h 1610978"/>
                    <a:gd name="connsiteX5" fmla="*/ 2341207 w 2809460"/>
                    <a:gd name="connsiteY5" fmla="*/ 0 h 1610978"/>
                    <a:gd name="connsiteX6" fmla="*/ 2809460 w 2809460"/>
                    <a:gd name="connsiteY6" fmla="*/ 468253 h 1610978"/>
                    <a:gd name="connsiteX7" fmla="*/ 2809460 w 2809460"/>
                    <a:gd name="connsiteY7" fmla="*/ 1610978 h 161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460" h="1610978">
                      <a:moveTo>
                        <a:pt x="2809460" y="1610978"/>
                      </a:moveTo>
                      <a:lnTo>
                        <a:pt x="1404730" y="238539"/>
                      </a:lnTo>
                      <a:lnTo>
                        <a:pt x="0" y="1610978"/>
                      </a:lnTo>
                      <a:lnTo>
                        <a:pt x="0" y="468253"/>
                      </a:lnTo>
                      <a:cubicBezTo>
                        <a:pt x="0" y="209644"/>
                        <a:pt x="209644" y="0"/>
                        <a:pt x="468253" y="0"/>
                      </a:cubicBezTo>
                      <a:lnTo>
                        <a:pt x="2341207" y="0"/>
                      </a:lnTo>
                      <a:cubicBezTo>
                        <a:pt x="2599816" y="0"/>
                        <a:pt x="2809460" y="209644"/>
                        <a:pt x="2809460" y="468253"/>
                      </a:cubicBezTo>
                      <a:lnTo>
                        <a:pt x="2809460" y="1610978"/>
                      </a:ln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1" name="Freeform: Shape 50">
                  <a:extLst>
                    <a:ext uri="{FF2B5EF4-FFF2-40B4-BE49-F238E27FC236}">
                      <a16:creationId xmlns:a16="http://schemas.microsoft.com/office/drawing/2014/main" id="{017DF5EB-E6AE-45E9-8EBD-E22C21D22384}"/>
                    </a:ext>
                  </a:extLst>
                </p:cNvPr>
                <p:cNvSpPr/>
                <p:nvPr/>
              </p:nvSpPr>
              <p:spPr>
                <a:xfrm>
                  <a:off x="3746987" y="0"/>
                  <a:ext cx="2570922" cy="2259495"/>
                </a:xfrm>
                <a:custGeom>
                  <a:avLst/>
                  <a:gdLst>
                    <a:gd name="connsiteX0" fmla="*/ 18239 w 2570922"/>
                    <a:gd name="connsiteY0" fmla="*/ 0 h 2259495"/>
                    <a:gd name="connsiteX1" fmla="*/ 2552683 w 2570922"/>
                    <a:gd name="connsiteY1" fmla="*/ 0 h 2259495"/>
                    <a:gd name="connsiteX2" fmla="*/ 2562216 w 2570922"/>
                    <a:gd name="connsiteY2" fmla="*/ 30712 h 2259495"/>
                    <a:gd name="connsiteX3" fmla="*/ 2570922 w 2570922"/>
                    <a:gd name="connsiteY3" fmla="*/ 117069 h 2259495"/>
                    <a:gd name="connsiteX4" fmla="*/ 2570922 w 2570922"/>
                    <a:gd name="connsiteY4" fmla="*/ 1830999 h 2259495"/>
                    <a:gd name="connsiteX5" fmla="*/ 2142426 w 2570922"/>
                    <a:gd name="connsiteY5" fmla="*/ 2259495 h 2259495"/>
                    <a:gd name="connsiteX6" fmla="*/ 428496 w 2570922"/>
                    <a:gd name="connsiteY6" fmla="*/ 2259495 h 2259495"/>
                    <a:gd name="connsiteX7" fmla="*/ 0 w 2570922"/>
                    <a:gd name="connsiteY7" fmla="*/ 1830999 h 2259495"/>
                    <a:gd name="connsiteX8" fmla="*/ 0 w 2570922"/>
                    <a:gd name="connsiteY8" fmla="*/ 117069 h 2259495"/>
                    <a:gd name="connsiteX9" fmla="*/ 8706 w 2570922"/>
                    <a:gd name="connsiteY9" fmla="*/ 30712 h 2259495"/>
                    <a:gd name="connsiteX10" fmla="*/ 18239 w 2570922"/>
                    <a:gd name="connsiteY10" fmla="*/ 0 h 225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0922" h="2259495">
                      <a:moveTo>
                        <a:pt x="18239" y="0"/>
                      </a:moveTo>
                      <a:lnTo>
                        <a:pt x="2552683" y="0"/>
                      </a:lnTo>
                      <a:lnTo>
                        <a:pt x="2562216" y="30712"/>
                      </a:lnTo>
                      <a:cubicBezTo>
                        <a:pt x="2567925" y="58606"/>
                        <a:pt x="2570922" y="87488"/>
                        <a:pt x="2570922" y="117069"/>
                      </a:cubicBezTo>
                      <a:lnTo>
                        <a:pt x="2570922" y="1830999"/>
                      </a:lnTo>
                      <a:cubicBezTo>
                        <a:pt x="2570922" y="2067651"/>
                        <a:pt x="2379078" y="2259495"/>
                        <a:pt x="2142426" y="2259495"/>
                      </a:cubicBezTo>
                      <a:lnTo>
                        <a:pt x="428496" y="2259495"/>
                      </a:lnTo>
                      <a:cubicBezTo>
                        <a:pt x="191844" y="2259495"/>
                        <a:pt x="0" y="2067651"/>
                        <a:pt x="0" y="1830999"/>
                      </a:cubicBezTo>
                      <a:lnTo>
                        <a:pt x="0" y="117069"/>
                      </a:lnTo>
                      <a:cubicBezTo>
                        <a:pt x="0" y="87488"/>
                        <a:pt x="2998" y="58606"/>
                        <a:pt x="8706" y="30712"/>
                      </a:cubicBezTo>
                      <a:lnTo>
                        <a:pt x="18239" y="0"/>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49" name="TextBox 139">
                <a:extLst>
                  <a:ext uri="{FF2B5EF4-FFF2-40B4-BE49-F238E27FC236}">
                    <a16:creationId xmlns:a16="http://schemas.microsoft.com/office/drawing/2014/main" id="{DC2F39CD-DA29-4C0E-A72B-433D19CF41AB}"/>
                  </a:ext>
                </a:extLst>
              </p:cNvPr>
              <p:cNvSpPr txBox="1">
                <a:spLocks noChangeArrowheads="1"/>
              </p:cNvSpPr>
              <p:nvPr/>
            </p:nvSpPr>
            <p:spPr bwMode="auto">
              <a:xfrm flipV="1">
                <a:off x="3902575" y="610141"/>
                <a:ext cx="1506530" cy="891866"/>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تحسين التنسيق والتعاون</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38" name="Oval 37">
              <a:extLst>
                <a:ext uri="{FF2B5EF4-FFF2-40B4-BE49-F238E27FC236}">
                  <a16:creationId xmlns:a16="http://schemas.microsoft.com/office/drawing/2014/main" id="{42CD7267-CAEF-4891-863F-993C01CA8540}"/>
                </a:ext>
              </a:extLst>
            </p:cNvPr>
            <p:cNvSpPr/>
            <p:nvPr/>
          </p:nvSpPr>
          <p:spPr>
            <a:xfrm>
              <a:off x="7136705" y="2546537"/>
              <a:ext cx="721072" cy="720939"/>
            </a:xfrm>
            <a:prstGeom prst="ellipse">
              <a:avLst/>
            </a:pr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pic>
          <p:nvPicPr>
            <p:cNvPr id="32" name="رسم 6" descr="مصافحة باليد">
              <a:extLst>
                <a:ext uri="{FF2B5EF4-FFF2-40B4-BE49-F238E27FC236}">
                  <a16:creationId xmlns:a16="http://schemas.microsoft.com/office/drawing/2014/main" id="{AF7E8221-DD28-488E-BC90-5EAA16E959F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94391" y="2652911"/>
              <a:ext cx="587291" cy="587183"/>
            </a:xfrm>
            <a:prstGeom prst="rect">
              <a:avLst/>
            </a:prstGeom>
          </p:spPr>
        </p:pic>
      </p:grpSp>
      <p:grpSp>
        <p:nvGrpSpPr>
          <p:cNvPr id="2" name="Group 1">
            <a:extLst>
              <a:ext uri="{FF2B5EF4-FFF2-40B4-BE49-F238E27FC236}">
                <a16:creationId xmlns:a16="http://schemas.microsoft.com/office/drawing/2014/main" id="{7EE90584-911D-452A-BB98-2E4B42818A66}"/>
              </a:ext>
            </a:extLst>
          </p:cNvPr>
          <p:cNvGrpSpPr/>
          <p:nvPr/>
        </p:nvGrpSpPr>
        <p:grpSpPr>
          <a:xfrm>
            <a:off x="8989480" y="2570076"/>
            <a:ext cx="2750236" cy="3039480"/>
            <a:chOff x="8989480" y="2416037"/>
            <a:chExt cx="2750236" cy="3039480"/>
          </a:xfrm>
        </p:grpSpPr>
        <p:grpSp>
          <p:nvGrpSpPr>
            <p:cNvPr id="43" name="Group 42">
              <a:extLst>
                <a:ext uri="{FF2B5EF4-FFF2-40B4-BE49-F238E27FC236}">
                  <a16:creationId xmlns:a16="http://schemas.microsoft.com/office/drawing/2014/main" id="{44A7B3D0-46BB-4146-9029-5587F4E47564}"/>
                </a:ext>
              </a:extLst>
            </p:cNvPr>
            <p:cNvGrpSpPr/>
            <p:nvPr/>
          </p:nvGrpSpPr>
          <p:grpSpPr>
            <a:xfrm>
              <a:off x="8989480" y="2416037"/>
              <a:ext cx="2750236" cy="3039480"/>
              <a:chOff x="5469771" y="0"/>
              <a:chExt cx="2120066" cy="1805054"/>
            </a:xfrm>
          </p:grpSpPr>
          <p:grpSp>
            <p:nvGrpSpPr>
              <p:cNvPr id="44" name="Group 43">
                <a:extLst>
                  <a:ext uri="{FF2B5EF4-FFF2-40B4-BE49-F238E27FC236}">
                    <a16:creationId xmlns:a16="http://schemas.microsoft.com/office/drawing/2014/main" id="{2758D36B-F9B9-43E5-9730-CE3A7068927D}"/>
                  </a:ext>
                </a:extLst>
              </p:cNvPr>
              <p:cNvGrpSpPr/>
              <p:nvPr/>
            </p:nvGrpSpPr>
            <p:grpSpPr>
              <a:xfrm>
                <a:off x="5469771" y="0"/>
                <a:ext cx="2120066" cy="1805054"/>
                <a:chOff x="5469771" y="0"/>
                <a:chExt cx="2809460" cy="2392014"/>
              </a:xfrm>
            </p:grpSpPr>
            <p:sp>
              <p:nvSpPr>
                <p:cNvPr id="46" name="Freeform: Shape 45">
                  <a:extLst>
                    <a:ext uri="{FF2B5EF4-FFF2-40B4-BE49-F238E27FC236}">
                      <a16:creationId xmlns:a16="http://schemas.microsoft.com/office/drawing/2014/main" id="{89305296-3002-4B40-859E-F3025D9E1C91}"/>
                    </a:ext>
                  </a:extLst>
                </p:cNvPr>
                <p:cNvSpPr/>
                <p:nvPr/>
              </p:nvSpPr>
              <p:spPr>
                <a:xfrm flipH="1" flipV="1">
                  <a:off x="5469771" y="781036"/>
                  <a:ext cx="2809460" cy="1610978"/>
                </a:xfrm>
                <a:custGeom>
                  <a:avLst/>
                  <a:gdLst>
                    <a:gd name="connsiteX0" fmla="*/ 2809460 w 2809460"/>
                    <a:gd name="connsiteY0" fmla="*/ 1610978 h 1610978"/>
                    <a:gd name="connsiteX1" fmla="*/ 1404730 w 2809460"/>
                    <a:gd name="connsiteY1" fmla="*/ 238539 h 1610978"/>
                    <a:gd name="connsiteX2" fmla="*/ 0 w 2809460"/>
                    <a:gd name="connsiteY2" fmla="*/ 1610978 h 1610978"/>
                    <a:gd name="connsiteX3" fmla="*/ 0 w 2809460"/>
                    <a:gd name="connsiteY3" fmla="*/ 468253 h 1610978"/>
                    <a:gd name="connsiteX4" fmla="*/ 468253 w 2809460"/>
                    <a:gd name="connsiteY4" fmla="*/ 0 h 1610978"/>
                    <a:gd name="connsiteX5" fmla="*/ 2341207 w 2809460"/>
                    <a:gd name="connsiteY5" fmla="*/ 0 h 1610978"/>
                    <a:gd name="connsiteX6" fmla="*/ 2809460 w 2809460"/>
                    <a:gd name="connsiteY6" fmla="*/ 468253 h 1610978"/>
                    <a:gd name="connsiteX7" fmla="*/ 2809460 w 2809460"/>
                    <a:gd name="connsiteY7" fmla="*/ 1610978 h 161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460" h="1610978">
                      <a:moveTo>
                        <a:pt x="2809460" y="1610978"/>
                      </a:moveTo>
                      <a:lnTo>
                        <a:pt x="1404730" y="238539"/>
                      </a:lnTo>
                      <a:lnTo>
                        <a:pt x="0" y="1610978"/>
                      </a:lnTo>
                      <a:lnTo>
                        <a:pt x="0" y="468253"/>
                      </a:lnTo>
                      <a:cubicBezTo>
                        <a:pt x="0" y="209644"/>
                        <a:pt x="209644" y="0"/>
                        <a:pt x="468253" y="0"/>
                      </a:cubicBezTo>
                      <a:lnTo>
                        <a:pt x="2341207" y="0"/>
                      </a:lnTo>
                      <a:cubicBezTo>
                        <a:pt x="2599816" y="0"/>
                        <a:pt x="2809460" y="209644"/>
                        <a:pt x="2809460" y="468253"/>
                      </a:cubicBezTo>
                      <a:lnTo>
                        <a:pt x="2809460" y="1610978"/>
                      </a:ln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47" name="Freeform: Shape 46">
                  <a:extLst>
                    <a:ext uri="{FF2B5EF4-FFF2-40B4-BE49-F238E27FC236}">
                      <a16:creationId xmlns:a16="http://schemas.microsoft.com/office/drawing/2014/main" id="{695BDAB4-B721-4130-A134-AA8D9B2896E5}"/>
                    </a:ext>
                  </a:extLst>
                </p:cNvPr>
                <p:cNvSpPr/>
                <p:nvPr/>
              </p:nvSpPr>
              <p:spPr>
                <a:xfrm>
                  <a:off x="5575787" y="0"/>
                  <a:ext cx="2570922" cy="2259495"/>
                </a:xfrm>
                <a:custGeom>
                  <a:avLst/>
                  <a:gdLst>
                    <a:gd name="connsiteX0" fmla="*/ 18239 w 2570922"/>
                    <a:gd name="connsiteY0" fmla="*/ 0 h 2259495"/>
                    <a:gd name="connsiteX1" fmla="*/ 2552683 w 2570922"/>
                    <a:gd name="connsiteY1" fmla="*/ 0 h 2259495"/>
                    <a:gd name="connsiteX2" fmla="*/ 2562216 w 2570922"/>
                    <a:gd name="connsiteY2" fmla="*/ 30712 h 2259495"/>
                    <a:gd name="connsiteX3" fmla="*/ 2570922 w 2570922"/>
                    <a:gd name="connsiteY3" fmla="*/ 117069 h 2259495"/>
                    <a:gd name="connsiteX4" fmla="*/ 2570922 w 2570922"/>
                    <a:gd name="connsiteY4" fmla="*/ 1830999 h 2259495"/>
                    <a:gd name="connsiteX5" fmla="*/ 2142426 w 2570922"/>
                    <a:gd name="connsiteY5" fmla="*/ 2259495 h 2259495"/>
                    <a:gd name="connsiteX6" fmla="*/ 428496 w 2570922"/>
                    <a:gd name="connsiteY6" fmla="*/ 2259495 h 2259495"/>
                    <a:gd name="connsiteX7" fmla="*/ 0 w 2570922"/>
                    <a:gd name="connsiteY7" fmla="*/ 1830999 h 2259495"/>
                    <a:gd name="connsiteX8" fmla="*/ 0 w 2570922"/>
                    <a:gd name="connsiteY8" fmla="*/ 117069 h 2259495"/>
                    <a:gd name="connsiteX9" fmla="*/ 8706 w 2570922"/>
                    <a:gd name="connsiteY9" fmla="*/ 30712 h 2259495"/>
                    <a:gd name="connsiteX10" fmla="*/ 18239 w 2570922"/>
                    <a:gd name="connsiteY10" fmla="*/ 0 h 225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0922" h="2259495">
                      <a:moveTo>
                        <a:pt x="18239" y="0"/>
                      </a:moveTo>
                      <a:lnTo>
                        <a:pt x="2552683" y="0"/>
                      </a:lnTo>
                      <a:lnTo>
                        <a:pt x="2562216" y="30712"/>
                      </a:lnTo>
                      <a:cubicBezTo>
                        <a:pt x="2567925" y="58606"/>
                        <a:pt x="2570922" y="87488"/>
                        <a:pt x="2570922" y="117069"/>
                      </a:cubicBezTo>
                      <a:lnTo>
                        <a:pt x="2570922" y="1830999"/>
                      </a:lnTo>
                      <a:cubicBezTo>
                        <a:pt x="2570922" y="2067651"/>
                        <a:pt x="2379078" y="2259495"/>
                        <a:pt x="2142426" y="2259495"/>
                      </a:cubicBezTo>
                      <a:lnTo>
                        <a:pt x="428496" y="2259495"/>
                      </a:lnTo>
                      <a:cubicBezTo>
                        <a:pt x="191844" y="2259495"/>
                        <a:pt x="0" y="2067651"/>
                        <a:pt x="0" y="1830999"/>
                      </a:cubicBezTo>
                      <a:lnTo>
                        <a:pt x="0" y="117069"/>
                      </a:lnTo>
                      <a:cubicBezTo>
                        <a:pt x="0" y="87488"/>
                        <a:pt x="2998" y="58606"/>
                        <a:pt x="8706" y="30712"/>
                      </a:cubicBezTo>
                      <a:lnTo>
                        <a:pt x="18239" y="0"/>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45" name="TextBox 135">
                <a:extLst>
                  <a:ext uri="{FF2B5EF4-FFF2-40B4-BE49-F238E27FC236}">
                    <a16:creationId xmlns:a16="http://schemas.microsoft.com/office/drawing/2014/main" id="{9F9CDF28-2A49-49FE-9E42-3EFED90C73CD}"/>
                  </a:ext>
                </a:extLst>
              </p:cNvPr>
              <p:cNvSpPr txBox="1">
                <a:spLocks noChangeArrowheads="1"/>
              </p:cNvSpPr>
              <p:nvPr/>
            </p:nvSpPr>
            <p:spPr bwMode="auto">
              <a:xfrm flipV="1">
                <a:off x="5623888" y="562826"/>
                <a:ext cx="1831840" cy="811586"/>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تعزيز الشفافية والمساءلة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39" name="Oval 38">
              <a:extLst>
                <a:ext uri="{FF2B5EF4-FFF2-40B4-BE49-F238E27FC236}">
                  <a16:creationId xmlns:a16="http://schemas.microsoft.com/office/drawing/2014/main" id="{274F1226-09AC-466D-94DA-4FC1EFD648E7}"/>
                </a:ext>
              </a:extLst>
            </p:cNvPr>
            <p:cNvSpPr/>
            <p:nvPr/>
          </p:nvSpPr>
          <p:spPr>
            <a:xfrm>
              <a:off x="9991088" y="2546537"/>
              <a:ext cx="721072" cy="720939"/>
            </a:xfrm>
            <a:prstGeom prst="ellipse">
              <a:avLst/>
            </a:pr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pic>
          <p:nvPicPr>
            <p:cNvPr id="33" name="Graphic 31" descr="Questions with solid fill">
              <a:extLst>
                <a:ext uri="{FF2B5EF4-FFF2-40B4-BE49-F238E27FC236}">
                  <a16:creationId xmlns:a16="http://schemas.microsoft.com/office/drawing/2014/main" id="{F4D7E1D4-A8C3-4BFA-A1EF-471BE8ED56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23097" y="2585442"/>
              <a:ext cx="602474" cy="602363"/>
            </a:xfrm>
            <a:prstGeom prst="rect">
              <a:avLst/>
            </a:prstGeom>
          </p:spPr>
        </p:pic>
      </p:grpSp>
      <p:grpSp>
        <p:nvGrpSpPr>
          <p:cNvPr id="5" name="Group 4">
            <a:extLst>
              <a:ext uri="{FF2B5EF4-FFF2-40B4-BE49-F238E27FC236}">
                <a16:creationId xmlns:a16="http://schemas.microsoft.com/office/drawing/2014/main" id="{5536BBF0-2162-4402-985C-972A1EE841AB}"/>
              </a:ext>
            </a:extLst>
          </p:cNvPr>
          <p:cNvGrpSpPr/>
          <p:nvPr/>
        </p:nvGrpSpPr>
        <p:grpSpPr>
          <a:xfrm>
            <a:off x="452284" y="2570076"/>
            <a:ext cx="2750236" cy="3039480"/>
            <a:chOff x="452284" y="2416037"/>
            <a:chExt cx="2750236" cy="3039480"/>
          </a:xfrm>
        </p:grpSpPr>
        <p:grpSp>
          <p:nvGrpSpPr>
            <p:cNvPr id="40" name="Group 39">
              <a:extLst>
                <a:ext uri="{FF2B5EF4-FFF2-40B4-BE49-F238E27FC236}">
                  <a16:creationId xmlns:a16="http://schemas.microsoft.com/office/drawing/2014/main" id="{50DAC3A4-0828-46AB-9A6A-3E9124A993F2}"/>
                </a:ext>
              </a:extLst>
            </p:cNvPr>
            <p:cNvGrpSpPr/>
            <p:nvPr/>
          </p:nvGrpSpPr>
          <p:grpSpPr>
            <a:xfrm>
              <a:off x="452284" y="2416037"/>
              <a:ext cx="2750236" cy="3039480"/>
              <a:chOff x="0" y="0"/>
              <a:chExt cx="2120066" cy="1805054"/>
            </a:xfrm>
          </p:grpSpPr>
          <p:grpSp>
            <p:nvGrpSpPr>
              <p:cNvPr id="56" name="Group 55">
                <a:extLst>
                  <a:ext uri="{FF2B5EF4-FFF2-40B4-BE49-F238E27FC236}">
                    <a16:creationId xmlns:a16="http://schemas.microsoft.com/office/drawing/2014/main" id="{2F09FD68-0927-4AD7-8025-EC0CC84E37BF}"/>
                  </a:ext>
                </a:extLst>
              </p:cNvPr>
              <p:cNvGrpSpPr/>
              <p:nvPr/>
            </p:nvGrpSpPr>
            <p:grpSpPr>
              <a:xfrm>
                <a:off x="0" y="0"/>
                <a:ext cx="2120066" cy="1805054"/>
                <a:chOff x="0" y="1"/>
                <a:chExt cx="2809460" cy="2392013"/>
              </a:xfrm>
            </p:grpSpPr>
            <p:sp>
              <p:nvSpPr>
                <p:cNvPr id="58" name="Freeform: Shape 57">
                  <a:extLst>
                    <a:ext uri="{FF2B5EF4-FFF2-40B4-BE49-F238E27FC236}">
                      <a16:creationId xmlns:a16="http://schemas.microsoft.com/office/drawing/2014/main" id="{08E4BEB6-79CB-4143-8F04-C41011903815}"/>
                    </a:ext>
                  </a:extLst>
                </p:cNvPr>
                <p:cNvSpPr/>
                <p:nvPr/>
              </p:nvSpPr>
              <p:spPr>
                <a:xfrm flipH="1" flipV="1">
                  <a:off x="0" y="781036"/>
                  <a:ext cx="2809460" cy="1610978"/>
                </a:xfrm>
                <a:custGeom>
                  <a:avLst/>
                  <a:gdLst>
                    <a:gd name="connsiteX0" fmla="*/ 2809460 w 2809460"/>
                    <a:gd name="connsiteY0" fmla="*/ 1610978 h 1610978"/>
                    <a:gd name="connsiteX1" fmla="*/ 1404730 w 2809460"/>
                    <a:gd name="connsiteY1" fmla="*/ 238539 h 1610978"/>
                    <a:gd name="connsiteX2" fmla="*/ 0 w 2809460"/>
                    <a:gd name="connsiteY2" fmla="*/ 1610978 h 1610978"/>
                    <a:gd name="connsiteX3" fmla="*/ 0 w 2809460"/>
                    <a:gd name="connsiteY3" fmla="*/ 468253 h 1610978"/>
                    <a:gd name="connsiteX4" fmla="*/ 468253 w 2809460"/>
                    <a:gd name="connsiteY4" fmla="*/ 0 h 1610978"/>
                    <a:gd name="connsiteX5" fmla="*/ 2341207 w 2809460"/>
                    <a:gd name="connsiteY5" fmla="*/ 0 h 1610978"/>
                    <a:gd name="connsiteX6" fmla="*/ 2809460 w 2809460"/>
                    <a:gd name="connsiteY6" fmla="*/ 468253 h 1610978"/>
                    <a:gd name="connsiteX7" fmla="*/ 2809460 w 2809460"/>
                    <a:gd name="connsiteY7" fmla="*/ 1610978 h 161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460" h="1610978">
                      <a:moveTo>
                        <a:pt x="2809460" y="1610978"/>
                      </a:moveTo>
                      <a:lnTo>
                        <a:pt x="1404730" y="238539"/>
                      </a:lnTo>
                      <a:lnTo>
                        <a:pt x="0" y="1610978"/>
                      </a:lnTo>
                      <a:lnTo>
                        <a:pt x="0" y="468253"/>
                      </a:lnTo>
                      <a:cubicBezTo>
                        <a:pt x="0" y="209644"/>
                        <a:pt x="209644" y="0"/>
                        <a:pt x="468253" y="0"/>
                      </a:cubicBezTo>
                      <a:lnTo>
                        <a:pt x="2341207" y="0"/>
                      </a:lnTo>
                      <a:cubicBezTo>
                        <a:pt x="2599816" y="0"/>
                        <a:pt x="2809460" y="209644"/>
                        <a:pt x="2809460" y="468253"/>
                      </a:cubicBezTo>
                      <a:lnTo>
                        <a:pt x="2809460" y="1610978"/>
                      </a:ln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9" name="Freeform: Shape 58">
                  <a:extLst>
                    <a:ext uri="{FF2B5EF4-FFF2-40B4-BE49-F238E27FC236}">
                      <a16:creationId xmlns:a16="http://schemas.microsoft.com/office/drawing/2014/main" id="{DB1C9AAE-546E-49DC-A43E-8A33568AE52A}"/>
                    </a:ext>
                  </a:extLst>
                </p:cNvPr>
                <p:cNvSpPr/>
                <p:nvPr/>
              </p:nvSpPr>
              <p:spPr>
                <a:xfrm>
                  <a:off x="106016" y="1"/>
                  <a:ext cx="2570922" cy="2259495"/>
                </a:xfrm>
                <a:custGeom>
                  <a:avLst/>
                  <a:gdLst>
                    <a:gd name="connsiteX0" fmla="*/ 18239 w 2570922"/>
                    <a:gd name="connsiteY0" fmla="*/ 0 h 2259495"/>
                    <a:gd name="connsiteX1" fmla="*/ 2552683 w 2570922"/>
                    <a:gd name="connsiteY1" fmla="*/ 0 h 2259495"/>
                    <a:gd name="connsiteX2" fmla="*/ 2562216 w 2570922"/>
                    <a:gd name="connsiteY2" fmla="*/ 30712 h 2259495"/>
                    <a:gd name="connsiteX3" fmla="*/ 2570922 w 2570922"/>
                    <a:gd name="connsiteY3" fmla="*/ 117069 h 2259495"/>
                    <a:gd name="connsiteX4" fmla="*/ 2570922 w 2570922"/>
                    <a:gd name="connsiteY4" fmla="*/ 1830999 h 2259495"/>
                    <a:gd name="connsiteX5" fmla="*/ 2142426 w 2570922"/>
                    <a:gd name="connsiteY5" fmla="*/ 2259495 h 2259495"/>
                    <a:gd name="connsiteX6" fmla="*/ 428496 w 2570922"/>
                    <a:gd name="connsiteY6" fmla="*/ 2259495 h 2259495"/>
                    <a:gd name="connsiteX7" fmla="*/ 0 w 2570922"/>
                    <a:gd name="connsiteY7" fmla="*/ 1830999 h 2259495"/>
                    <a:gd name="connsiteX8" fmla="*/ 0 w 2570922"/>
                    <a:gd name="connsiteY8" fmla="*/ 117069 h 2259495"/>
                    <a:gd name="connsiteX9" fmla="*/ 8706 w 2570922"/>
                    <a:gd name="connsiteY9" fmla="*/ 30712 h 2259495"/>
                    <a:gd name="connsiteX10" fmla="*/ 18239 w 2570922"/>
                    <a:gd name="connsiteY10" fmla="*/ 0 h 225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0922" h="2259495">
                      <a:moveTo>
                        <a:pt x="18239" y="0"/>
                      </a:moveTo>
                      <a:lnTo>
                        <a:pt x="2552683" y="0"/>
                      </a:lnTo>
                      <a:lnTo>
                        <a:pt x="2562216" y="30712"/>
                      </a:lnTo>
                      <a:cubicBezTo>
                        <a:pt x="2567925" y="58606"/>
                        <a:pt x="2570922" y="87488"/>
                        <a:pt x="2570922" y="117069"/>
                      </a:cubicBezTo>
                      <a:lnTo>
                        <a:pt x="2570922" y="1830999"/>
                      </a:lnTo>
                      <a:cubicBezTo>
                        <a:pt x="2570922" y="2067651"/>
                        <a:pt x="2379078" y="2259495"/>
                        <a:pt x="2142426" y="2259495"/>
                      </a:cubicBezTo>
                      <a:lnTo>
                        <a:pt x="428496" y="2259495"/>
                      </a:lnTo>
                      <a:cubicBezTo>
                        <a:pt x="191844" y="2259495"/>
                        <a:pt x="0" y="2067651"/>
                        <a:pt x="0" y="1830999"/>
                      </a:cubicBezTo>
                      <a:lnTo>
                        <a:pt x="0" y="117069"/>
                      </a:lnTo>
                      <a:cubicBezTo>
                        <a:pt x="0" y="87488"/>
                        <a:pt x="2998" y="58606"/>
                        <a:pt x="8706" y="30712"/>
                      </a:cubicBezTo>
                      <a:lnTo>
                        <a:pt x="18239" y="0"/>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57" name="TextBox 210">
                <a:extLst>
                  <a:ext uri="{FF2B5EF4-FFF2-40B4-BE49-F238E27FC236}">
                    <a16:creationId xmlns:a16="http://schemas.microsoft.com/office/drawing/2014/main" id="{CF0E5E8C-D3B9-432C-8C50-0D410AA84DC2}"/>
                  </a:ext>
                </a:extLst>
              </p:cNvPr>
              <p:cNvSpPr txBox="1">
                <a:spLocks noChangeArrowheads="1"/>
              </p:cNvSpPr>
              <p:nvPr/>
            </p:nvSpPr>
            <p:spPr bwMode="auto">
              <a:xfrm flipV="1">
                <a:off x="154117" y="610141"/>
                <a:ext cx="1831841" cy="811586"/>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زيادة الإنتاجية والنتائج</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36" name="Oval 35">
              <a:extLst>
                <a:ext uri="{FF2B5EF4-FFF2-40B4-BE49-F238E27FC236}">
                  <a16:creationId xmlns:a16="http://schemas.microsoft.com/office/drawing/2014/main" id="{1C0E3470-9AD9-468C-8583-26BC4F1A759F}"/>
                </a:ext>
              </a:extLst>
            </p:cNvPr>
            <p:cNvSpPr/>
            <p:nvPr/>
          </p:nvSpPr>
          <p:spPr>
            <a:xfrm>
              <a:off x="1453892" y="2546537"/>
              <a:ext cx="721072" cy="720939"/>
            </a:xfrm>
            <a:prstGeom prst="ellipse">
              <a:avLst/>
            </a:pr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pic>
          <p:nvPicPr>
            <p:cNvPr id="34" name="Graphic 14" descr="Business Growth with solid fill">
              <a:extLst>
                <a:ext uri="{FF2B5EF4-FFF2-40B4-BE49-F238E27FC236}">
                  <a16:creationId xmlns:a16="http://schemas.microsoft.com/office/drawing/2014/main" id="{7DE1BD17-F915-457A-AFBB-A5965EF0808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81303" y="2667405"/>
              <a:ext cx="531749" cy="531650"/>
            </a:xfrm>
            <a:prstGeom prst="rect">
              <a:avLst/>
            </a:prstGeom>
          </p:spPr>
        </p:pic>
      </p:grpSp>
    </p:spTree>
    <p:extLst>
      <p:ext uri="{BB962C8B-B14F-4D97-AF65-F5344CB8AC3E}">
        <p14:creationId xmlns:p14="http://schemas.microsoft.com/office/powerpoint/2010/main" val="3363637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خطوات تحديد الأدوار والمسؤوليات</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20" name="Group 19">
            <a:extLst>
              <a:ext uri="{FF2B5EF4-FFF2-40B4-BE49-F238E27FC236}">
                <a16:creationId xmlns:a16="http://schemas.microsoft.com/office/drawing/2014/main" id="{B4600C75-CB4C-46F0-83AF-DA61AF8D5B7C}"/>
              </a:ext>
            </a:extLst>
          </p:cNvPr>
          <p:cNvGrpSpPr/>
          <p:nvPr/>
        </p:nvGrpSpPr>
        <p:grpSpPr>
          <a:xfrm>
            <a:off x="3293407" y="2674219"/>
            <a:ext cx="2817162" cy="2781300"/>
            <a:chOff x="3293407" y="2674219"/>
            <a:chExt cx="2817162" cy="2781300"/>
          </a:xfrm>
        </p:grpSpPr>
        <p:grpSp>
          <p:nvGrpSpPr>
            <p:cNvPr id="63" name="Group 62">
              <a:extLst>
                <a:ext uri="{FF2B5EF4-FFF2-40B4-BE49-F238E27FC236}">
                  <a16:creationId xmlns:a16="http://schemas.microsoft.com/office/drawing/2014/main" id="{FF1F7340-7100-4E62-9B92-CC7FD85AE724}"/>
                </a:ext>
              </a:extLst>
            </p:cNvPr>
            <p:cNvGrpSpPr/>
            <p:nvPr/>
          </p:nvGrpSpPr>
          <p:grpSpPr>
            <a:xfrm>
              <a:off x="3293407" y="2674219"/>
              <a:ext cx="2817162" cy="2781300"/>
              <a:chOff x="1189311" y="1"/>
              <a:chExt cx="1397784" cy="1380694"/>
            </a:xfrm>
          </p:grpSpPr>
          <p:sp>
            <p:nvSpPr>
              <p:cNvPr id="72" name="Rectangle: Diagonal Corners Rounded 71">
                <a:extLst>
                  <a:ext uri="{FF2B5EF4-FFF2-40B4-BE49-F238E27FC236}">
                    <a16:creationId xmlns:a16="http://schemas.microsoft.com/office/drawing/2014/main" id="{B8BA462A-5320-4B4C-9A8F-B8BF580B10BA}"/>
                  </a:ext>
                </a:extLst>
              </p:cNvPr>
              <p:cNvSpPr/>
              <p:nvPr/>
            </p:nvSpPr>
            <p:spPr>
              <a:xfrm flipV="1">
                <a:off x="1189536" y="67109"/>
                <a:ext cx="1278364" cy="1313586"/>
              </a:xfrm>
              <a:prstGeom prst="round2DiagRect">
                <a:avLst>
                  <a:gd name="adj1" fmla="val 7948"/>
                  <a:gd name="adj2" fmla="val 45033"/>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3" name="Rectangle: Diagonal Corners Rounded 72">
                <a:extLst>
                  <a:ext uri="{FF2B5EF4-FFF2-40B4-BE49-F238E27FC236}">
                    <a16:creationId xmlns:a16="http://schemas.microsoft.com/office/drawing/2014/main" id="{6F89ABB3-8CC3-462B-AF98-AA47D6630D8F}"/>
                  </a:ext>
                </a:extLst>
              </p:cNvPr>
              <p:cNvSpPr/>
              <p:nvPr/>
            </p:nvSpPr>
            <p:spPr>
              <a:xfrm flipV="1">
                <a:off x="1249326" y="1"/>
                <a:ext cx="1278364" cy="1313586"/>
              </a:xfrm>
              <a:prstGeom prst="round2DiagRect">
                <a:avLst>
                  <a:gd name="adj1" fmla="val 7948"/>
                  <a:gd name="adj2" fmla="val 45033"/>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4" name="TextBox 243">
                <a:extLst>
                  <a:ext uri="{FF2B5EF4-FFF2-40B4-BE49-F238E27FC236}">
                    <a16:creationId xmlns:a16="http://schemas.microsoft.com/office/drawing/2014/main" id="{5065FA06-693F-4F69-B534-20145E0A1A52}"/>
                  </a:ext>
                </a:extLst>
              </p:cNvPr>
              <p:cNvSpPr txBox="1"/>
              <p:nvPr/>
            </p:nvSpPr>
            <p:spPr>
              <a:xfrm>
                <a:off x="1189311" y="585924"/>
                <a:ext cx="1397784" cy="676013"/>
              </a:xfrm>
              <a:prstGeom prst="rect">
                <a:avLst/>
              </a:prstGeom>
              <a:noFill/>
            </p:spPr>
            <p:txBody>
              <a:bodyPr wrap="square" rtlCol="0">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توزيع الأدوار على أعضاء الفريق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5" name="رسم 10" descr="مراجعه العميل-من اليمين لليسار">
              <a:extLst>
                <a:ext uri="{FF2B5EF4-FFF2-40B4-BE49-F238E27FC236}">
                  <a16:creationId xmlns:a16="http://schemas.microsoft.com/office/drawing/2014/main" id="{230CC176-52EE-43EB-A986-57F7561A05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43090" y="2811217"/>
              <a:ext cx="958719" cy="958230"/>
            </a:xfrm>
            <a:prstGeom prst="rect">
              <a:avLst/>
            </a:prstGeom>
          </p:spPr>
        </p:pic>
      </p:grpSp>
      <p:grpSp>
        <p:nvGrpSpPr>
          <p:cNvPr id="7" name="Group 6">
            <a:extLst>
              <a:ext uri="{FF2B5EF4-FFF2-40B4-BE49-F238E27FC236}">
                <a16:creationId xmlns:a16="http://schemas.microsoft.com/office/drawing/2014/main" id="{5CBD5192-DAE8-4475-A72B-9D78AE299995}"/>
              </a:ext>
            </a:extLst>
          </p:cNvPr>
          <p:cNvGrpSpPr/>
          <p:nvPr/>
        </p:nvGrpSpPr>
        <p:grpSpPr>
          <a:xfrm>
            <a:off x="6036377" y="2674217"/>
            <a:ext cx="2696981" cy="2781297"/>
            <a:chOff x="6036377" y="2674217"/>
            <a:chExt cx="2696981" cy="2781297"/>
          </a:xfrm>
        </p:grpSpPr>
        <p:grpSp>
          <p:nvGrpSpPr>
            <p:cNvPr id="62" name="Group 61">
              <a:extLst>
                <a:ext uri="{FF2B5EF4-FFF2-40B4-BE49-F238E27FC236}">
                  <a16:creationId xmlns:a16="http://schemas.microsoft.com/office/drawing/2014/main" id="{E555B45F-10C8-48A1-9BAE-1A927016DB49}"/>
                </a:ext>
              </a:extLst>
            </p:cNvPr>
            <p:cNvGrpSpPr/>
            <p:nvPr/>
          </p:nvGrpSpPr>
          <p:grpSpPr>
            <a:xfrm>
              <a:off x="6036377" y="2674217"/>
              <a:ext cx="2696981" cy="2781297"/>
              <a:chOff x="2372723" y="0"/>
              <a:chExt cx="1338154" cy="1380694"/>
            </a:xfrm>
          </p:grpSpPr>
          <p:sp>
            <p:nvSpPr>
              <p:cNvPr id="75" name="Rectangle: Diagonal Corners Rounded 74">
                <a:extLst>
                  <a:ext uri="{FF2B5EF4-FFF2-40B4-BE49-F238E27FC236}">
                    <a16:creationId xmlns:a16="http://schemas.microsoft.com/office/drawing/2014/main" id="{688AE998-15B7-4609-9E19-503043354DFB}"/>
                  </a:ext>
                </a:extLst>
              </p:cNvPr>
              <p:cNvSpPr/>
              <p:nvPr/>
            </p:nvSpPr>
            <p:spPr>
              <a:xfrm flipV="1">
                <a:off x="2372723" y="67108"/>
                <a:ext cx="1278364" cy="1313586"/>
              </a:xfrm>
              <a:prstGeom prst="round2DiagRect">
                <a:avLst>
                  <a:gd name="adj1" fmla="val 7948"/>
                  <a:gd name="adj2" fmla="val 45033"/>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6" name="Rectangle: Diagonal Corners Rounded 75">
                <a:extLst>
                  <a:ext uri="{FF2B5EF4-FFF2-40B4-BE49-F238E27FC236}">
                    <a16:creationId xmlns:a16="http://schemas.microsoft.com/office/drawing/2014/main" id="{C4315DE2-6102-494E-BBD7-9CB0548E854F}"/>
                  </a:ext>
                </a:extLst>
              </p:cNvPr>
              <p:cNvSpPr/>
              <p:nvPr/>
            </p:nvSpPr>
            <p:spPr>
              <a:xfrm flipV="1">
                <a:off x="2432513" y="0"/>
                <a:ext cx="1278364" cy="1313586"/>
              </a:xfrm>
              <a:prstGeom prst="round2DiagRect">
                <a:avLst>
                  <a:gd name="adj1" fmla="val 7948"/>
                  <a:gd name="adj2" fmla="val 45033"/>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7" name="TextBox 246">
                <a:extLst>
                  <a:ext uri="{FF2B5EF4-FFF2-40B4-BE49-F238E27FC236}">
                    <a16:creationId xmlns:a16="http://schemas.microsoft.com/office/drawing/2014/main" id="{6FEC6189-B03D-4255-A29C-D71C69461218}"/>
                  </a:ext>
                </a:extLst>
              </p:cNvPr>
              <p:cNvSpPr txBox="1"/>
              <p:nvPr/>
            </p:nvSpPr>
            <p:spPr>
              <a:xfrm>
                <a:off x="2432513" y="612298"/>
                <a:ext cx="1267061" cy="676253"/>
              </a:xfrm>
              <a:prstGeom prst="rect">
                <a:avLst/>
              </a:prstGeom>
              <a:noFill/>
            </p:spPr>
            <p:txBody>
              <a:bodyPr wrap="square" rtlCol="0">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الأدوار والمسؤوليات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6" name="Graphic 32" descr="List with solid fill">
              <a:extLst>
                <a:ext uri="{FF2B5EF4-FFF2-40B4-BE49-F238E27FC236}">
                  <a16:creationId xmlns:a16="http://schemas.microsoft.com/office/drawing/2014/main" id="{6B9A1F9B-A069-4B70-A5B7-DF6DE25A2CB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66893" y="2868509"/>
              <a:ext cx="1089665" cy="1089106"/>
            </a:xfrm>
            <a:prstGeom prst="rect">
              <a:avLst/>
            </a:prstGeom>
          </p:spPr>
        </p:pic>
      </p:grpSp>
      <p:grpSp>
        <p:nvGrpSpPr>
          <p:cNvPr id="6" name="Group 5">
            <a:extLst>
              <a:ext uri="{FF2B5EF4-FFF2-40B4-BE49-F238E27FC236}">
                <a16:creationId xmlns:a16="http://schemas.microsoft.com/office/drawing/2014/main" id="{3BABDBC0-5655-4B5C-AA27-093DBA5CABE0}"/>
              </a:ext>
            </a:extLst>
          </p:cNvPr>
          <p:cNvGrpSpPr/>
          <p:nvPr/>
        </p:nvGrpSpPr>
        <p:grpSpPr>
          <a:xfrm>
            <a:off x="8693969" y="2674219"/>
            <a:ext cx="2961405" cy="2781297"/>
            <a:chOff x="8693969" y="2674219"/>
            <a:chExt cx="2961405" cy="2781297"/>
          </a:xfrm>
        </p:grpSpPr>
        <p:grpSp>
          <p:nvGrpSpPr>
            <p:cNvPr id="61" name="Group 60">
              <a:extLst>
                <a:ext uri="{FF2B5EF4-FFF2-40B4-BE49-F238E27FC236}">
                  <a16:creationId xmlns:a16="http://schemas.microsoft.com/office/drawing/2014/main" id="{7447DC3A-120E-44A4-B6BA-F706C7E2F2CC}"/>
                </a:ext>
              </a:extLst>
            </p:cNvPr>
            <p:cNvGrpSpPr/>
            <p:nvPr/>
          </p:nvGrpSpPr>
          <p:grpSpPr>
            <a:xfrm>
              <a:off x="8693969" y="2674219"/>
              <a:ext cx="2961405" cy="2781297"/>
              <a:chOff x="3519229" y="1"/>
              <a:chExt cx="1469353" cy="1380694"/>
            </a:xfrm>
          </p:grpSpPr>
          <p:sp>
            <p:nvSpPr>
              <p:cNvPr id="78" name="Rectangle: Diagonal Corners Rounded 77">
                <a:extLst>
                  <a:ext uri="{FF2B5EF4-FFF2-40B4-BE49-F238E27FC236}">
                    <a16:creationId xmlns:a16="http://schemas.microsoft.com/office/drawing/2014/main" id="{9286EA4E-2972-4EDA-BAF0-79A29E173270}"/>
                  </a:ext>
                </a:extLst>
              </p:cNvPr>
              <p:cNvSpPr/>
              <p:nvPr/>
            </p:nvSpPr>
            <p:spPr>
              <a:xfrm flipV="1">
                <a:off x="3555409" y="67109"/>
                <a:ext cx="1278364" cy="1313586"/>
              </a:xfrm>
              <a:prstGeom prst="round2DiagRect">
                <a:avLst>
                  <a:gd name="adj1" fmla="val 7948"/>
                  <a:gd name="adj2" fmla="val 45033"/>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9" name="Rectangle: Diagonal Corners Rounded 78">
                <a:extLst>
                  <a:ext uri="{FF2B5EF4-FFF2-40B4-BE49-F238E27FC236}">
                    <a16:creationId xmlns:a16="http://schemas.microsoft.com/office/drawing/2014/main" id="{C8CAF010-F15F-424A-8DBD-2E37ADDDAEE4}"/>
                  </a:ext>
                </a:extLst>
              </p:cNvPr>
              <p:cNvSpPr/>
              <p:nvPr/>
            </p:nvSpPr>
            <p:spPr>
              <a:xfrm flipV="1">
                <a:off x="3615199" y="1"/>
                <a:ext cx="1278364" cy="1313586"/>
              </a:xfrm>
              <a:prstGeom prst="round2DiagRect">
                <a:avLst>
                  <a:gd name="adj1" fmla="val 7948"/>
                  <a:gd name="adj2" fmla="val 45033"/>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0" name="TextBox 249">
                <a:extLst>
                  <a:ext uri="{FF2B5EF4-FFF2-40B4-BE49-F238E27FC236}">
                    <a16:creationId xmlns:a16="http://schemas.microsoft.com/office/drawing/2014/main" id="{781B652C-7CF4-43EB-91F3-7EB427B9A215}"/>
                  </a:ext>
                </a:extLst>
              </p:cNvPr>
              <p:cNvSpPr txBox="1"/>
              <p:nvPr/>
            </p:nvSpPr>
            <p:spPr>
              <a:xfrm>
                <a:off x="3519229" y="612305"/>
                <a:ext cx="1469353" cy="676253"/>
              </a:xfrm>
              <a:prstGeom prst="rect">
                <a:avLst/>
              </a:prstGeom>
              <a:noFill/>
            </p:spPr>
            <p:txBody>
              <a:bodyPr wrap="square" rtlCol="0">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تحليل متطلبات المشروع</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7" name="رسم 20" descr="مخطط شريط">
              <a:extLst>
                <a:ext uri="{FF2B5EF4-FFF2-40B4-BE49-F238E27FC236}">
                  <a16:creationId xmlns:a16="http://schemas.microsoft.com/office/drawing/2014/main" id="{37734326-8D90-490A-B7F2-D3F22C483E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98567" y="2785406"/>
              <a:ext cx="1181440" cy="1180837"/>
            </a:xfrm>
            <a:prstGeom prst="rect">
              <a:avLst/>
            </a:prstGeom>
          </p:spPr>
        </p:pic>
      </p:grpSp>
      <p:grpSp>
        <p:nvGrpSpPr>
          <p:cNvPr id="21" name="Group 20">
            <a:extLst>
              <a:ext uri="{FF2B5EF4-FFF2-40B4-BE49-F238E27FC236}">
                <a16:creationId xmlns:a16="http://schemas.microsoft.com/office/drawing/2014/main" id="{532E11A2-4A38-4E5C-B9FE-5104FD0ED818}"/>
              </a:ext>
            </a:extLst>
          </p:cNvPr>
          <p:cNvGrpSpPr/>
          <p:nvPr/>
        </p:nvGrpSpPr>
        <p:grpSpPr>
          <a:xfrm>
            <a:off x="536624" y="2674217"/>
            <a:ext cx="2696981" cy="2781297"/>
            <a:chOff x="536624" y="2674217"/>
            <a:chExt cx="2696981" cy="2781297"/>
          </a:xfrm>
        </p:grpSpPr>
        <p:grpSp>
          <p:nvGrpSpPr>
            <p:cNvPr id="64" name="Group 63">
              <a:extLst>
                <a:ext uri="{FF2B5EF4-FFF2-40B4-BE49-F238E27FC236}">
                  <a16:creationId xmlns:a16="http://schemas.microsoft.com/office/drawing/2014/main" id="{8762F2DD-014A-4FD3-95E6-661B9C23480B}"/>
                </a:ext>
              </a:extLst>
            </p:cNvPr>
            <p:cNvGrpSpPr/>
            <p:nvPr/>
          </p:nvGrpSpPr>
          <p:grpSpPr>
            <a:xfrm>
              <a:off x="536624" y="2674217"/>
              <a:ext cx="2696981" cy="2781297"/>
              <a:chOff x="0" y="0"/>
              <a:chExt cx="1338154" cy="1380694"/>
            </a:xfrm>
          </p:grpSpPr>
          <p:sp>
            <p:nvSpPr>
              <p:cNvPr id="69" name="Rectangle: Diagonal Corners Rounded 68">
                <a:extLst>
                  <a:ext uri="{FF2B5EF4-FFF2-40B4-BE49-F238E27FC236}">
                    <a16:creationId xmlns:a16="http://schemas.microsoft.com/office/drawing/2014/main" id="{A5B71F16-0E5F-489C-B7D0-F525018303F7}"/>
                  </a:ext>
                </a:extLst>
              </p:cNvPr>
              <p:cNvSpPr/>
              <p:nvPr/>
            </p:nvSpPr>
            <p:spPr>
              <a:xfrm flipV="1">
                <a:off x="0" y="67108"/>
                <a:ext cx="1278364" cy="1313586"/>
              </a:xfrm>
              <a:prstGeom prst="round2DiagRect">
                <a:avLst>
                  <a:gd name="adj1" fmla="val 7948"/>
                  <a:gd name="adj2" fmla="val 45033"/>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0" name="Rectangle: Diagonal Corners Rounded 69">
                <a:extLst>
                  <a:ext uri="{FF2B5EF4-FFF2-40B4-BE49-F238E27FC236}">
                    <a16:creationId xmlns:a16="http://schemas.microsoft.com/office/drawing/2014/main" id="{47D8BF70-8AC4-4916-A1AF-DC89993CC8AA}"/>
                  </a:ext>
                </a:extLst>
              </p:cNvPr>
              <p:cNvSpPr/>
              <p:nvPr/>
            </p:nvSpPr>
            <p:spPr>
              <a:xfrm flipV="1">
                <a:off x="59790" y="0"/>
                <a:ext cx="1278364" cy="1313586"/>
              </a:xfrm>
              <a:prstGeom prst="round2DiagRect">
                <a:avLst>
                  <a:gd name="adj1" fmla="val 7948"/>
                  <a:gd name="adj2" fmla="val 45033"/>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1" name="TextBox 240">
                <a:extLst>
                  <a:ext uri="{FF2B5EF4-FFF2-40B4-BE49-F238E27FC236}">
                    <a16:creationId xmlns:a16="http://schemas.microsoft.com/office/drawing/2014/main" id="{0F6A52E0-1DCA-40A4-B398-64A023563AC6}"/>
                  </a:ext>
                </a:extLst>
              </p:cNvPr>
              <p:cNvSpPr txBox="1"/>
              <p:nvPr/>
            </p:nvSpPr>
            <p:spPr>
              <a:xfrm>
                <a:off x="17070" y="622477"/>
                <a:ext cx="1294082" cy="676253"/>
              </a:xfrm>
              <a:prstGeom prst="rect">
                <a:avLst/>
              </a:prstGeom>
              <a:noFill/>
            </p:spPr>
            <p:txBody>
              <a:bodyPr wrap="square" rtlCol="0">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توثيق الأدوار والمسؤوليات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8" name="رسم 15" descr="قائمة اختيار">
              <a:extLst>
                <a:ext uri="{FF2B5EF4-FFF2-40B4-BE49-F238E27FC236}">
                  <a16:creationId xmlns:a16="http://schemas.microsoft.com/office/drawing/2014/main" id="{3DB4C32C-F7C9-4A7A-A09C-19B586E1B37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3730" y="2838167"/>
              <a:ext cx="1070757" cy="1070211"/>
            </a:xfrm>
            <a:prstGeom prst="rect">
              <a:avLst/>
            </a:prstGeom>
          </p:spPr>
        </p:pic>
      </p:grpSp>
      <p:sp>
        <p:nvSpPr>
          <p:cNvPr id="81" name="TextBox 80">
            <a:extLst>
              <a:ext uri="{FF2B5EF4-FFF2-40B4-BE49-F238E27FC236}">
                <a16:creationId xmlns:a16="http://schemas.microsoft.com/office/drawing/2014/main" id="{BA58D090-83C2-490F-A5A6-0A41D99EB927}"/>
              </a:ext>
            </a:extLst>
          </p:cNvPr>
          <p:cNvSpPr txBox="1"/>
          <p:nvPr/>
        </p:nvSpPr>
        <p:spPr>
          <a:xfrm>
            <a:off x="2019748" y="-2785771"/>
            <a:ext cx="43239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يتم تحديد أدوار ومسؤوليات أعضاء فريق المشروع بشكل فعال؟</a:t>
            </a:r>
            <a:endParaRPr lang="en-US" dirty="0"/>
          </a:p>
        </p:txBody>
      </p:sp>
      <p:pic>
        <p:nvPicPr>
          <p:cNvPr id="82" name="Picture 2" descr="Studying - Free education icons">
            <a:extLst>
              <a:ext uri="{FF2B5EF4-FFF2-40B4-BE49-F238E27FC236}">
                <a16:creationId xmlns:a16="http://schemas.microsoft.com/office/drawing/2014/main" id="{2CC2E0F0-CFA1-481C-958C-3A3F199808E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0302" y="-4084077"/>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481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8" name="TextBox 37">
            <a:extLst>
              <a:ext uri="{FF2B5EF4-FFF2-40B4-BE49-F238E27FC236}">
                <a16:creationId xmlns:a16="http://schemas.microsoft.com/office/drawing/2014/main" id="{C835EEEF-746F-486A-B818-CDA1A6C8F659}"/>
              </a:ext>
            </a:extLst>
          </p:cNvPr>
          <p:cNvSpPr txBox="1"/>
          <p:nvPr/>
        </p:nvSpPr>
        <p:spPr>
          <a:xfrm>
            <a:off x="2019748" y="3429000"/>
            <a:ext cx="43239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يتم تحديد أدوار ومسؤوليات أعضاء فريق المشروع بشكل فعال؟</a:t>
            </a:r>
            <a:endParaRPr lang="en-US" dirty="0"/>
          </a:p>
        </p:txBody>
      </p:sp>
      <p:pic>
        <p:nvPicPr>
          <p:cNvPr id="39" name="Picture 2" descr="Studying - Free education icons">
            <a:extLst>
              <a:ext uri="{FF2B5EF4-FFF2-40B4-BE49-F238E27FC236}">
                <a16:creationId xmlns:a16="http://schemas.microsoft.com/office/drawing/2014/main" id="{CD8D4F94-5342-464F-B408-E8D84961C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dea 3d Images - Free Download on Freepik">
            <a:extLst>
              <a:ext uri="{FF2B5EF4-FFF2-40B4-BE49-F238E27FC236}">
                <a16:creationId xmlns:a16="http://schemas.microsoft.com/office/drawing/2014/main" id="{1BAAB4A8-9E0F-4D6D-B3E8-2090423989B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50957"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477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8" name="TextBox 37">
            <a:extLst>
              <a:ext uri="{FF2B5EF4-FFF2-40B4-BE49-F238E27FC236}">
                <a16:creationId xmlns:a16="http://schemas.microsoft.com/office/drawing/2014/main" id="{C835EEEF-746F-486A-B818-CDA1A6C8F659}"/>
              </a:ext>
            </a:extLst>
          </p:cNvPr>
          <p:cNvSpPr txBox="1"/>
          <p:nvPr/>
        </p:nvSpPr>
        <p:spPr>
          <a:xfrm>
            <a:off x="2019748" y="8679426"/>
            <a:ext cx="43239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كيف يتم تحديد أدوار ومسؤوليات أعضاء فريق المشروع بشكل فعال؟</a:t>
            </a:r>
            <a:endParaRPr lang="en-US" dirty="0"/>
          </a:p>
        </p:txBody>
      </p:sp>
      <p:pic>
        <p:nvPicPr>
          <p:cNvPr id="39" name="Picture 2" descr="Studying - Free education icons">
            <a:extLst>
              <a:ext uri="{FF2B5EF4-FFF2-40B4-BE49-F238E27FC236}">
                <a16:creationId xmlns:a16="http://schemas.microsoft.com/office/drawing/2014/main" id="{CD8D4F94-5342-464F-B408-E8D84961C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381120"/>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73C95AD6-FF7F-454E-9D16-3D3120002F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3B7AF10-154C-4B88-B499-90CFC196AEE9}"/>
              </a:ext>
            </a:extLst>
          </p:cNvPr>
          <p:cNvSpPr txBox="1"/>
          <p:nvPr/>
        </p:nvSpPr>
        <p:spPr>
          <a:xfrm>
            <a:off x="4171950" y="1857696"/>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قم بتحليل متطلبات المشروع وتحديد الأنشطة والمهام اللازمة</a:t>
            </a:r>
            <a:endParaRPr lang="en-US" dirty="0"/>
          </a:p>
        </p:txBody>
      </p:sp>
      <p:sp>
        <p:nvSpPr>
          <p:cNvPr id="22" name="TextBox 21">
            <a:extLst>
              <a:ext uri="{FF2B5EF4-FFF2-40B4-BE49-F238E27FC236}">
                <a16:creationId xmlns:a16="http://schemas.microsoft.com/office/drawing/2014/main" id="{9277D627-189C-43CE-B8AB-B74808B05B22}"/>
              </a:ext>
            </a:extLst>
          </p:cNvPr>
          <p:cNvSpPr txBox="1"/>
          <p:nvPr/>
        </p:nvSpPr>
        <p:spPr>
          <a:xfrm>
            <a:off x="4171950" y="2678263"/>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حدد الكفاءات والمهارات المطلوبة لكل مهمة أو نشاط</a:t>
            </a:r>
            <a:endParaRPr lang="en-US" dirty="0"/>
          </a:p>
        </p:txBody>
      </p:sp>
      <p:sp>
        <p:nvSpPr>
          <p:cNvPr id="23" name="TextBox 22">
            <a:extLst>
              <a:ext uri="{FF2B5EF4-FFF2-40B4-BE49-F238E27FC236}">
                <a16:creationId xmlns:a16="http://schemas.microsoft.com/office/drawing/2014/main" id="{813EBFDE-1AB1-4422-9570-117B137DB793}"/>
              </a:ext>
            </a:extLst>
          </p:cNvPr>
          <p:cNvSpPr txBox="1"/>
          <p:nvPr/>
        </p:nvSpPr>
        <p:spPr>
          <a:xfrm>
            <a:off x="4171950" y="3281150"/>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قم بتوزيع المهام والمسؤوليات على أعضاء الفريق بناءً على مهاراتهم وخبراتهم</a:t>
            </a:r>
            <a:endParaRPr lang="en-US" dirty="0"/>
          </a:p>
        </p:txBody>
      </p:sp>
      <p:sp>
        <p:nvSpPr>
          <p:cNvPr id="24" name="TextBox 23">
            <a:extLst>
              <a:ext uri="{FF2B5EF4-FFF2-40B4-BE49-F238E27FC236}">
                <a16:creationId xmlns:a16="http://schemas.microsoft.com/office/drawing/2014/main" id="{5DB45C9A-238F-4F5D-A1AF-C5BE482D027B}"/>
              </a:ext>
            </a:extLst>
          </p:cNvPr>
          <p:cNvSpPr txBox="1"/>
          <p:nvPr/>
        </p:nvSpPr>
        <p:spPr>
          <a:xfrm>
            <a:off x="4171950" y="4402936"/>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وثق الأدوار والمسؤوليات في خطة إدارة الفريق أو دليل الفريق</a:t>
            </a:r>
            <a:endParaRPr lang="en-US" dirty="0"/>
          </a:p>
        </p:txBody>
      </p:sp>
      <p:sp>
        <p:nvSpPr>
          <p:cNvPr id="25" name="TextBox 24">
            <a:extLst>
              <a:ext uri="{FF2B5EF4-FFF2-40B4-BE49-F238E27FC236}">
                <a16:creationId xmlns:a16="http://schemas.microsoft.com/office/drawing/2014/main" id="{24A97579-9672-4739-896C-A976170A5803}"/>
              </a:ext>
            </a:extLst>
          </p:cNvPr>
          <p:cNvSpPr txBox="1"/>
          <p:nvPr/>
        </p:nvSpPr>
        <p:spPr>
          <a:xfrm>
            <a:off x="4171950" y="5071852"/>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تأكد من وضوح المسؤوليات والحدود بين أدوار الأعضاء</a:t>
            </a:r>
            <a:endParaRPr lang="en-US" dirty="0"/>
          </a:p>
        </p:txBody>
      </p:sp>
      <p:sp>
        <p:nvSpPr>
          <p:cNvPr id="26" name="TextBox 25">
            <a:extLst>
              <a:ext uri="{FF2B5EF4-FFF2-40B4-BE49-F238E27FC236}">
                <a16:creationId xmlns:a16="http://schemas.microsoft.com/office/drawing/2014/main" id="{BE16D428-2F03-4F59-97B6-CC7320656519}"/>
              </a:ext>
            </a:extLst>
          </p:cNvPr>
          <p:cNvSpPr txBox="1"/>
          <p:nvPr/>
        </p:nvSpPr>
        <p:spPr>
          <a:xfrm>
            <a:off x="4171950" y="5749508"/>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راجع وحدّث أدوار ومسؤوليات الأعضاء بشكل دوري حسب متطلبات المشروع</a:t>
            </a:r>
            <a:endParaRPr lang="en-US" dirty="0"/>
          </a:p>
        </p:txBody>
      </p:sp>
    </p:spTree>
    <p:extLst>
      <p:ext uri="{BB962C8B-B14F-4D97-AF65-F5344CB8AC3E}">
        <p14:creationId xmlns:p14="http://schemas.microsoft.com/office/powerpoint/2010/main" val="1623045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التواصل الفعال في فريق المشروع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73C95AD6-FF7F-454E-9D16-3D3120002FF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573250"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A402D10-4E11-465C-99B6-D9B5B8EDEE90}"/>
              </a:ext>
            </a:extLst>
          </p:cNvPr>
          <p:cNvGrpSpPr/>
          <p:nvPr/>
        </p:nvGrpSpPr>
        <p:grpSpPr>
          <a:xfrm>
            <a:off x="9059821" y="2280066"/>
            <a:ext cx="2480913" cy="3619502"/>
            <a:chOff x="9059821" y="2280066"/>
            <a:chExt cx="2480913" cy="3619502"/>
          </a:xfrm>
        </p:grpSpPr>
        <p:grpSp>
          <p:nvGrpSpPr>
            <p:cNvPr id="36" name="Group 35">
              <a:extLst>
                <a:ext uri="{FF2B5EF4-FFF2-40B4-BE49-F238E27FC236}">
                  <a16:creationId xmlns:a16="http://schemas.microsoft.com/office/drawing/2014/main" id="{AB061614-7CFE-4DB3-AA2A-C8343CF7361A}"/>
                </a:ext>
              </a:extLst>
            </p:cNvPr>
            <p:cNvGrpSpPr/>
            <p:nvPr/>
          </p:nvGrpSpPr>
          <p:grpSpPr>
            <a:xfrm>
              <a:off x="9059821" y="2280066"/>
              <a:ext cx="2480913" cy="3619502"/>
              <a:chOff x="4138240" y="0"/>
              <a:chExt cx="1707524" cy="2491740"/>
            </a:xfrm>
          </p:grpSpPr>
          <p:grpSp>
            <p:nvGrpSpPr>
              <p:cNvPr id="37" name="Group 36">
                <a:extLst>
                  <a:ext uri="{FF2B5EF4-FFF2-40B4-BE49-F238E27FC236}">
                    <a16:creationId xmlns:a16="http://schemas.microsoft.com/office/drawing/2014/main" id="{E9F2C628-9334-437B-80F9-249CA3548222}"/>
                  </a:ext>
                </a:extLst>
              </p:cNvPr>
              <p:cNvGrpSpPr/>
              <p:nvPr/>
            </p:nvGrpSpPr>
            <p:grpSpPr>
              <a:xfrm>
                <a:off x="4138240" y="0"/>
                <a:ext cx="1707524" cy="2491740"/>
                <a:chOff x="4138240" y="0"/>
                <a:chExt cx="2272661" cy="3316428"/>
              </a:xfrm>
            </p:grpSpPr>
            <p:sp>
              <p:nvSpPr>
                <p:cNvPr id="42" name="Freeform: Shape 41">
                  <a:extLst>
                    <a:ext uri="{FF2B5EF4-FFF2-40B4-BE49-F238E27FC236}">
                      <a16:creationId xmlns:a16="http://schemas.microsoft.com/office/drawing/2014/main" id="{427E0F76-AFCC-4FD4-BC8F-E5BF975DE31B}"/>
                    </a:ext>
                  </a:extLst>
                </p:cNvPr>
                <p:cNvSpPr/>
                <p:nvPr/>
              </p:nvSpPr>
              <p:spPr>
                <a:xfrm>
                  <a:off x="4815518" y="122452"/>
                  <a:ext cx="1564534" cy="3058480"/>
                </a:xfrm>
                <a:custGeom>
                  <a:avLst/>
                  <a:gdLst>
                    <a:gd name="connsiteX0" fmla="*/ 511721 w 1564534"/>
                    <a:gd name="connsiteY0" fmla="*/ 0 h 3058480"/>
                    <a:gd name="connsiteX1" fmla="*/ 1202540 w 1564534"/>
                    <a:gd name="connsiteY1" fmla="*/ 0 h 3058480"/>
                    <a:gd name="connsiteX2" fmla="*/ 1564534 w 1564534"/>
                    <a:gd name="connsiteY2" fmla="*/ 361994 h 3058480"/>
                    <a:gd name="connsiteX3" fmla="*/ 1564534 w 1564534"/>
                    <a:gd name="connsiteY3" fmla="*/ 2696486 h 3058480"/>
                    <a:gd name="connsiteX4" fmla="*/ 1202540 w 1564534"/>
                    <a:gd name="connsiteY4" fmla="*/ 3058480 h 3058480"/>
                    <a:gd name="connsiteX5" fmla="*/ 351510 w 1564534"/>
                    <a:gd name="connsiteY5" fmla="*/ 3058480 h 3058480"/>
                    <a:gd name="connsiteX6" fmla="*/ 328794 w 1564534"/>
                    <a:gd name="connsiteY6" fmla="*/ 3022510 h 3058480"/>
                    <a:gd name="connsiteX7" fmla="*/ 0 w 1564534"/>
                    <a:gd name="connsiteY7" fmla="*/ 1639550 h 3058480"/>
                    <a:gd name="connsiteX8" fmla="*/ 494932 w 1564534"/>
                    <a:gd name="connsiteY8" fmla="*/ 17770 h 3058480"/>
                    <a:gd name="connsiteX9" fmla="*/ 511721 w 1564534"/>
                    <a:gd name="connsiteY9" fmla="*/ 0 h 305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4534" h="3058480">
                      <a:moveTo>
                        <a:pt x="511721" y="0"/>
                      </a:moveTo>
                      <a:lnTo>
                        <a:pt x="1202540" y="0"/>
                      </a:lnTo>
                      <a:cubicBezTo>
                        <a:pt x="1402464" y="0"/>
                        <a:pt x="1564534" y="162070"/>
                        <a:pt x="1564534" y="361994"/>
                      </a:cubicBezTo>
                      <a:lnTo>
                        <a:pt x="1564534" y="2696486"/>
                      </a:lnTo>
                      <a:cubicBezTo>
                        <a:pt x="1564534" y="2896410"/>
                        <a:pt x="1402464" y="3058480"/>
                        <a:pt x="1202540" y="3058480"/>
                      </a:cubicBezTo>
                      <a:lnTo>
                        <a:pt x="351510" y="3058480"/>
                      </a:lnTo>
                      <a:lnTo>
                        <a:pt x="328794" y="3022510"/>
                      </a:lnTo>
                      <a:cubicBezTo>
                        <a:pt x="125648" y="2668580"/>
                        <a:pt x="0" y="2179630"/>
                        <a:pt x="0" y="1639550"/>
                      </a:cubicBezTo>
                      <a:cubicBezTo>
                        <a:pt x="0" y="964451"/>
                        <a:pt x="196326" y="369241"/>
                        <a:pt x="494932" y="17770"/>
                      </a:cubicBezTo>
                      <a:lnTo>
                        <a:pt x="511721" y="0"/>
                      </a:lnTo>
                      <a:close/>
                    </a:path>
                  </a:pathLst>
                </a:custGeom>
                <a:noFill/>
                <a:ln w="196850">
                  <a:solidFill>
                    <a:srgbClr val="0058A3"/>
                  </a:solidFill>
                  <a:prstDash val="solid"/>
                  <a:extLst>
                    <a:ext uri="{C807C97D-BFC1-408E-A445-0C87EB9F89A2}">
                      <ask:lineSketchStyleProps xmlns:ask="http://schemas.microsoft.com/office/drawing/2018/sketchyshapes" sd="981765707">
                        <a:custGeom>
                          <a:avLst/>
                          <a:gdLst>
                            <a:gd name="connsiteX0" fmla="*/ 0 w 2171918"/>
                            <a:gd name="connsiteY0" fmla="*/ 361994 h 3058480"/>
                            <a:gd name="connsiteX1" fmla="*/ 361994 w 2171918"/>
                            <a:gd name="connsiteY1" fmla="*/ 0 h 3058480"/>
                            <a:gd name="connsiteX2" fmla="*/ 1809924 w 2171918"/>
                            <a:gd name="connsiteY2" fmla="*/ 0 h 3058480"/>
                            <a:gd name="connsiteX3" fmla="*/ 2171918 w 2171918"/>
                            <a:gd name="connsiteY3" fmla="*/ 361994 h 3058480"/>
                            <a:gd name="connsiteX4" fmla="*/ 2171918 w 2171918"/>
                            <a:gd name="connsiteY4" fmla="*/ 2696486 h 3058480"/>
                            <a:gd name="connsiteX5" fmla="*/ 1809924 w 2171918"/>
                            <a:gd name="connsiteY5" fmla="*/ 3058480 h 3058480"/>
                            <a:gd name="connsiteX6" fmla="*/ 361994 w 2171918"/>
                            <a:gd name="connsiteY6" fmla="*/ 3058480 h 3058480"/>
                            <a:gd name="connsiteX7" fmla="*/ 0 w 2171918"/>
                            <a:gd name="connsiteY7" fmla="*/ 2696486 h 3058480"/>
                            <a:gd name="connsiteX8" fmla="*/ 0 w 2171918"/>
                            <a:gd name="connsiteY8" fmla="*/ 361994 h 305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918" h="3058480" extrusionOk="0">
                              <a:moveTo>
                                <a:pt x="0" y="361994"/>
                              </a:moveTo>
                              <a:cubicBezTo>
                                <a:pt x="-6948" y="174260"/>
                                <a:pt x="146183" y="-6560"/>
                                <a:pt x="361994" y="0"/>
                              </a:cubicBezTo>
                              <a:cubicBezTo>
                                <a:pt x="928031" y="-33768"/>
                                <a:pt x="1110723" y="-79382"/>
                                <a:pt x="1809924" y="0"/>
                              </a:cubicBezTo>
                              <a:cubicBezTo>
                                <a:pt x="1993014" y="5626"/>
                                <a:pt x="2155448" y="181546"/>
                                <a:pt x="2171918" y="361994"/>
                              </a:cubicBezTo>
                              <a:cubicBezTo>
                                <a:pt x="2196370" y="1478343"/>
                                <a:pt x="2239581" y="2319296"/>
                                <a:pt x="2171918" y="2696486"/>
                              </a:cubicBezTo>
                              <a:cubicBezTo>
                                <a:pt x="2198479" y="2871165"/>
                                <a:pt x="2026616" y="3059587"/>
                                <a:pt x="1809924" y="3058480"/>
                              </a:cubicBezTo>
                              <a:cubicBezTo>
                                <a:pt x="1101686" y="2987023"/>
                                <a:pt x="1016711" y="3174226"/>
                                <a:pt x="361994" y="3058480"/>
                              </a:cubicBezTo>
                              <a:cubicBezTo>
                                <a:pt x="166368" y="3059103"/>
                                <a:pt x="-17379" y="2888479"/>
                                <a:pt x="0" y="2696486"/>
                              </a:cubicBezTo>
                              <a:cubicBezTo>
                                <a:pt x="152408" y="1623672"/>
                                <a:pt x="73868" y="745438"/>
                                <a:pt x="0" y="3619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43" name="Rectangle: Rounded Corners 42">
                  <a:extLst>
                    <a:ext uri="{FF2B5EF4-FFF2-40B4-BE49-F238E27FC236}">
                      <a16:creationId xmlns:a16="http://schemas.microsoft.com/office/drawing/2014/main" id="{F3DCF1FD-3277-4AC4-A99F-8A9BA060969F}"/>
                    </a:ext>
                  </a:extLst>
                </p:cNvPr>
                <p:cNvSpPr/>
                <p:nvPr/>
              </p:nvSpPr>
              <p:spPr>
                <a:xfrm>
                  <a:off x="4299524" y="198071"/>
                  <a:ext cx="1972960" cy="2907242"/>
                </a:xfrm>
                <a:prstGeom prst="roundRect">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4" name="Rectangle: Rounded Corners 43">
                  <a:extLst>
                    <a:ext uri="{FF2B5EF4-FFF2-40B4-BE49-F238E27FC236}">
                      <a16:creationId xmlns:a16="http://schemas.microsoft.com/office/drawing/2014/main" id="{11F3D744-9AF3-4AEE-92BA-CECEC5EAF7AE}"/>
                    </a:ext>
                  </a:extLst>
                </p:cNvPr>
                <p:cNvSpPr/>
                <p:nvPr/>
              </p:nvSpPr>
              <p:spPr>
                <a:xfrm>
                  <a:off x="4138240" y="0"/>
                  <a:ext cx="2272661" cy="3316428"/>
                </a:xfrm>
                <a:prstGeom prst="roundRect">
                  <a:avLst/>
                </a:prstGeom>
                <a:noFill/>
                <a:ln>
                  <a:solidFill>
                    <a:srgbClr val="0058A3"/>
                  </a:solidFill>
                  <a:prstDash val="sysDash"/>
                  <a:extLst>
                    <a:ext uri="{C807C97D-BFC1-408E-A445-0C87EB9F89A2}">
                      <ask:lineSketchStyleProps xmlns:ask="http://schemas.microsoft.com/office/drawing/2018/sketchyshapes" sd="981765707">
                        <a:custGeom>
                          <a:avLst/>
                          <a:gdLst>
                            <a:gd name="connsiteX0" fmla="*/ 0 w 2171918"/>
                            <a:gd name="connsiteY0" fmla="*/ 361994 h 3058480"/>
                            <a:gd name="connsiteX1" fmla="*/ 361994 w 2171918"/>
                            <a:gd name="connsiteY1" fmla="*/ 0 h 3058480"/>
                            <a:gd name="connsiteX2" fmla="*/ 1809924 w 2171918"/>
                            <a:gd name="connsiteY2" fmla="*/ 0 h 3058480"/>
                            <a:gd name="connsiteX3" fmla="*/ 2171918 w 2171918"/>
                            <a:gd name="connsiteY3" fmla="*/ 361994 h 3058480"/>
                            <a:gd name="connsiteX4" fmla="*/ 2171918 w 2171918"/>
                            <a:gd name="connsiteY4" fmla="*/ 2696486 h 3058480"/>
                            <a:gd name="connsiteX5" fmla="*/ 1809924 w 2171918"/>
                            <a:gd name="connsiteY5" fmla="*/ 3058480 h 3058480"/>
                            <a:gd name="connsiteX6" fmla="*/ 361994 w 2171918"/>
                            <a:gd name="connsiteY6" fmla="*/ 3058480 h 3058480"/>
                            <a:gd name="connsiteX7" fmla="*/ 0 w 2171918"/>
                            <a:gd name="connsiteY7" fmla="*/ 2696486 h 3058480"/>
                            <a:gd name="connsiteX8" fmla="*/ 0 w 2171918"/>
                            <a:gd name="connsiteY8" fmla="*/ 361994 h 305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918" h="3058480" extrusionOk="0">
                              <a:moveTo>
                                <a:pt x="0" y="361994"/>
                              </a:moveTo>
                              <a:cubicBezTo>
                                <a:pt x="-6948" y="174260"/>
                                <a:pt x="146183" y="-6560"/>
                                <a:pt x="361994" y="0"/>
                              </a:cubicBezTo>
                              <a:cubicBezTo>
                                <a:pt x="928031" y="-33768"/>
                                <a:pt x="1110723" y="-79382"/>
                                <a:pt x="1809924" y="0"/>
                              </a:cubicBezTo>
                              <a:cubicBezTo>
                                <a:pt x="1993014" y="5626"/>
                                <a:pt x="2155448" y="181546"/>
                                <a:pt x="2171918" y="361994"/>
                              </a:cubicBezTo>
                              <a:cubicBezTo>
                                <a:pt x="2196370" y="1478343"/>
                                <a:pt x="2239581" y="2319296"/>
                                <a:pt x="2171918" y="2696486"/>
                              </a:cubicBezTo>
                              <a:cubicBezTo>
                                <a:pt x="2198479" y="2871165"/>
                                <a:pt x="2026616" y="3059587"/>
                                <a:pt x="1809924" y="3058480"/>
                              </a:cubicBezTo>
                              <a:cubicBezTo>
                                <a:pt x="1101686" y="2987023"/>
                                <a:pt x="1016711" y="3174226"/>
                                <a:pt x="361994" y="3058480"/>
                              </a:cubicBezTo>
                              <a:cubicBezTo>
                                <a:pt x="166368" y="3059103"/>
                                <a:pt x="-17379" y="2888479"/>
                                <a:pt x="0" y="2696486"/>
                              </a:cubicBezTo>
                              <a:cubicBezTo>
                                <a:pt x="152408" y="1623672"/>
                                <a:pt x="73868" y="745438"/>
                                <a:pt x="0" y="3619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40" name="Oval 39">
                <a:extLst>
                  <a:ext uri="{FF2B5EF4-FFF2-40B4-BE49-F238E27FC236}">
                    <a16:creationId xmlns:a16="http://schemas.microsoft.com/office/drawing/2014/main" id="{C9CDBB52-328B-483D-9A46-A1C1772D730D}"/>
                  </a:ext>
                </a:extLst>
              </p:cNvPr>
              <p:cNvSpPr/>
              <p:nvPr/>
            </p:nvSpPr>
            <p:spPr>
              <a:xfrm>
                <a:off x="4795635" y="313443"/>
                <a:ext cx="434789" cy="434789"/>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1" name="TextBox 220">
                <a:extLst>
                  <a:ext uri="{FF2B5EF4-FFF2-40B4-BE49-F238E27FC236}">
                    <a16:creationId xmlns:a16="http://schemas.microsoft.com/office/drawing/2014/main" id="{3C28EB09-C2F6-48CB-8DD6-95AC9EE1A9EC}"/>
                  </a:ext>
                </a:extLst>
              </p:cNvPr>
              <p:cNvSpPr txBox="1">
                <a:spLocks noChangeArrowheads="1"/>
              </p:cNvSpPr>
              <p:nvPr/>
            </p:nvSpPr>
            <p:spPr bwMode="auto">
              <a:xfrm flipV="1">
                <a:off x="4353144" y="913650"/>
                <a:ext cx="1319028" cy="1170334"/>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تنسيق الجهود وتكامل الأعمال</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9" name="رسم 10" descr="مراجعه العميل-من اليمين لليسار">
              <a:extLst>
                <a:ext uri="{FF2B5EF4-FFF2-40B4-BE49-F238E27FC236}">
                  <a16:creationId xmlns:a16="http://schemas.microsoft.com/office/drawing/2014/main" id="{36E0392A-EFF9-4F10-8686-52F5F133056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87941" y="2824849"/>
              <a:ext cx="467124" cy="467017"/>
            </a:xfrm>
            <a:prstGeom prst="rect">
              <a:avLst/>
            </a:prstGeom>
          </p:spPr>
        </p:pic>
      </p:grpSp>
      <p:grpSp>
        <p:nvGrpSpPr>
          <p:cNvPr id="3" name="Group 2">
            <a:extLst>
              <a:ext uri="{FF2B5EF4-FFF2-40B4-BE49-F238E27FC236}">
                <a16:creationId xmlns:a16="http://schemas.microsoft.com/office/drawing/2014/main" id="{B6762CA6-FCB0-4E68-AD76-9260A52EC79A}"/>
              </a:ext>
            </a:extLst>
          </p:cNvPr>
          <p:cNvGrpSpPr/>
          <p:nvPr/>
        </p:nvGrpSpPr>
        <p:grpSpPr>
          <a:xfrm>
            <a:off x="6247135" y="2280066"/>
            <a:ext cx="2480913" cy="3619502"/>
            <a:chOff x="6247135" y="2280066"/>
            <a:chExt cx="2480913" cy="3619502"/>
          </a:xfrm>
        </p:grpSpPr>
        <p:grpSp>
          <p:nvGrpSpPr>
            <p:cNvPr id="35" name="Group 34">
              <a:extLst>
                <a:ext uri="{FF2B5EF4-FFF2-40B4-BE49-F238E27FC236}">
                  <a16:creationId xmlns:a16="http://schemas.microsoft.com/office/drawing/2014/main" id="{4C71CCAF-BD7A-4ED6-A9CC-43216254C05D}"/>
                </a:ext>
              </a:extLst>
            </p:cNvPr>
            <p:cNvGrpSpPr/>
            <p:nvPr/>
          </p:nvGrpSpPr>
          <p:grpSpPr>
            <a:xfrm>
              <a:off x="6247135" y="2280066"/>
              <a:ext cx="2480913" cy="3619502"/>
              <a:chOff x="2753986" y="0"/>
              <a:chExt cx="1707524" cy="2491740"/>
            </a:xfrm>
          </p:grpSpPr>
          <p:grpSp>
            <p:nvGrpSpPr>
              <p:cNvPr id="45" name="Group 44">
                <a:extLst>
                  <a:ext uri="{FF2B5EF4-FFF2-40B4-BE49-F238E27FC236}">
                    <a16:creationId xmlns:a16="http://schemas.microsoft.com/office/drawing/2014/main" id="{422758F5-83A9-4C1B-BBF8-DFD521ADB612}"/>
                  </a:ext>
                </a:extLst>
              </p:cNvPr>
              <p:cNvGrpSpPr/>
              <p:nvPr/>
            </p:nvGrpSpPr>
            <p:grpSpPr>
              <a:xfrm>
                <a:off x="2753986" y="0"/>
                <a:ext cx="1707524" cy="2491740"/>
                <a:chOff x="2753986" y="0"/>
                <a:chExt cx="2272661" cy="3316428"/>
              </a:xfrm>
            </p:grpSpPr>
            <p:sp>
              <p:nvSpPr>
                <p:cNvPr id="48" name="Freeform: Shape 47">
                  <a:extLst>
                    <a:ext uri="{FF2B5EF4-FFF2-40B4-BE49-F238E27FC236}">
                      <a16:creationId xmlns:a16="http://schemas.microsoft.com/office/drawing/2014/main" id="{B344EA1A-AAE4-408B-B4D6-89EE92669985}"/>
                    </a:ext>
                  </a:extLst>
                </p:cNvPr>
                <p:cNvSpPr/>
                <p:nvPr/>
              </p:nvSpPr>
              <p:spPr>
                <a:xfrm>
                  <a:off x="3431264" y="122452"/>
                  <a:ext cx="1564534" cy="3058480"/>
                </a:xfrm>
                <a:custGeom>
                  <a:avLst/>
                  <a:gdLst>
                    <a:gd name="connsiteX0" fmla="*/ 511721 w 1564534"/>
                    <a:gd name="connsiteY0" fmla="*/ 0 h 3058480"/>
                    <a:gd name="connsiteX1" fmla="*/ 1202540 w 1564534"/>
                    <a:gd name="connsiteY1" fmla="*/ 0 h 3058480"/>
                    <a:gd name="connsiteX2" fmla="*/ 1564534 w 1564534"/>
                    <a:gd name="connsiteY2" fmla="*/ 361994 h 3058480"/>
                    <a:gd name="connsiteX3" fmla="*/ 1564534 w 1564534"/>
                    <a:gd name="connsiteY3" fmla="*/ 2696486 h 3058480"/>
                    <a:gd name="connsiteX4" fmla="*/ 1202540 w 1564534"/>
                    <a:gd name="connsiteY4" fmla="*/ 3058480 h 3058480"/>
                    <a:gd name="connsiteX5" fmla="*/ 351510 w 1564534"/>
                    <a:gd name="connsiteY5" fmla="*/ 3058480 h 3058480"/>
                    <a:gd name="connsiteX6" fmla="*/ 328794 w 1564534"/>
                    <a:gd name="connsiteY6" fmla="*/ 3022510 h 3058480"/>
                    <a:gd name="connsiteX7" fmla="*/ 0 w 1564534"/>
                    <a:gd name="connsiteY7" fmla="*/ 1639550 h 3058480"/>
                    <a:gd name="connsiteX8" fmla="*/ 494932 w 1564534"/>
                    <a:gd name="connsiteY8" fmla="*/ 17770 h 3058480"/>
                    <a:gd name="connsiteX9" fmla="*/ 511721 w 1564534"/>
                    <a:gd name="connsiteY9" fmla="*/ 0 h 305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4534" h="3058480">
                      <a:moveTo>
                        <a:pt x="511721" y="0"/>
                      </a:moveTo>
                      <a:lnTo>
                        <a:pt x="1202540" y="0"/>
                      </a:lnTo>
                      <a:cubicBezTo>
                        <a:pt x="1402464" y="0"/>
                        <a:pt x="1564534" y="162070"/>
                        <a:pt x="1564534" y="361994"/>
                      </a:cubicBezTo>
                      <a:lnTo>
                        <a:pt x="1564534" y="2696486"/>
                      </a:lnTo>
                      <a:cubicBezTo>
                        <a:pt x="1564534" y="2896410"/>
                        <a:pt x="1402464" y="3058480"/>
                        <a:pt x="1202540" y="3058480"/>
                      </a:cubicBezTo>
                      <a:lnTo>
                        <a:pt x="351510" y="3058480"/>
                      </a:lnTo>
                      <a:lnTo>
                        <a:pt x="328794" y="3022510"/>
                      </a:lnTo>
                      <a:cubicBezTo>
                        <a:pt x="125648" y="2668580"/>
                        <a:pt x="0" y="2179630"/>
                        <a:pt x="0" y="1639550"/>
                      </a:cubicBezTo>
                      <a:cubicBezTo>
                        <a:pt x="0" y="964451"/>
                        <a:pt x="196326" y="369241"/>
                        <a:pt x="494932" y="17770"/>
                      </a:cubicBezTo>
                      <a:lnTo>
                        <a:pt x="511721" y="0"/>
                      </a:lnTo>
                      <a:close/>
                    </a:path>
                  </a:pathLst>
                </a:custGeom>
                <a:noFill/>
                <a:ln w="196850">
                  <a:solidFill>
                    <a:srgbClr val="0058A3"/>
                  </a:solidFill>
                  <a:prstDash val="solid"/>
                  <a:extLst>
                    <a:ext uri="{C807C97D-BFC1-408E-A445-0C87EB9F89A2}">
                      <ask:lineSketchStyleProps xmlns:ask="http://schemas.microsoft.com/office/drawing/2018/sketchyshapes" sd="981765707">
                        <a:custGeom>
                          <a:avLst/>
                          <a:gdLst>
                            <a:gd name="connsiteX0" fmla="*/ 0 w 2171918"/>
                            <a:gd name="connsiteY0" fmla="*/ 361994 h 3058480"/>
                            <a:gd name="connsiteX1" fmla="*/ 361994 w 2171918"/>
                            <a:gd name="connsiteY1" fmla="*/ 0 h 3058480"/>
                            <a:gd name="connsiteX2" fmla="*/ 1809924 w 2171918"/>
                            <a:gd name="connsiteY2" fmla="*/ 0 h 3058480"/>
                            <a:gd name="connsiteX3" fmla="*/ 2171918 w 2171918"/>
                            <a:gd name="connsiteY3" fmla="*/ 361994 h 3058480"/>
                            <a:gd name="connsiteX4" fmla="*/ 2171918 w 2171918"/>
                            <a:gd name="connsiteY4" fmla="*/ 2696486 h 3058480"/>
                            <a:gd name="connsiteX5" fmla="*/ 1809924 w 2171918"/>
                            <a:gd name="connsiteY5" fmla="*/ 3058480 h 3058480"/>
                            <a:gd name="connsiteX6" fmla="*/ 361994 w 2171918"/>
                            <a:gd name="connsiteY6" fmla="*/ 3058480 h 3058480"/>
                            <a:gd name="connsiteX7" fmla="*/ 0 w 2171918"/>
                            <a:gd name="connsiteY7" fmla="*/ 2696486 h 3058480"/>
                            <a:gd name="connsiteX8" fmla="*/ 0 w 2171918"/>
                            <a:gd name="connsiteY8" fmla="*/ 361994 h 305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918" h="3058480" extrusionOk="0">
                              <a:moveTo>
                                <a:pt x="0" y="361994"/>
                              </a:moveTo>
                              <a:cubicBezTo>
                                <a:pt x="-6948" y="174260"/>
                                <a:pt x="146183" y="-6560"/>
                                <a:pt x="361994" y="0"/>
                              </a:cubicBezTo>
                              <a:cubicBezTo>
                                <a:pt x="928031" y="-33768"/>
                                <a:pt x="1110723" y="-79382"/>
                                <a:pt x="1809924" y="0"/>
                              </a:cubicBezTo>
                              <a:cubicBezTo>
                                <a:pt x="1993014" y="5626"/>
                                <a:pt x="2155448" y="181546"/>
                                <a:pt x="2171918" y="361994"/>
                              </a:cubicBezTo>
                              <a:cubicBezTo>
                                <a:pt x="2196370" y="1478343"/>
                                <a:pt x="2239581" y="2319296"/>
                                <a:pt x="2171918" y="2696486"/>
                              </a:cubicBezTo>
                              <a:cubicBezTo>
                                <a:pt x="2198479" y="2871165"/>
                                <a:pt x="2026616" y="3059587"/>
                                <a:pt x="1809924" y="3058480"/>
                              </a:cubicBezTo>
                              <a:cubicBezTo>
                                <a:pt x="1101686" y="2987023"/>
                                <a:pt x="1016711" y="3174226"/>
                                <a:pt x="361994" y="3058480"/>
                              </a:cubicBezTo>
                              <a:cubicBezTo>
                                <a:pt x="166368" y="3059103"/>
                                <a:pt x="-17379" y="2888479"/>
                                <a:pt x="0" y="2696486"/>
                              </a:cubicBezTo>
                              <a:cubicBezTo>
                                <a:pt x="152408" y="1623672"/>
                                <a:pt x="73868" y="745438"/>
                                <a:pt x="0" y="3619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49" name="Rectangle: Rounded Corners 48">
                  <a:extLst>
                    <a:ext uri="{FF2B5EF4-FFF2-40B4-BE49-F238E27FC236}">
                      <a16:creationId xmlns:a16="http://schemas.microsoft.com/office/drawing/2014/main" id="{BB807FF0-CA20-4F6F-97E9-A8F22A835426}"/>
                    </a:ext>
                  </a:extLst>
                </p:cNvPr>
                <p:cNvSpPr/>
                <p:nvPr/>
              </p:nvSpPr>
              <p:spPr>
                <a:xfrm>
                  <a:off x="2915270" y="198071"/>
                  <a:ext cx="1972960" cy="2907242"/>
                </a:xfrm>
                <a:prstGeom prst="roundRect">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0" name="Rectangle: Rounded Corners 49">
                  <a:extLst>
                    <a:ext uri="{FF2B5EF4-FFF2-40B4-BE49-F238E27FC236}">
                      <a16:creationId xmlns:a16="http://schemas.microsoft.com/office/drawing/2014/main" id="{B5701CA9-D9AD-481D-BD0A-7E2BE65C3F65}"/>
                    </a:ext>
                  </a:extLst>
                </p:cNvPr>
                <p:cNvSpPr/>
                <p:nvPr/>
              </p:nvSpPr>
              <p:spPr>
                <a:xfrm>
                  <a:off x="2753986" y="0"/>
                  <a:ext cx="2272661" cy="3316428"/>
                </a:xfrm>
                <a:prstGeom prst="roundRect">
                  <a:avLst/>
                </a:prstGeom>
                <a:noFill/>
                <a:ln>
                  <a:solidFill>
                    <a:srgbClr val="0058A3"/>
                  </a:solidFill>
                  <a:prstDash val="sysDash"/>
                  <a:extLst>
                    <a:ext uri="{C807C97D-BFC1-408E-A445-0C87EB9F89A2}">
                      <ask:lineSketchStyleProps xmlns:ask="http://schemas.microsoft.com/office/drawing/2018/sketchyshapes" sd="981765707">
                        <a:custGeom>
                          <a:avLst/>
                          <a:gdLst>
                            <a:gd name="connsiteX0" fmla="*/ 0 w 2171918"/>
                            <a:gd name="connsiteY0" fmla="*/ 361994 h 3058480"/>
                            <a:gd name="connsiteX1" fmla="*/ 361994 w 2171918"/>
                            <a:gd name="connsiteY1" fmla="*/ 0 h 3058480"/>
                            <a:gd name="connsiteX2" fmla="*/ 1809924 w 2171918"/>
                            <a:gd name="connsiteY2" fmla="*/ 0 h 3058480"/>
                            <a:gd name="connsiteX3" fmla="*/ 2171918 w 2171918"/>
                            <a:gd name="connsiteY3" fmla="*/ 361994 h 3058480"/>
                            <a:gd name="connsiteX4" fmla="*/ 2171918 w 2171918"/>
                            <a:gd name="connsiteY4" fmla="*/ 2696486 h 3058480"/>
                            <a:gd name="connsiteX5" fmla="*/ 1809924 w 2171918"/>
                            <a:gd name="connsiteY5" fmla="*/ 3058480 h 3058480"/>
                            <a:gd name="connsiteX6" fmla="*/ 361994 w 2171918"/>
                            <a:gd name="connsiteY6" fmla="*/ 3058480 h 3058480"/>
                            <a:gd name="connsiteX7" fmla="*/ 0 w 2171918"/>
                            <a:gd name="connsiteY7" fmla="*/ 2696486 h 3058480"/>
                            <a:gd name="connsiteX8" fmla="*/ 0 w 2171918"/>
                            <a:gd name="connsiteY8" fmla="*/ 361994 h 305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918" h="3058480" extrusionOk="0">
                              <a:moveTo>
                                <a:pt x="0" y="361994"/>
                              </a:moveTo>
                              <a:cubicBezTo>
                                <a:pt x="-6948" y="174260"/>
                                <a:pt x="146183" y="-6560"/>
                                <a:pt x="361994" y="0"/>
                              </a:cubicBezTo>
                              <a:cubicBezTo>
                                <a:pt x="928031" y="-33768"/>
                                <a:pt x="1110723" y="-79382"/>
                                <a:pt x="1809924" y="0"/>
                              </a:cubicBezTo>
                              <a:cubicBezTo>
                                <a:pt x="1993014" y="5626"/>
                                <a:pt x="2155448" y="181546"/>
                                <a:pt x="2171918" y="361994"/>
                              </a:cubicBezTo>
                              <a:cubicBezTo>
                                <a:pt x="2196370" y="1478343"/>
                                <a:pt x="2239581" y="2319296"/>
                                <a:pt x="2171918" y="2696486"/>
                              </a:cubicBezTo>
                              <a:cubicBezTo>
                                <a:pt x="2198479" y="2871165"/>
                                <a:pt x="2026616" y="3059587"/>
                                <a:pt x="1809924" y="3058480"/>
                              </a:cubicBezTo>
                              <a:cubicBezTo>
                                <a:pt x="1101686" y="2987023"/>
                                <a:pt x="1016711" y="3174226"/>
                                <a:pt x="361994" y="3058480"/>
                              </a:cubicBezTo>
                              <a:cubicBezTo>
                                <a:pt x="166368" y="3059103"/>
                                <a:pt x="-17379" y="2888479"/>
                                <a:pt x="0" y="2696486"/>
                              </a:cubicBezTo>
                              <a:cubicBezTo>
                                <a:pt x="152408" y="1623672"/>
                                <a:pt x="73868" y="745438"/>
                                <a:pt x="0" y="3619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46" name="Oval 45">
                <a:extLst>
                  <a:ext uri="{FF2B5EF4-FFF2-40B4-BE49-F238E27FC236}">
                    <a16:creationId xmlns:a16="http://schemas.microsoft.com/office/drawing/2014/main" id="{8D166C9C-8C35-4145-9F50-F498FA1AFA38}"/>
                  </a:ext>
                </a:extLst>
              </p:cNvPr>
              <p:cNvSpPr/>
              <p:nvPr/>
            </p:nvSpPr>
            <p:spPr>
              <a:xfrm>
                <a:off x="3411381" y="313443"/>
                <a:ext cx="434789" cy="434789"/>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7" name="TextBox 226">
                <a:extLst>
                  <a:ext uri="{FF2B5EF4-FFF2-40B4-BE49-F238E27FC236}">
                    <a16:creationId xmlns:a16="http://schemas.microsoft.com/office/drawing/2014/main" id="{50F24A6C-CA0C-4199-BCEC-DBA8A28A9597}"/>
                  </a:ext>
                </a:extLst>
              </p:cNvPr>
              <p:cNvSpPr txBox="1">
                <a:spLocks noChangeArrowheads="1"/>
              </p:cNvSpPr>
              <p:nvPr/>
            </p:nvSpPr>
            <p:spPr bwMode="auto">
              <a:xfrm flipV="1">
                <a:off x="3018615" y="888598"/>
                <a:ext cx="1123066" cy="1170334"/>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تبادل المعلومات والمعارف</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0" name="رسم 12" descr="قاعة مجلس الإدارة">
              <a:extLst>
                <a:ext uri="{FF2B5EF4-FFF2-40B4-BE49-F238E27FC236}">
                  <a16:creationId xmlns:a16="http://schemas.microsoft.com/office/drawing/2014/main" id="{D6F46E30-C496-4877-B12E-DE2F9C4DF14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90965" y="2732841"/>
              <a:ext cx="621972" cy="621830"/>
            </a:xfrm>
            <a:prstGeom prst="rect">
              <a:avLst/>
            </a:prstGeom>
          </p:spPr>
        </p:pic>
      </p:grpSp>
      <p:grpSp>
        <p:nvGrpSpPr>
          <p:cNvPr id="4" name="Group 3">
            <a:extLst>
              <a:ext uri="{FF2B5EF4-FFF2-40B4-BE49-F238E27FC236}">
                <a16:creationId xmlns:a16="http://schemas.microsoft.com/office/drawing/2014/main" id="{322AFDCD-32AE-45BF-BF43-964AB73E1633}"/>
              </a:ext>
            </a:extLst>
          </p:cNvPr>
          <p:cNvGrpSpPr/>
          <p:nvPr/>
        </p:nvGrpSpPr>
        <p:grpSpPr>
          <a:xfrm>
            <a:off x="3463956" y="2280066"/>
            <a:ext cx="2480915" cy="3619502"/>
            <a:chOff x="3463956" y="2280066"/>
            <a:chExt cx="2480915" cy="3619502"/>
          </a:xfrm>
        </p:grpSpPr>
        <p:grpSp>
          <p:nvGrpSpPr>
            <p:cNvPr id="34" name="Group 33">
              <a:extLst>
                <a:ext uri="{FF2B5EF4-FFF2-40B4-BE49-F238E27FC236}">
                  <a16:creationId xmlns:a16="http://schemas.microsoft.com/office/drawing/2014/main" id="{BF774E49-F4F0-4E85-9224-D22B3344999D}"/>
                </a:ext>
              </a:extLst>
            </p:cNvPr>
            <p:cNvGrpSpPr/>
            <p:nvPr/>
          </p:nvGrpSpPr>
          <p:grpSpPr>
            <a:xfrm>
              <a:off x="3463956" y="2280066"/>
              <a:ext cx="2480915" cy="3619502"/>
              <a:chOff x="1384254" y="0"/>
              <a:chExt cx="1707524" cy="2491740"/>
            </a:xfrm>
          </p:grpSpPr>
          <p:grpSp>
            <p:nvGrpSpPr>
              <p:cNvPr id="51" name="Group 50">
                <a:extLst>
                  <a:ext uri="{FF2B5EF4-FFF2-40B4-BE49-F238E27FC236}">
                    <a16:creationId xmlns:a16="http://schemas.microsoft.com/office/drawing/2014/main" id="{F7EA3D82-C25A-444A-9D37-5D70B8EA0B63}"/>
                  </a:ext>
                </a:extLst>
              </p:cNvPr>
              <p:cNvGrpSpPr/>
              <p:nvPr/>
            </p:nvGrpSpPr>
            <p:grpSpPr>
              <a:xfrm>
                <a:off x="1384254" y="0"/>
                <a:ext cx="1707524" cy="2491740"/>
                <a:chOff x="1384254" y="0"/>
                <a:chExt cx="2272661" cy="3316428"/>
              </a:xfrm>
            </p:grpSpPr>
            <p:sp>
              <p:nvSpPr>
                <p:cNvPr id="54" name="Freeform: Shape 53">
                  <a:extLst>
                    <a:ext uri="{FF2B5EF4-FFF2-40B4-BE49-F238E27FC236}">
                      <a16:creationId xmlns:a16="http://schemas.microsoft.com/office/drawing/2014/main" id="{B924145A-A0AB-4246-892E-3FD86EA4E7B7}"/>
                    </a:ext>
                  </a:extLst>
                </p:cNvPr>
                <p:cNvSpPr/>
                <p:nvPr/>
              </p:nvSpPr>
              <p:spPr>
                <a:xfrm>
                  <a:off x="2061532" y="122452"/>
                  <a:ext cx="1564534" cy="3058480"/>
                </a:xfrm>
                <a:custGeom>
                  <a:avLst/>
                  <a:gdLst>
                    <a:gd name="connsiteX0" fmla="*/ 511721 w 1564534"/>
                    <a:gd name="connsiteY0" fmla="*/ 0 h 3058480"/>
                    <a:gd name="connsiteX1" fmla="*/ 1202540 w 1564534"/>
                    <a:gd name="connsiteY1" fmla="*/ 0 h 3058480"/>
                    <a:gd name="connsiteX2" fmla="*/ 1564534 w 1564534"/>
                    <a:gd name="connsiteY2" fmla="*/ 361994 h 3058480"/>
                    <a:gd name="connsiteX3" fmla="*/ 1564534 w 1564534"/>
                    <a:gd name="connsiteY3" fmla="*/ 2696486 h 3058480"/>
                    <a:gd name="connsiteX4" fmla="*/ 1202540 w 1564534"/>
                    <a:gd name="connsiteY4" fmla="*/ 3058480 h 3058480"/>
                    <a:gd name="connsiteX5" fmla="*/ 351510 w 1564534"/>
                    <a:gd name="connsiteY5" fmla="*/ 3058480 h 3058480"/>
                    <a:gd name="connsiteX6" fmla="*/ 328794 w 1564534"/>
                    <a:gd name="connsiteY6" fmla="*/ 3022510 h 3058480"/>
                    <a:gd name="connsiteX7" fmla="*/ 0 w 1564534"/>
                    <a:gd name="connsiteY7" fmla="*/ 1639550 h 3058480"/>
                    <a:gd name="connsiteX8" fmla="*/ 494932 w 1564534"/>
                    <a:gd name="connsiteY8" fmla="*/ 17770 h 3058480"/>
                    <a:gd name="connsiteX9" fmla="*/ 511721 w 1564534"/>
                    <a:gd name="connsiteY9" fmla="*/ 0 h 305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4534" h="3058480">
                      <a:moveTo>
                        <a:pt x="511721" y="0"/>
                      </a:moveTo>
                      <a:lnTo>
                        <a:pt x="1202540" y="0"/>
                      </a:lnTo>
                      <a:cubicBezTo>
                        <a:pt x="1402464" y="0"/>
                        <a:pt x="1564534" y="162070"/>
                        <a:pt x="1564534" y="361994"/>
                      </a:cubicBezTo>
                      <a:lnTo>
                        <a:pt x="1564534" y="2696486"/>
                      </a:lnTo>
                      <a:cubicBezTo>
                        <a:pt x="1564534" y="2896410"/>
                        <a:pt x="1402464" y="3058480"/>
                        <a:pt x="1202540" y="3058480"/>
                      </a:cubicBezTo>
                      <a:lnTo>
                        <a:pt x="351510" y="3058480"/>
                      </a:lnTo>
                      <a:lnTo>
                        <a:pt x="328794" y="3022510"/>
                      </a:lnTo>
                      <a:cubicBezTo>
                        <a:pt x="125648" y="2668580"/>
                        <a:pt x="0" y="2179630"/>
                        <a:pt x="0" y="1639550"/>
                      </a:cubicBezTo>
                      <a:cubicBezTo>
                        <a:pt x="0" y="964451"/>
                        <a:pt x="196326" y="369241"/>
                        <a:pt x="494932" y="17770"/>
                      </a:cubicBezTo>
                      <a:lnTo>
                        <a:pt x="511721" y="0"/>
                      </a:lnTo>
                      <a:close/>
                    </a:path>
                  </a:pathLst>
                </a:custGeom>
                <a:noFill/>
                <a:ln w="196850">
                  <a:solidFill>
                    <a:srgbClr val="0058A3"/>
                  </a:solidFill>
                  <a:prstDash val="solid"/>
                  <a:extLst>
                    <a:ext uri="{C807C97D-BFC1-408E-A445-0C87EB9F89A2}">
                      <ask:lineSketchStyleProps xmlns:ask="http://schemas.microsoft.com/office/drawing/2018/sketchyshapes" sd="981765707">
                        <a:custGeom>
                          <a:avLst/>
                          <a:gdLst>
                            <a:gd name="connsiteX0" fmla="*/ 0 w 2171918"/>
                            <a:gd name="connsiteY0" fmla="*/ 361994 h 3058480"/>
                            <a:gd name="connsiteX1" fmla="*/ 361994 w 2171918"/>
                            <a:gd name="connsiteY1" fmla="*/ 0 h 3058480"/>
                            <a:gd name="connsiteX2" fmla="*/ 1809924 w 2171918"/>
                            <a:gd name="connsiteY2" fmla="*/ 0 h 3058480"/>
                            <a:gd name="connsiteX3" fmla="*/ 2171918 w 2171918"/>
                            <a:gd name="connsiteY3" fmla="*/ 361994 h 3058480"/>
                            <a:gd name="connsiteX4" fmla="*/ 2171918 w 2171918"/>
                            <a:gd name="connsiteY4" fmla="*/ 2696486 h 3058480"/>
                            <a:gd name="connsiteX5" fmla="*/ 1809924 w 2171918"/>
                            <a:gd name="connsiteY5" fmla="*/ 3058480 h 3058480"/>
                            <a:gd name="connsiteX6" fmla="*/ 361994 w 2171918"/>
                            <a:gd name="connsiteY6" fmla="*/ 3058480 h 3058480"/>
                            <a:gd name="connsiteX7" fmla="*/ 0 w 2171918"/>
                            <a:gd name="connsiteY7" fmla="*/ 2696486 h 3058480"/>
                            <a:gd name="connsiteX8" fmla="*/ 0 w 2171918"/>
                            <a:gd name="connsiteY8" fmla="*/ 361994 h 305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918" h="3058480" extrusionOk="0">
                              <a:moveTo>
                                <a:pt x="0" y="361994"/>
                              </a:moveTo>
                              <a:cubicBezTo>
                                <a:pt x="-6948" y="174260"/>
                                <a:pt x="146183" y="-6560"/>
                                <a:pt x="361994" y="0"/>
                              </a:cubicBezTo>
                              <a:cubicBezTo>
                                <a:pt x="928031" y="-33768"/>
                                <a:pt x="1110723" y="-79382"/>
                                <a:pt x="1809924" y="0"/>
                              </a:cubicBezTo>
                              <a:cubicBezTo>
                                <a:pt x="1993014" y="5626"/>
                                <a:pt x="2155448" y="181546"/>
                                <a:pt x="2171918" y="361994"/>
                              </a:cubicBezTo>
                              <a:cubicBezTo>
                                <a:pt x="2196370" y="1478343"/>
                                <a:pt x="2239581" y="2319296"/>
                                <a:pt x="2171918" y="2696486"/>
                              </a:cubicBezTo>
                              <a:cubicBezTo>
                                <a:pt x="2198479" y="2871165"/>
                                <a:pt x="2026616" y="3059587"/>
                                <a:pt x="1809924" y="3058480"/>
                              </a:cubicBezTo>
                              <a:cubicBezTo>
                                <a:pt x="1101686" y="2987023"/>
                                <a:pt x="1016711" y="3174226"/>
                                <a:pt x="361994" y="3058480"/>
                              </a:cubicBezTo>
                              <a:cubicBezTo>
                                <a:pt x="166368" y="3059103"/>
                                <a:pt x="-17379" y="2888479"/>
                                <a:pt x="0" y="2696486"/>
                              </a:cubicBezTo>
                              <a:cubicBezTo>
                                <a:pt x="152408" y="1623672"/>
                                <a:pt x="73868" y="745438"/>
                                <a:pt x="0" y="3619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5" name="Rectangle: Rounded Corners 54">
                  <a:extLst>
                    <a:ext uri="{FF2B5EF4-FFF2-40B4-BE49-F238E27FC236}">
                      <a16:creationId xmlns:a16="http://schemas.microsoft.com/office/drawing/2014/main" id="{C9FC3AC0-C417-406A-B63A-2603EB7237BF}"/>
                    </a:ext>
                  </a:extLst>
                </p:cNvPr>
                <p:cNvSpPr/>
                <p:nvPr/>
              </p:nvSpPr>
              <p:spPr>
                <a:xfrm>
                  <a:off x="1545538" y="198071"/>
                  <a:ext cx="1972960" cy="2907242"/>
                </a:xfrm>
                <a:prstGeom prst="roundRect">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6" name="Rectangle: Rounded Corners 55">
                  <a:extLst>
                    <a:ext uri="{FF2B5EF4-FFF2-40B4-BE49-F238E27FC236}">
                      <a16:creationId xmlns:a16="http://schemas.microsoft.com/office/drawing/2014/main" id="{07809AAD-EE6C-48A7-91FC-666E627B82F8}"/>
                    </a:ext>
                  </a:extLst>
                </p:cNvPr>
                <p:cNvSpPr/>
                <p:nvPr/>
              </p:nvSpPr>
              <p:spPr>
                <a:xfrm>
                  <a:off x="1384254" y="0"/>
                  <a:ext cx="2272661" cy="3316428"/>
                </a:xfrm>
                <a:prstGeom prst="roundRect">
                  <a:avLst/>
                </a:prstGeom>
                <a:noFill/>
                <a:ln>
                  <a:solidFill>
                    <a:srgbClr val="0058A3"/>
                  </a:solidFill>
                  <a:prstDash val="sysDash"/>
                  <a:extLst>
                    <a:ext uri="{C807C97D-BFC1-408E-A445-0C87EB9F89A2}">
                      <ask:lineSketchStyleProps xmlns:ask="http://schemas.microsoft.com/office/drawing/2018/sketchyshapes" sd="981765707">
                        <a:custGeom>
                          <a:avLst/>
                          <a:gdLst>
                            <a:gd name="connsiteX0" fmla="*/ 0 w 2171918"/>
                            <a:gd name="connsiteY0" fmla="*/ 361994 h 3058480"/>
                            <a:gd name="connsiteX1" fmla="*/ 361994 w 2171918"/>
                            <a:gd name="connsiteY1" fmla="*/ 0 h 3058480"/>
                            <a:gd name="connsiteX2" fmla="*/ 1809924 w 2171918"/>
                            <a:gd name="connsiteY2" fmla="*/ 0 h 3058480"/>
                            <a:gd name="connsiteX3" fmla="*/ 2171918 w 2171918"/>
                            <a:gd name="connsiteY3" fmla="*/ 361994 h 3058480"/>
                            <a:gd name="connsiteX4" fmla="*/ 2171918 w 2171918"/>
                            <a:gd name="connsiteY4" fmla="*/ 2696486 h 3058480"/>
                            <a:gd name="connsiteX5" fmla="*/ 1809924 w 2171918"/>
                            <a:gd name="connsiteY5" fmla="*/ 3058480 h 3058480"/>
                            <a:gd name="connsiteX6" fmla="*/ 361994 w 2171918"/>
                            <a:gd name="connsiteY6" fmla="*/ 3058480 h 3058480"/>
                            <a:gd name="connsiteX7" fmla="*/ 0 w 2171918"/>
                            <a:gd name="connsiteY7" fmla="*/ 2696486 h 3058480"/>
                            <a:gd name="connsiteX8" fmla="*/ 0 w 2171918"/>
                            <a:gd name="connsiteY8" fmla="*/ 361994 h 305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918" h="3058480" extrusionOk="0">
                              <a:moveTo>
                                <a:pt x="0" y="361994"/>
                              </a:moveTo>
                              <a:cubicBezTo>
                                <a:pt x="-6948" y="174260"/>
                                <a:pt x="146183" y="-6560"/>
                                <a:pt x="361994" y="0"/>
                              </a:cubicBezTo>
                              <a:cubicBezTo>
                                <a:pt x="928031" y="-33768"/>
                                <a:pt x="1110723" y="-79382"/>
                                <a:pt x="1809924" y="0"/>
                              </a:cubicBezTo>
                              <a:cubicBezTo>
                                <a:pt x="1993014" y="5626"/>
                                <a:pt x="2155448" y="181546"/>
                                <a:pt x="2171918" y="361994"/>
                              </a:cubicBezTo>
                              <a:cubicBezTo>
                                <a:pt x="2196370" y="1478343"/>
                                <a:pt x="2239581" y="2319296"/>
                                <a:pt x="2171918" y="2696486"/>
                              </a:cubicBezTo>
                              <a:cubicBezTo>
                                <a:pt x="2198479" y="2871165"/>
                                <a:pt x="2026616" y="3059587"/>
                                <a:pt x="1809924" y="3058480"/>
                              </a:cubicBezTo>
                              <a:cubicBezTo>
                                <a:pt x="1101686" y="2987023"/>
                                <a:pt x="1016711" y="3174226"/>
                                <a:pt x="361994" y="3058480"/>
                              </a:cubicBezTo>
                              <a:cubicBezTo>
                                <a:pt x="166368" y="3059103"/>
                                <a:pt x="-17379" y="2888479"/>
                                <a:pt x="0" y="2696486"/>
                              </a:cubicBezTo>
                              <a:cubicBezTo>
                                <a:pt x="152408" y="1623672"/>
                                <a:pt x="73868" y="745438"/>
                                <a:pt x="0" y="3619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52" name="Oval 51">
                <a:extLst>
                  <a:ext uri="{FF2B5EF4-FFF2-40B4-BE49-F238E27FC236}">
                    <a16:creationId xmlns:a16="http://schemas.microsoft.com/office/drawing/2014/main" id="{51DF94AC-7D55-4CC2-B115-8173D97A0C51}"/>
                  </a:ext>
                </a:extLst>
              </p:cNvPr>
              <p:cNvSpPr/>
              <p:nvPr/>
            </p:nvSpPr>
            <p:spPr>
              <a:xfrm>
                <a:off x="2041649" y="313443"/>
                <a:ext cx="434789" cy="434789"/>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3" name="TextBox 232">
                <a:extLst>
                  <a:ext uri="{FF2B5EF4-FFF2-40B4-BE49-F238E27FC236}">
                    <a16:creationId xmlns:a16="http://schemas.microsoft.com/office/drawing/2014/main" id="{0C756506-78D4-4CDF-B0A7-9DD3FB4B2428}"/>
                  </a:ext>
                </a:extLst>
              </p:cNvPr>
              <p:cNvSpPr txBox="1">
                <a:spLocks noChangeArrowheads="1"/>
              </p:cNvSpPr>
              <p:nvPr/>
            </p:nvSpPr>
            <p:spPr bwMode="auto">
              <a:xfrm flipV="1">
                <a:off x="1702125" y="677682"/>
                <a:ext cx="1151511" cy="1525701"/>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حل المشكلات وإدارة المخاطر</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1" name="رسم 6" descr="مصافحة باليد">
              <a:extLst>
                <a:ext uri="{FF2B5EF4-FFF2-40B4-BE49-F238E27FC236}">
                  <a16:creationId xmlns:a16="http://schemas.microsoft.com/office/drawing/2014/main" id="{D560DAD6-7A32-4622-8001-447F1166547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61083" y="2783221"/>
              <a:ext cx="578934" cy="578802"/>
            </a:xfrm>
            <a:prstGeom prst="rect">
              <a:avLst/>
            </a:prstGeom>
          </p:spPr>
        </p:pic>
      </p:grpSp>
      <p:grpSp>
        <p:nvGrpSpPr>
          <p:cNvPr id="5" name="Group 4">
            <a:extLst>
              <a:ext uri="{FF2B5EF4-FFF2-40B4-BE49-F238E27FC236}">
                <a16:creationId xmlns:a16="http://schemas.microsoft.com/office/drawing/2014/main" id="{F0270414-1C16-492B-9735-862B55DE9580}"/>
              </a:ext>
            </a:extLst>
          </p:cNvPr>
          <p:cNvGrpSpPr/>
          <p:nvPr/>
        </p:nvGrpSpPr>
        <p:grpSpPr>
          <a:xfrm>
            <a:off x="651264" y="2280066"/>
            <a:ext cx="2480911" cy="3619502"/>
            <a:chOff x="651264" y="2280066"/>
            <a:chExt cx="2480911" cy="3619502"/>
          </a:xfrm>
        </p:grpSpPr>
        <p:grpSp>
          <p:nvGrpSpPr>
            <p:cNvPr id="33" name="Group 32">
              <a:extLst>
                <a:ext uri="{FF2B5EF4-FFF2-40B4-BE49-F238E27FC236}">
                  <a16:creationId xmlns:a16="http://schemas.microsoft.com/office/drawing/2014/main" id="{68A0D708-03A0-4F00-A782-7C3A1378B257}"/>
                </a:ext>
              </a:extLst>
            </p:cNvPr>
            <p:cNvGrpSpPr/>
            <p:nvPr/>
          </p:nvGrpSpPr>
          <p:grpSpPr>
            <a:xfrm>
              <a:off x="651264" y="2280066"/>
              <a:ext cx="2480911" cy="3619502"/>
              <a:chOff x="0" y="0"/>
              <a:chExt cx="1707524" cy="2491740"/>
            </a:xfrm>
          </p:grpSpPr>
          <p:grpSp>
            <p:nvGrpSpPr>
              <p:cNvPr id="57" name="Group 56">
                <a:extLst>
                  <a:ext uri="{FF2B5EF4-FFF2-40B4-BE49-F238E27FC236}">
                    <a16:creationId xmlns:a16="http://schemas.microsoft.com/office/drawing/2014/main" id="{6A2CDA98-8B4F-43FC-B1C4-651DF614B9D8}"/>
                  </a:ext>
                </a:extLst>
              </p:cNvPr>
              <p:cNvGrpSpPr/>
              <p:nvPr/>
            </p:nvGrpSpPr>
            <p:grpSpPr>
              <a:xfrm>
                <a:off x="0" y="0"/>
                <a:ext cx="1707524" cy="2491740"/>
                <a:chOff x="0" y="0"/>
                <a:chExt cx="2272661" cy="3316428"/>
              </a:xfrm>
            </p:grpSpPr>
            <p:sp>
              <p:nvSpPr>
                <p:cNvPr id="60" name="Freeform: Shape 59">
                  <a:extLst>
                    <a:ext uri="{FF2B5EF4-FFF2-40B4-BE49-F238E27FC236}">
                      <a16:creationId xmlns:a16="http://schemas.microsoft.com/office/drawing/2014/main" id="{04401A74-F88F-4D7C-8B33-DB8F2FF7F17C}"/>
                    </a:ext>
                  </a:extLst>
                </p:cNvPr>
                <p:cNvSpPr/>
                <p:nvPr/>
              </p:nvSpPr>
              <p:spPr>
                <a:xfrm>
                  <a:off x="677278" y="122452"/>
                  <a:ext cx="1564534" cy="3058480"/>
                </a:xfrm>
                <a:custGeom>
                  <a:avLst/>
                  <a:gdLst>
                    <a:gd name="connsiteX0" fmla="*/ 511721 w 1564534"/>
                    <a:gd name="connsiteY0" fmla="*/ 0 h 3058480"/>
                    <a:gd name="connsiteX1" fmla="*/ 1202540 w 1564534"/>
                    <a:gd name="connsiteY1" fmla="*/ 0 h 3058480"/>
                    <a:gd name="connsiteX2" fmla="*/ 1564534 w 1564534"/>
                    <a:gd name="connsiteY2" fmla="*/ 361994 h 3058480"/>
                    <a:gd name="connsiteX3" fmla="*/ 1564534 w 1564534"/>
                    <a:gd name="connsiteY3" fmla="*/ 2696486 h 3058480"/>
                    <a:gd name="connsiteX4" fmla="*/ 1202540 w 1564534"/>
                    <a:gd name="connsiteY4" fmla="*/ 3058480 h 3058480"/>
                    <a:gd name="connsiteX5" fmla="*/ 351510 w 1564534"/>
                    <a:gd name="connsiteY5" fmla="*/ 3058480 h 3058480"/>
                    <a:gd name="connsiteX6" fmla="*/ 328794 w 1564534"/>
                    <a:gd name="connsiteY6" fmla="*/ 3022510 h 3058480"/>
                    <a:gd name="connsiteX7" fmla="*/ 0 w 1564534"/>
                    <a:gd name="connsiteY7" fmla="*/ 1639550 h 3058480"/>
                    <a:gd name="connsiteX8" fmla="*/ 494932 w 1564534"/>
                    <a:gd name="connsiteY8" fmla="*/ 17770 h 3058480"/>
                    <a:gd name="connsiteX9" fmla="*/ 511721 w 1564534"/>
                    <a:gd name="connsiteY9" fmla="*/ 0 h 305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4534" h="3058480">
                      <a:moveTo>
                        <a:pt x="511721" y="0"/>
                      </a:moveTo>
                      <a:lnTo>
                        <a:pt x="1202540" y="0"/>
                      </a:lnTo>
                      <a:cubicBezTo>
                        <a:pt x="1402464" y="0"/>
                        <a:pt x="1564534" y="162070"/>
                        <a:pt x="1564534" y="361994"/>
                      </a:cubicBezTo>
                      <a:lnTo>
                        <a:pt x="1564534" y="2696486"/>
                      </a:lnTo>
                      <a:cubicBezTo>
                        <a:pt x="1564534" y="2896410"/>
                        <a:pt x="1402464" y="3058480"/>
                        <a:pt x="1202540" y="3058480"/>
                      </a:cubicBezTo>
                      <a:lnTo>
                        <a:pt x="351510" y="3058480"/>
                      </a:lnTo>
                      <a:lnTo>
                        <a:pt x="328794" y="3022510"/>
                      </a:lnTo>
                      <a:cubicBezTo>
                        <a:pt x="125648" y="2668580"/>
                        <a:pt x="0" y="2179630"/>
                        <a:pt x="0" y="1639550"/>
                      </a:cubicBezTo>
                      <a:cubicBezTo>
                        <a:pt x="0" y="964451"/>
                        <a:pt x="196326" y="369241"/>
                        <a:pt x="494932" y="17770"/>
                      </a:cubicBezTo>
                      <a:lnTo>
                        <a:pt x="511721" y="0"/>
                      </a:lnTo>
                      <a:close/>
                    </a:path>
                  </a:pathLst>
                </a:custGeom>
                <a:noFill/>
                <a:ln w="196850">
                  <a:solidFill>
                    <a:srgbClr val="0058A3"/>
                  </a:solidFill>
                  <a:prstDash val="solid"/>
                  <a:extLst>
                    <a:ext uri="{C807C97D-BFC1-408E-A445-0C87EB9F89A2}">
                      <ask:lineSketchStyleProps xmlns:ask="http://schemas.microsoft.com/office/drawing/2018/sketchyshapes" sd="981765707">
                        <a:custGeom>
                          <a:avLst/>
                          <a:gdLst>
                            <a:gd name="connsiteX0" fmla="*/ 0 w 2171918"/>
                            <a:gd name="connsiteY0" fmla="*/ 361994 h 3058480"/>
                            <a:gd name="connsiteX1" fmla="*/ 361994 w 2171918"/>
                            <a:gd name="connsiteY1" fmla="*/ 0 h 3058480"/>
                            <a:gd name="connsiteX2" fmla="*/ 1809924 w 2171918"/>
                            <a:gd name="connsiteY2" fmla="*/ 0 h 3058480"/>
                            <a:gd name="connsiteX3" fmla="*/ 2171918 w 2171918"/>
                            <a:gd name="connsiteY3" fmla="*/ 361994 h 3058480"/>
                            <a:gd name="connsiteX4" fmla="*/ 2171918 w 2171918"/>
                            <a:gd name="connsiteY4" fmla="*/ 2696486 h 3058480"/>
                            <a:gd name="connsiteX5" fmla="*/ 1809924 w 2171918"/>
                            <a:gd name="connsiteY5" fmla="*/ 3058480 h 3058480"/>
                            <a:gd name="connsiteX6" fmla="*/ 361994 w 2171918"/>
                            <a:gd name="connsiteY6" fmla="*/ 3058480 h 3058480"/>
                            <a:gd name="connsiteX7" fmla="*/ 0 w 2171918"/>
                            <a:gd name="connsiteY7" fmla="*/ 2696486 h 3058480"/>
                            <a:gd name="connsiteX8" fmla="*/ 0 w 2171918"/>
                            <a:gd name="connsiteY8" fmla="*/ 361994 h 305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918" h="3058480" extrusionOk="0">
                              <a:moveTo>
                                <a:pt x="0" y="361994"/>
                              </a:moveTo>
                              <a:cubicBezTo>
                                <a:pt x="-6948" y="174260"/>
                                <a:pt x="146183" y="-6560"/>
                                <a:pt x="361994" y="0"/>
                              </a:cubicBezTo>
                              <a:cubicBezTo>
                                <a:pt x="928031" y="-33768"/>
                                <a:pt x="1110723" y="-79382"/>
                                <a:pt x="1809924" y="0"/>
                              </a:cubicBezTo>
                              <a:cubicBezTo>
                                <a:pt x="1993014" y="5626"/>
                                <a:pt x="2155448" y="181546"/>
                                <a:pt x="2171918" y="361994"/>
                              </a:cubicBezTo>
                              <a:cubicBezTo>
                                <a:pt x="2196370" y="1478343"/>
                                <a:pt x="2239581" y="2319296"/>
                                <a:pt x="2171918" y="2696486"/>
                              </a:cubicBezTo>
                              <a:cubicBezTo>
                                <a:pt x="2198479" y="2871165"/>
                                <a:pt x="2026616" y="3059587"/>
                                <a:pt x="1809924" y="3058480"/>
                              </a:cubicBezTo>
                              <a:cubicBezTo>
                                <a:pt x="1101686" y="2987023"/>
                                <a:pt x="1016711" y="3174226"/>
                                <a:pt x="361994" y="3058480"/>
                              </a:cubicBezTo>
                              <a:cubicBezTo>
                                <a:pt x="166368" y="3059103"/>
                                <a:pt x="-17379" y="2888479"/>
                                <a:pt x="0" y="2696486"/>
                              </a:cubicBezTo>
                              <a:cubicBezTo>
                                <a:pt x="152408" y="1623672"/>
                                <a:pt x="73868" y="745438"/>
                                <a:pt x="0" y="3619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61" name="Rectangle: Rounded Corners 60">
                  <a:extLst>
                    <a:ext uri="{FF2B5EF4-FFF2-40B4-BE49-F238E27FC236}">
                      <a16:creationId xmlns:a16="http://schemas.microsoft.com/office/drawing/2014/main" id="{99DE28C5-7961-4E94-ACEB-4C38DD3E4E02}"/>
                    </a:ext>
                  </a:extLst>
                </p:cNvPr>
                <p:cNvSpPr/>
                <p:nvPr/>
              </p:nvSpPr>
              <p:spPr>
                <a:xfrm>
                  <a:off x="161284" y="198071"/>
                  <a:ext cx="1972960" cy="2907242"/>
                </a:xfrm>
                <a:prstGeom prst="roundRect">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2" name="Rectangle: Rounded Corners 61">
                  <a:extLst>
                    <a:ext uri="{FF2B5EF4-FFF2-40B4-BE49-F238E27FC236}">
                      <a16:creationId xmlns:a16="http://schemas.microsoft.com/office/drawing/2014/main" id="{6E271B46-EAED-4A0C-BFC7-98AC48A6ABF8}"/>
                    </a:ext>
                  </a:extLst>
                </p:cNvPr>
                <p:cNvSpPr/>
                <p:nvPr/>
              </p:nvSpPr>
              <p:spPr>
                <a:xfrm>
                  <a:off x="0" y="0"/>
                  <a:ext cx="2272661" cy="3316428"/>
                </a:xfrm>
                <a:prstGeom prst="roundRect">
                  <a:avLst/>
                </a:prstGeom>
                <a:noFill/>
                <a:ln>
                  <a:solidFill>
                    <a:srgbClr val="0058A3"/>
                  </a:solidFill>
                  <a:prstDash val="sysDash"/>
                  <a:extLst>
                    <a:ext uri="{C807C97D-BFC1-408E-A445-0C87EB9F89A2}">
                      <ask:lineSketchStyleProps xmlns:ask="http://schemas.microsoft.com/office/drawing/2018/sketchyshapes" sd="981765707">
                        <a:custGeom>
                          <a:avLst/>
                          <a:gdLst>
                            <a:gd name="connsiteX0" fmla="*/ 0 w 2171918"/>
                            <a:gd name="connsiteY0" fmla="*/ 361994 h 3058480"/>
                            <a:gd name="connsiteX1" fmla="*/ 361994 w 2171918"/>
                            <a:gd name="connsiteY1" fmla="*/ 0 h 3058480"/>
                            <a:gd name="connsiteX2" fmla="*/ 1809924 w 2171918"/>
                            <a:gd name="connsiteY2" fmla="*/ 0 h 3058480"/>
                            <a:gd name="connsiteX3" fmla="*/ 2171918 w 2171918"/>
                            <a:gd name="connsiteY3" fmla="*/ 361994 h 3058480"/>
                            <a:gd name="connsiteX4" fmla="*/ 2171918 w 2171918"/>
                            <a:gd name="connsiteY4" fmla="*/ 2696486 h 3058480"/>
                            <a:gd name="connsiteX5" fmla="*/ 1809924 w 2171918"/>
                            <a:gd name="connsiteY5" fmla="*/ 3058480 h 3058480"/>
                            <a:gd name="connsiteX6" fmla="*/ 361994 w 2171918"/>
                            <a:gd name="connsiteY6" fmla="*/ 3058480 h 3058480"/>
                            <a:gd name="connsiteX7" fmla="*/ 0 w 2171918"/>
                            <a:gd name="connsiteY7" fmla="*/ 2696486 h 3058480"/>
                            <a:gd name="connsiteX8" fmla="*/ 0 w 2171918"/>
                            <a:gd name="connsiteY8" fmla="*/ 361994 h 305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1918" h="3058480" extrusionOk="0">
                              <a:moveTo>
                                <a:pt x="0" y="361994"/>
                              </a:moveTo>
                              <a:cubicBezTo>
                                <a:pt x="-6948" y="174260"/>
                                <a:pt x="146183" y="-6560"/>
                                <a:pt x="361994" y="0"/>
                              </a:cubicBezTo>
                              <a:cubicBezTo>
                                <a:pt x="928031" y="-33768"/>
                                <a:pt x="1110723" y="-79382"/>
                                <a:pt x="1809924" y="0"/>
                              </a:cubicBezTo>
                              <a:cubicBezTo>
                                <a:pt x="1993014" y="5626"/>
                                <a:pt x="2155448" y="181546"/>
                                <a:pt x="2171918" y="361994"/>
                              </a:cubicBezTo>
                              <a:cubicBezTo>
                                <a:pt x="2196370" y="1478343"/>
                                <a:pt x="2239581" y="2319296"/>
                                <a:pt x="2171918" y="2696486"/>
                              </a:cubicBezTo>
                              <a:cubicBezTo>
                                <a:pt x="2198479" y="2871165"/>
                                <a:pt x="2026616" y="3059587"/>
                                <a:pt x="1809924" y="3058480"/>
                              </a:cubicBezTo>
                              <a:cubicBezTo>
                                <a:pt x="1101686" y="2987023"/>
                                <a:pt x="1016711" y="3174226"/>
                                <a:pt x="361994" y="3058480"/>
                              </a:cubicBezTo>
                              <a:cubicBezTo>
                                <a:pt x="166368" y="3059103"/>
                                <a:pt x="-17379" y="2888479"/>
                                <a:pt x="0" y="2696486"/>
                              </a:cubicBezTo>
                              <a:cubicBezTo>
                                <a:pt x="152408" y="1623672"/>
                                <a:pt x="73868" y="745438"/>
                                <a:pt x="0" y="3619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58" name="Oval 57">
                <a:extLst>
                  <a:ext uri="{FF2B5EF4-FFF2-40B4-BE49-F238E27FC236}">
                    <a16:creationId xmlns:a16="http://schemas.microsoft.com/office/drawing/2014/main" id="{DA4B2F7C-F185-4BE6-A92C-00E0F650D5A8}"/>
                  </a:ext>
                </a:extLst>
              </p:cNvPr>
              <p:cNvSpPr/>
              <p:nvPr/>
            </p:nvSpPr>
            <p:spPr>
              <a:xfrm>
                <a:off x="657395" y="313443"/>
                <a:ext cx="434789" cy="434789"/>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9" name="TextBox 238">
                <a:extLst>
                  <a:ext uri="{FF2B5EF4-FFF2-40B4-BE49-F238E27FC236}">
                    <a16:creationId xmlns:a16="http://schemas.microsoft.com/office/drawing/2014/main" id="{667C7CC7-C732-4EA4-B578-162179C9BB50}"/>
                  </a:ext>
                </a:extLst>
              </p:cNvPr>
              <p:cNvSpPr txBox="1">
                <a:spLocks noChangeArrowheads="1"/>
              </p:cNvSpPr>
              <p:nvPr/>
            </p:nvSpPr>
            <p:spPr bwMode="auto">
              <a:xfrm flipV="1">
                <a:off x="264628" y="961861"/>
                <a:ext cx="1123066" cy="1170334"/>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تعزيز الالتزام والثقة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2" name="Graphic 243" descr="Group brainstorm with solid fill">
              <a:extLst>
                <a:ext uri="{FF2B5EF4-FFF2-40B4-BE49-F238E27FC236}">
                  <a16:creationId xmlns:a16="http://schemas.microsoft.com/office/drawing/2014/main" id="{ADA2D41B-1E2D-41D7-A5F8-715CE551828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33973" y="2735374"/>
              <a:ext cx="576601" cy="576470"/>
            </a:xfrm>
            <a:prstGeom prst="rect">
              <a:avLst/>
            </a:prstGeom>
          </p:spPr>
        </p:pic>
      </p:grpSp>
    </p:spTree>
    <p:extLst>
      <p:ext uri="{BB962C8B-B14F-4D97-AF65-F5344CB8AC3E}">
        <p14:creationId xmlns:p14="http://schemas.microsoft.com/office/powerpoint/2010/main" val="2807903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ممارسات التواصل الفعال في فريق المشروع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6" name="Group 5">
            <a:extLst>
              <a:ext uri="{FF2B5EF4-FFF2-40B4-BE49-F238E27FC236}">
                <a16:creationId xmlns:a16="http://schemas.microsoft.com/office/drawing/2014/main" id="{E33EF06C-25DA-4019-A9F8-6B787E63E0FC}"/>
              </a:ext>
            </a:extLst>
          </p:cNvPr>
          <p:cNvGrpSpPr/>
          <p:nvPr/>
        </p:nvGrpSpPr>
        <p:grpSpPr>
          <a:xfrm>
            <a:off x="9268715" y="2400302"/>
            <a:ext cx="2322093" cy="2728376"/>
            <a:chOff x="9268715" y="2400302"/>
            <a:chExt cx="2322093" cy="2728376"/>
          </a:xfrm>
        </p:grpSpPr>
        <p:grpSp>
          <p:nvGrpSpPr>
            <p:cNvPr id="69" name="مجموعة 3">
              <a:extLst>
                <a:ext uri="{FF2B5EF4-FFF2-40B4-BE49-F238E27FC236}">
                  <a16:creationId xmlns:a16="http://schemas.microsoft.com/office/drawing/2014/main" id="{B76A1325-1657-4229-B627-272948BA25AE}"/>
                </a:ext>
              </a:extLst>
            </p:cNvPr>
            <p:cNvGrpSpPr/>
            <p:nvPr/>
          </p:nvGrpSpPr>
          <p:grpSpPr>
            <a:xfrm>
              <a:off x="9268715" y="2400302"/>
              <a:ext cx="2322093" cy="2728376"/>
              <a:chOff x="4418292" y="1"/>
              <a:chExt cx="1310852" cy="1541709"/>
            </a:xfrm>
          </p:grpSpPr>
          <p:grpSp>
            <p:nvGrpSpPr>
              <p:cNvPr id="85" name="مجموعة 18">
                <a:extLst>
                  <a:ext uri="{FF2B5EF4-FFF2-40B4-BE49-F238E27FC236}">
                    <a16:creationId xmlns:a16="http://schemas.microsoft.com/office/drawing/2014/main" id="{61D892EA-81F1-49D7-9EBC-DF3C81E3EF3A}"/>
                  </a:ext>
                </a:extLst>
              </p:cNvPr>
              <p:cNvGrpSpPr/>
              <p:nvPr/>
            </p:nvGrpSpPr>
            <p:grpSpPr>
              <a:xfrm>
                <a:off x="4487273" y="1"/>
                <a:ext cx="1181100" cy="1541709"/>
                <a:chOff x="4487273" y="1"/>
                <a:chExt cx="1181100" cy="1541709"/>
              </a:xfrm>
            </p:grpSpPr>
            <p:sp>
              <p:nvSpPr>
                <p:cNvPr id="87" name="مستطيل: زوايا مستديرة 38">
                  <a:extLst>
                    <a:ext uri="{FF2B5EF4-FFF2-40B4-BE49-F238E27FC236}">
                      <a16:creationId xmlns:a16="http://schemas.microsoft.com/office/drawing/2014/main" id="{D081FA17-EFF1-4BE4-830C-CAAA608FFA5B}"/>
                    </a:ext>
                  </a:extLst>
                </p:cNvPr>
                <p:cNvSpPr/>
                <p:nvPr/>
              </p:nvSpPr>
              <p:spPr>
                <a:xfrm flipH="1" flipV="1">
                  <a:off x="4487273" y="285751"/>
                  <a:ext cx="1181100" cy="1255959"/>
                </a:xfrm>
                <a:prstGeom prst="round2DiagRect">
                  <a:avLst/>
                </a:prstGeom>
                <a:noFill/>
                <a:ln w="28575">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88" name="شكل بيضاوي 39">
                  <a:extLst>
                    <a:ext uri="{FF2B5EF4-FFF2-40B4-BE49-F238E27FC236}">
                      <a16:creationId xmlns:a16="http://schemas.microsoft.com/office/drawing/2014/main" id="{671BD07F-5E2C-4095-BF51-E3BB04F23F3F}"/>
                    </a:ext>
                  </a:extLst>
                </p:cNvPr>
                <p:cNvSpPr/>
                <p:nvPr/>
              </p:nvSpPr>
              <p:spPr>
                <a:xfrm>
                  <a:off x="4792073" y="1"/>
                  <a:ext cx="571500" cy="571500"/>
                </a:xfrm>
                <a:prstGeom prst="round2Diag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86" name="مربع نص 358">
                <a:extLst>
                  <a:ext uri="{FF2B5EF4-FFF2-40B4-BE49-F238E27FC236}">
                    <a16:creationId xmlns:a16="http://schemas.microsoft.com/office/drawing/2014/main" id="{82295DA6-1E3A-4C2E-A328-E1F7C9D02764}"/>
                  </a:ext>
                </a:extLst>
              </p:cNvPr>
              <p:cNvSpPr txBox="1"/>
              <p:nvPr/>
            </p:nvSpPr>
            <p:spPr>
              <a:xfrm>
                <a:off x="4418292" y="630050"/>
                <a:ext cx="1310852" cy="911505"/>
              </a:xfrm>
              <a:prstGeom prst="round2Diag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إنشاء قنوات اتصال واضحة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5" name="Graphic 113" descr="Connections with solid fill">
              <a:extLst>
                <a:ext uri="{FF2B5EF4-FFF2-40B4-BE49-F238E27FC236}">
                  <a16:creationId xmlns:a16="http://schemas.microsoft.com/office/drawing/2014/main" id="{9EC06950-DFDC-4E54-8D41-2D5F0CD0D2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91752" y="2441700"/>
              <a:ext cx="948299" cy="948273"/>
            </a:xfrm>
            <a:prstGeom prst="rect">
              <a:avLst/>
            </a:prstGeom>
          </p:spPr>
        </p:pic>
      </p:grpSp>
      <p:grpSp>
        <p:nvGrpSpPr>
          <p:cNvPr id="7" name="Group 6">
            <a:extLst>
              <a:ext uri="{FF2B5EF4-FFF2-40B4-BE49-F238E27FC236}">
                <a16:creationId xmlns:a16="http://schemas.microsoft.com/office/drawing/2014/main" id="{1D23EC14-511F-4540-9FF4-BF47D7448BE1}"/>
              </a:ext>
            </a:extLst>
          </p:cNvPr>
          <p:cNvGrpSpPr/>
          <p:nvPr/>
        </p:nvGrpSpPr>
        <p:grpSpPr>
          <a:xfrm>
            <a:off x="6312391" y="2400300"/>
            <a:ext cx="2368905" cy="2781300"/>
            <a:chOff x="6312391" y="2400300"/>
            <a:chExt cx="2368905" cy="2781300"/>
          </a:xfrm>
        </p:grpSpPr>
        <p:grpSp>
          <p:nvGrpSpPr>
            <p:cNvPr id="70" name="مجموعة 2">
              <a:extLst>
                <a:ext uri="{FF2B5EF4-FFF2-40B4-BE49-F238E27FC236}">
                  <a16:creationId xmlns:a16="http://schemas.microsoft.com/office/drawing/2014/main" id="{BA8EDCC4-2537-4DDA-A659-FF915A3673D7}"/>
                </a:ext>
              </a:extLst>
            </p:cNvPr>
            <p:cNvGrpSpPr/>
            <p:nvPr/>
          </p:nvGrpSpPr>
          <p:grpSpPr>
            <a:xfrm>
              <a:off x="6312391" y="2400300"/>
              <a:ext cx="2368905" cy="2781300"/>
              <a:chOff x="2916543" y="0"/>
              <a:chExt cx="1337278" cy="1571614"/>
            </a:xfrm>
          </p:grpSpPr>
          <p:grpSp>
            <p:nvGrpSpPr>
              <p:cNvPr id="81" name="مجموعة 22">
                <a:extLst>
                  <a:ext uri="{FF2B5EF4-FFF2-40B4-BE49-F238E27FC236}">
                    <a16:creationId xmlns:a16="http://schemas.microsoft.com/office/drawing/2014/main" id="{AC8A93F0-08D4-4D32-A6D1-20EFED693DE8}"/>
                  </a:ext>
                </a:extLst>
              </p:cNvPr>
              <p:cNvGrpSpPr/>
              <p:nvPr/>
            </p:nvGrpSpPr>
            <p:grpSpPr>
              <a:xfrm>
                <a:off x="3007255" y="0"/>
                <a:ext cx="1181100" cy="1541709"/>
                <a:chOff x="3007255" y="0"/>
                <a:chExt cx="1181100" cy="1541709"/>
              </a:xfrm>
            </p:grpSpPr>
            <p:sp>
              <p:nvSpPr>
                <p:cNvPr id="83" name="مستطيل: زوايا مستديرة 33">
                  <a:extLst>
                    <a:ext uri="{FF2B5EF4-FFF2-40B4-BE49-F238E27FC236}">
                      <a16:creationId xmlns:a16="http://schemas.microsoft.com/office/drawing/2014/main" id="{FD7E0413-9D90-486D-A6BF-0B3ABAB7006A}"/>
                    </a:ext>
                  </a:extLst>
                </p:cNvPr>
                <p:cNvSpPr/>
                <p:nvPr/>
              </p:nvSpPr>
              <p:spPr>
                <a:xfrm flipH="1" flipV="1">
                  <a:off x="3007255" y="285750"/>
                  <a:ext cx="1181100" cy="1255959"/>
                </a:xfrm>
                <a:prstGeom prst="round2DiagRect">
                  <a:avLst/>
                </a:prstGeom>
                <a:noFill/>
                <a:ln w="28575">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84" name="شكل بيضاوي 34">
                  <a:extLst>
                    <a:ext uri="{FF2B5EF4-FFF2-40B4-BE49-F238E27FC236}">
                      <a16:creationId xmlns:a16="http://schemas.microsoft.com/office/drawing/2014/main" id="{4DDF084F-F623-4220-B973-F23EB7A4504D}"/>
                    </a:ext>
                  </a:extLst>
                </p:cNvPr>
                <p:cNvSpPr/>
                <p:nvPr/>
              </p:nvSpPr>
              <p:spPr>
                <a:xfrm>
                  <a:off x="3312055" y="0"/>
                  <a:ext cx="571500" cy="571500"/>
                </a:xfrm>
                <a:prstGeom prst="round2Diag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82" name="مربع نص 353">
                <a:extLst>
                  <a:ext uri="{FF2B5EF4-FFF2-40B4-BE49-F238E27FC236}">
                    <a16:creationId xmlns:a16="http://schemas.microsoft.com/office/drawing/2014/main" id="{C4961E1B-C44A-4AB9-A338-CFFB321A1E4E}"/>
                  </a:ext>
                </a:extLst>
              </p:cNvPr>
              <p:cNvSpPr txBox="1"/>
              <p:nvPr/>
            </p:nvSpPr>
            <p:spPr>
              <a:xfrm>
                <a:off x="2916543" y="559226"/>
                <a:ext cx="1337278" cy="1012388"/>
              </a:xfrm>
              <a:prstGeom prst="round2Diag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تعزيز التواصل المفتوح والشفاف</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6" name="Graphic 102" descr="Handshake with solid fill">
              <a:extLst>
                <a:ext uri="{FF2B5EF4-FFF2-40B4-BE49-F238E27FC236}">
                  <a16:creationId xmlns:a16="http://schemas.microsoft.com/office/drawing/2014/main" id="{F9F1B389-9C26-43CF-8744-5A8167F2E20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1753" y="2495092"/>
              <a:ext cx="894906" cy="894881"/>
            </a:xfrm>
            <a:prstGeom prst="rect">
              <a:avLst/>
            </a:prstGeom>
          </p:spPr>
        </p:pic>
      </p:grpSp>
      <p:grpSp>
        <p:nvGrpSpPr>
          <p:cNvPr id="22" name="Group 21">
            <a:extLst>
              <a:ext uri="{FF2B5EF4-FFF2-40B4-BE49-F238E27FC236}">
                <a16:creationId xmlns:a16="http://schemas.microsoft.com/office/drawing/2014/main" id="{E4C8B0EC-3E85-4019-86DB-A2C3DA493EDD}"/>
              </a:ext>
            </a:extLst>
          </p:cNvPr>
          <p:cNvGrpSpPr/>
          <p:nvPr/>
        </p:nvGrpSpPr>
        <p:grpSpPr>
          <a:xfrm>
            <a:off x="601192" y="2400300"/>
            <a:ext cx="2345526" cy="2750500"/>
            <a:chOff x="601192" y="2400300"/>
            <a:chExt cx="2345526" cy="2750500"/>
          </a:xfrm>
        </p:grpSpPr>
        <p:grpSp>
          <p:nvGrpSpPr>
            <p:cNvPr id="72" name="مجموعة 4">
              <a:extLst>
                <a:ext uri="{FF2B5EF4-FFF2-40B4-BE49-F238E27FC236}">
                  <a16:creationId xmlns:a16="http://schemas.microsoft.com/office/drawing/2014/main" id="{388346C2-1923-4378-B327-7366F30B7EF2}"/>
                </a:ext>
              </a:extLst>
            </p:cNvPr>
            <p:cNvGrpSpPr/>
            <p:nvPr/>
          </p:nvGrpSpPr>
          <p:grpSpPr>
            <a:xfrm>
              <a:off x="601192" y="2400300"/>
              <a:ext cx="2345526" cy="2750500"/>
              <a:chOff x="0" y="0"/>
              <a:chExt cx="1324081" cy="1554211"/>
            </a:xfrm>
          </p:grpSpPr>
          <p:grpSp>
            <p:nvGrpSpPr>
              <p:cNvPr id="73" name="مجموعة 14">
                <a:extLst>
                  <a:ext uri="{FF2B5EF4-FFF2-40B4-BE49-F238E27FC236}">
                    <a16:creationId xmlns:a16="http://schemas.microsoft.com/office/drawing/2014/main" id="{96C8B9F0-020C-4C15-A805-94FD596F8464}"/>
                  </a:ext>
                </a:extLst>
              </p:cNvPr>
              <p:cNvGrpSpPr/>
              <p:nvPr/>
            </p:nvGrpSpPr>
            <p:grpSpPr>
              <a:xfrm>
                <a:off x="96378" y="0"/>
                <a:ext cx="1181100" cy="1541709"/>
                <a:chOff x="96378" y="0"/>
                <a:chExt cx="1181100" cy="1541709"/>
              </a:xfrm>
            </p:grpSpPr>
            <p:sp>
              <p:nvSpPr>
                <p:cNvPr id="75" name="مستطيل: زوايا مستديرة 45">
                  <a:extLst>
                    <a:ext uri="{FF2B5EF4-FFF2-40B4-BE49-F238E27FC236}">
                      <a16:creationId xmlns:a16="http://schemas.microsoft.com/office/drawing/2014/main" id="{74A311C1-1906-474F-9D29-E93AD8FCE960}"/>
                    </a:ext>
                  </a:extLst>
                </p:cNvPr>
                <p:cNvSpPr/>
                <p:nvPr/>
              </p:nvSpPr>
              <p:spPr>
                <a:xfrm flipH="1" flipV="1">
                  <a:off x="96378" y="285750"/>
                  <a:ext cx="1181100" cy="1255959"/>
                </a:xfrm>
                <a:prstGeom prst="round2DiagRect">
                  <a:avLst/>
                </a:prstGeom>
                <a:noFill/>
                <a:ln w="28575">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76" name="شكل بيضاوي 46">
                  <a:extLst>
                    <a:ext uri="{FF2B5EF4-FFF2-40B4-BE49-F238E27FC236}">
                      <a16:creationId xmlns:a16="http://schemas.microsoft.com/office/drawing/2014/main" id="{1F02AE98-ABFC-4501-82DD-F089E495CB1D}"/>
                    </a:ext>
                  </a:extLst>
                </p:cNvPr>
                <p:cNvSpPr/>
                <p:nvPr/>
              </p:nvSpPr>
              <p:spPr>
                <a:xfrm>
                  <a:off x="401178" y="0"/>
                  <a:ext cx="571500" cy="571500"/>
                </a:xfrm>
                <a:prstGeom prst="round2Diag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74" name="مربع نص 353">
                <a:extLst>
                  <a:ext uri="{FF2B5EF4-FFF2-40B4-BE49-F238E27FC236}">
                    <a16:creationId xmlns:a16="http://schemas.microsoft.com/office/drawing/2014/main" id="{45D3FBF8-7B71-477E-8271-27485111B150}"/>
                  </a:ext>
                </a:extLst>
              </p:cNvPr>
              <p:cNvSpPr txBox="1"/>
              <p:nvPr/>
            </p:nvSpPr>
            <p:spPr>
              <a:xfrm>
                <a:off x="0" y="582424"/>
                <a:ext cx="1324081" cy="971787"/>
              </a:xfrm>
              <a:prstGeom prst="round2Diag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التواصل خلال التحديات والأزمات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7" name="Graphic 111" descr="Group brainstorm with solid fill">
              <a:extLst>
                <a:ext uri="{FF2B5EF4-FFF2-40B4-BE49-F238E27FC236}">
                  <a16:creationId xmlns:a16="http://schemas.microsoft.com/office/drawing/2014/main" id="{FBB34488-3119-4370-8ADA-C3BCD20325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30390" y="2461893"/>
              <a:ext cx="917783" cy="917757"/>
            </a:xfrm>
            <a:prstGeom prst="rect">
              <a:avLst/>
            </a:prstGeom>
          </p:spPr>
        </p:pic>
      </p:grpSp>
      <p:grpSp>
        <p:nvGrpSpPr>
          <p:cNvPr id="21" name="Group 20">
            <a:extLst>
              <a:ext uri="{FF2B5EF4-FFF2-40B4-BE49-F238E27FC236}">
                <a16:creationId xmlns:a16="http://schemas.microsoft.com/office/drawing/2014/main" id="{637C380C-AE50-4B99-B62F-90C48331FFF0}"/>
              </a:ext>
            </a:extLst>
          </p:cNvPr>
          <p:cNvGrpSpPr/>
          <p:nvPr/>
        </p:nvGrpSpPr>
        <p:grpSpPr>
          <a:xfrm>
            <a:off x="3605373" y="2400302"/>
            <a:ext cx="2318469" cy="2728376"/>
            <a:chOff x="3605373" y="2400302"/>
            <a:chExt cx="2318469" cy="2728376"/>
          </a:xfrm>
        </p:grpSpPr>
        <p:grpSp>
          <p:nvGrpSpPr>
            <p:cNvPr id="71" name="مجموعة 5">
              <a:extLst>
                <a:ext uri="{FF2B5EF4-FFF2-40B4-BE49-F238E27FC236}">
                  <a16:creationId xmlns:a16="http://schemas.microsoft.com/office/drawing/2014/main" id="{A1D96B33-2EA5-4EA3-89DB-F6A6E48C15F0}"/>
                </a:ext>
              </a:extLst>
            </p:cNvPr>
            <p:cNvGrpSpPr/>
            <p:nvPr/>
          </p:nvGrpSpPr>
          <p:grpSpPr>
            <a:xfrm>
              <a:off x="3605373" y="2400302"/>
              <a:ext cx="2318469" cy="2728376"/>
              <a:chOff x="1530913" y="1"/>
              <a:chExt cx="1308804" cy="1541709"/>
            </a:xfrm>
          </p:grpSpPr>
          <p:grpSp>
            <p:nvGrpSpPr>
              <p:cNvPr id="77" name="مجموعة 10">
                <a:extLst>
                  <a:ext uri="{FF2B5EF4-FFF2-40B4-BE49-F238E27FC236}">
                    <a16:creationId xmlns:a16="http://schemas.microsoft.com/office/drawing/2014/main" id="{700AE792-8EC6-45BF-9919-49BC3E4E851B}"/>
                  </a:ext>
                </a:extLst>
              </p:cNvPr>
              <p:cNvGrpSpPr/>
              <p:nvPr/>
            </p:nvGrpSpPr>
            <p:grpSpPr>
              <a:xfrm>
                <a:off x="1578549" y="1"/>
                <a:ext cx="1181100" cy="1541709"/>
                <a:chOff x="1578549" y="1"/>
                <a:chExt cx="1181100" cy="1541709"/>
              </a:xfrm>
            </p:grpSpPr>
            <p:sp>
              <p:nvSpPr>
                <p:cNvPr id="79" name="مستطيل: زوايا مستديرة 50">
                  <a:extLst>
                    <a:ext uri="{FF2B5EF4-FFF2-40B4-BE49-F238E27FC236}">
                      <a16:creationId xmlns:a16="http://schemas.microsoft.com/office/drawing/2014/main" id="{05785782-E17B-496C-9370-4F410DC4E992}"/>
                    </a:ext>
                  </a:extLst>
                </p:cNvPr>
                <p:cNvSpPr/>
                <p:nvPr/>
              </p:nvSpPr>
              <p:spPr>
                <a:xfrm flipH="1" flipV="1">
                  <a:off x="1578549" y="285751"/>
                  <a:ext cx="1181100" cy="1255959"/>
                </a:xfrm>
                <a:prstGeom prst="round2DiagRect">
                  <a:avLst/>
                </a:prstGeom>
                <a:noFill/>
                <a:ln w="28575">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80" name="شكل بيضاوي 51">
                  <a:extLst>
                    <a:ext uri="{FF2B5EF4-FFF2-40B4-BE49-F238E27FC236}">
                      <a16:creationId xmlns:a16="http://schemas.microsoft.com/office/drawing/2014/main" id="{1425FF24-87A6-48E2-913C-96AA9445F00F}"/>
                    </a:ext>
                  </a:extLst>
                </p:cNvPr>
                <p:cNvSpPr/>
                <p:nvPr/>
              </p:nvSpPr>
              <p:spPr>
                <a:xfrm>
                  <a:off x="1883349" y="1"/>
                  <a:ext cx="571500" cy="571500"/>
                </a:xfrm>
                <a:prstGeom prst="round2Diag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78" name="مربع نص 358">
                <a:extLst>
                  <a:ext uri="{FF2B5EF4-FFF2-40B4-BE49-F238E27FC236}">
                    <a16:creationId xmlns:a16="http://schemas.microsoft.com/office/drawing/2014/main" id="{EC005331-3310-42A1-A4C6-F1E3C0B0B59E}"/>
                  </a:ext>
                </a:extLst>
              </p:cNvPr>
              <p:cNvSpPr txBox="1"/>
              <p:nvPr/>
            </p:nvSpPr>
            <p:spPr>
              <a:xfrm>
                <a:off x="1530913" y="529054"/>
                <a:ext cx="1308804" cy="1012499"/>
              </a:xfrm>
              <a:prstGeom prst="round2DiagRect">
                <a:avLst/>
              </a:prstGeom>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دعم التواصل الشخصي والاجتماعي</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8" name="رسم 95" descr="مراجعه العميل-من اليمين لليسار">
              <a:extLst>
                <a:ext uri="{FF2B5EF4-FFF2-40B4-BE49-F238E27FC236}">
                  <a16:creationId xmlns:a16="http://schemas.microsoft.com/office/drawing/2014/main" id="{E9C1CB01-3D21-4D64-91D2-97B1274E13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00584" y="2559038"/>
              <a:ext cx="852724" cy="852701"/>
            </a:xfrm>
            <a:prstGeom prst="rect">
              <a:avLst/>
            </a:prstGeom>
          </p:spPr>
        </p:pic>
      </p:grpSp>
      <p:sp>
        <p:nvSpPr>
          <p:cNvPr id="89" name="TextBox 88">
            <a:extLst>
              <a:ext uri="{FF2B5EF4-FFF2-40B4-BE49-F238E27FC236}">
                <a16:creationId xmlns:a16="http://schemas.microsoft.com/office/drawing/2014/main" id="{11B6EA87-57AF-4621-80C0-9EEE82402DD7}"/>
              </a:ext>
            </a:extLst>
          </p:cNvPr>
          <p:cNvSpPr txBox="1"/>
          <p:nvPr/>
        </p:nvSpPr>
        <p:spPr>
          <a:xfrm>
            <a:off x="1700026" y="-3188909"/>
            <a:ext cx="4243574"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a:t>ما هي الممارسات الأساسية للتواصل الفعال داخل فريق المشروع؟</a:t>
            </a:r>
            <a:endParaRPr lang="en-US" dirty="0"/>
          </a:p>
        </p:txBody>
      </p:sp>
      <p:pic>
        <p:nvPicPr>
          <p:cNvPr id="90" name="Picture 8" descr="Idea - Free education icons">
            <a:extLst>
              <a:ext uri="{FF2B5EF4-FFF2-40B4-BE49-F238E27FC236}">
                <a16:creationId xmlns:a16="http://schemas.microsoft.com/office/drawing/2014/main" id="{39B4FE94-B71E-4805-9E32-87A1CDBFF0D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71586" y="-4610747"/>
            <a:ext cx="3127481" cy="312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209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نشاط تدريبي</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42" name="TextBox 41">
            <a:extLst>
              <a:ext uri="{FF2B5EF4-FFF2-40B4-BE49-F238E27FC236}">
                <a16:creationId xmlns:a16="http://schemas.microsoft.com/office/drawing/2014/main" id="{9A033964-C35F-4746-802A-B716BE3AB821}"/>
              </a:ext>
            </a:extLst>
          </p:cNvPr>
          <p:cNvSpPr txBox="1"/>
          <p:nvPr/>
        </p:nvSpPr>
        <p:spPr>
          <a:xfrm>
            <a:off x="1700026" y="3641897"/>
            <a:ext cx="4243574"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a:t>ما هي الممارسات الأساسية للتواصل الفعال داخل فريق المشروع؟</a:t>
            </a:r>
            <a:endParaRPr lang="en-US" dirty="0"/>
          </a:p>
        </p:txBody>
      </p:sp>
      <p:pic>
        <p:nvPicPr>
          <p:cNvPr id="43" name="Picture 8" descr="Idea - Free education icons">
            <a:extLst>
              <a:ext uri="{FF2B5EF4-FFF2-40B4-BE49-F238E27FC236}">
                <a16:creationId xmlns:a16="http://schemas.microsoft.com/office/drawing/2014/main" id="{5FA62A99-81D0-4FE5-B87B-1C5AC92ED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586" y="2220059"/>
            <a:ext cx="3127481" cy="312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016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تحفيز الفريق وإدارة الأداء</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42" name="TextBox 41">
            <a:extLst>
              <a:ext uri="{FF2B5EF4-FFF2-40B4-BE49-F238E27FC236}">
                <a16:creationId xmlns:a16="http://schemas.microsoft.com/office/drawing/2014/main" id="{9A033964-C35F-4746-802A-B716BE3AB821}"/>
              </a:ext>
            </a:extLst>
          </p:cNvPr>
          <p:cNvSpPr txBox="1"/>
          <p:nvPr/>
        </p:nvSpPr>
        <p:spPr>
          <a:xfrm>
            <a:off x="1700026" y="9246284"/>
            <a:ext cx="4243574"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dirty="0"/>
              <a:t>ما هي الممارسات الأساسية للتواصل الفعال داخل فريق المشروع؟</a:t>
            </a:r>
            <a:endParaRPr lang="en-US" dirty="0"/>
          </a:p>
        </p:txBody>
      </p:sp>
      <p:pic>
        <p:nvPicPr>
          <p:cNvPr id="43" name="Picture 8" descr="Idea - Free education icons">
            <a:extLst>
              <a:ext uri="{FF2B5EF4-FFF2-40B4-BE49-F238E27FC236}">
                <a16:creationId xmlns:a16="http://schemas.microsoft.com/office/drawing/2014/main" id="{5FA62A99-81D0-4FE5-B87B-1C5AC92ED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586" y="7824446"/>
            <a:ext cx="3127481" cy="312748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A9A138C-4B20-4995-95C9-432DCF177C3B}"/>
              </a:ext>
            </a:extLst>
          </p:cNvPr>
          <p:cNvGrpSpPr/>
          <p:nvPr/>
        </p:nvGrpSpPr>
        <p:grpSpPr>
          <a:xfrm>
            <a:off x="6155746" y="4882027"/>
            <a:ext cx="5881960" cy="1095338"/>
            <a:chOff x="6155746" y="3555398"/>
            <a:chExt cx="5881960" cy="1095338"/>
          </a:xfrm>
        </p:grpSpPr>
        <p:grpSp>
          <p:nvGrpSpPr>
            <p:cNvPr id="24" name="Group 23">
              <a:extLst>
                <a:ext uri="{FF2B5EF4-FFF2-40B4-BE49-F238E27FC236}">
                  <a16:creationId xmlns:a16="http://schemas.microsoft.com/office/drawing/2014/main" id="{46A0BF85-DE30-47C6-B911-E2A3385E65D2}"/>
                </a:ext>
              </a:extLst>
            </p:cNvPr>
            <p:cNvGrpSpPr/>
            <p:nvPr/>
          </p:nvGrpSpPr>
          <p:grpSpPr>
            <a:xfrm flipH="1">
              <a:off x="6155746" y="3555398"/>
              <a:ext cx="5881960" cy="1095338"/>
              <a:chOff x="2887195" y="664167"/>
              <a:chExt cx="3776854" cy="703322"/>
            </a:xfrm>
          </p:grpSpPr>
          <p:grpSp>
            <p:nvGrpSpPr>
              <p:cNvPr id="29" name="Group 28">
                <a:extLst>
                  <a:ext uri="{FF2B5EF4-FFF2-40B4-BE49-F238E27FC236}">
                    <a16:creationId xmlns:a16="http://schemas.microsoft.com/office/drawing/2014/main" id="{610F07D5-80FF-496C-AC6B-182B4DB8ADE6}"/>
                  </a:ext>
                </a:extLst>
              </p:cNvPr>
              <p:cNvGrpSpPr/>
              <p:nvPr/>
            </p:nvGrpSpPr>
            <p:grpSpPr>
              <a:xfrm>
                <a:off x="2887195" y="664717"/>
                <a:ext cx="3776854" cy="655129"/>
                <a:chOff x="2887195" y="664717"/>
                <a:chExt cx="4538250" cy="787200"/>
              </a:xfrm>
            </p:grpSpPr>
            <p:grpSp>
              <p:nvGrpSpPr>
                <p:cNvPr id="32" name="Group 31">
                  <a:extLst>
                    <a:ext uri="{FF2B5EF4-FFF2-40B4-BE49-F238E27FC236}">
                      <a16:creationId xmlns:a16="http://schemas.microsoft.com/office/drawing/2014/main" id="{2B76C834-F662-44E0-BC6B-4AFECAD110A0}"/>
                    </a:ext>
                  </a:extLst>
                </p:cNvPr>
                <p:cNvGrpSpPr/>
                <p:nvPr/>
              </p:nvGrpSpPr>
              <p:grpSpPr>
                <a:xfrm>
                  <a:off x="2887195" y="664717"/>
                  <a:ext cx="4538250" cy="787200"/>
                  <a:chOff x="2887195" y="664717"/>
                  <a:chExt cx="4538250" cy="787200"/>
                </a:xfrm>
              </p:grpSpPr>
              <p:sp>
                <p:nvSpPr>
                  <p:cNvPr id="34" name="Rectangle 33">
                    <a:extLst>
                      <a:ext uri="{FF2B5EF4-FFF2-40B4-BE49-F238E27FC236}">
                        <a16:creationId xmlns:a16="http://schemas.microsoft.com/office/drawing/2014/main" id="{BB49D4CC-5735-4E0A-84D5-72C85A19610D}"/>
                      </a:ext>
                    </a:extLst>
                  </p:cNvPr>
                  <p:cNvSpPr/>
                  <p:nvPr/>
                </p:nvSpPr>
                <p:spPr>
                  <a:xfrm>
                    <a:off x="3244728" y="664717"/>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35" name="Freeform: Shape 34">
                    <a:extLst>
                      <a:ext uri="{FF2B5EF4-FFF2-40B4-BE49-F238E27FC236}">
                        <a16:creationId xmlns:a16="http://schemas.microsoft.com/office/drawing/2014/main" id="{291E3750-D8B6-4E12-BC0A-4E3B8BFFC2C3}"/>
                      </a:ext>
                    </a:extLst>
                  </p:cNvPr>
                  <p:cNvSpPr/>
                  <p:nvPr/>
                </p:nvSpPr>
                <p:spPr>
                  <a:xfrm>
                    <a:off x="2887195" y="664717"/>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33" name="Straight Connector 32">
                  <a:extLst>
                    <a:ext uri="{FF2B5EF4-FFF2-40B4-BE49-F238E27FC236}">
                      <a16:creationId xmlns:a16="http://schemas.microsoft.com/office/drawing/2014/main" id="{A1BE254D-8229-4725-B903-92BC2439095C}"/>
                    </a:ext>
                  </a:extLst>
                </p:cNvPr>
                <p:cNvCxnSpPr>
                  <a:cxnSpLocks/>
                </p:cNvCxnSpPr>
                <p:nvPr/>
              </p:nvCxnSpPr>
              <p:spPr>
                <a:xfrm>
                  <a:off x="6740776" y="799275"/>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0" name="مربع نص 257">
                <a:extLst>
                  <a:ext uri="{FF2B5EF4-FFF2-40B4-BE49-F238E27FC236}">
                    <a16:creationId xmlns:a16="http://schemas.microsoft.com/office/drawing/2014/main" id="{BF2D91EC-339C-4068-A030-8A307EF3AC21}"/>
                  </a:ext>
                </a:extLst>
              </p:cNvPr>
              <p:cNvSpPr txBox="1"/>
              <p:nvPr/>
            </p:nvSpPr>
            <p:spPr>
              <a:xfrm>
                <a:off x="2976952" y="826576"/>
                <a:ext cx="692614" cy="540913"/>
              </a:xfrm>
              <a:prstGeom prst="rect">
                <a:avLst/>
              </a:prstGeom>
              <a:noFill/>
            </p:spPr>
            <p:txBody>
              <a:bodyPr wrap="square">
                <a:noAutofit/>
              </a:bodyPr>
              <a:lstStyle/>
              <a:p>
                <a:pPr marL="0" marR="0" algn="ctr" rtl="1">
                  <a:lnSpc>
                    <a:spcPct val="115000"/>
                  </a:lnSpc>
                  <a:spcBef>
                    <a:spcPts val="0"/>
                  </a:spcBef>
                  <a:spcAft>
                    <a:spcPts val="0"/>
                  </a:spcAft>
                </a:pPr>
                <a:r>
                  <a:rPr lang="en-US"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03</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1" name="مربع نص 257">
                <a:extLst>
                  <a:ext uri="{FF2B5EF4-FFF2-40B4-BE49-F238E27FC236}">
                    <a16:creationId xmlns:a16="http://schemas.microsoft.com/office/drawing/2014/main" id="{6783D818-CA35-4039-A90B-8FADA8A3F426}"/>
                  </a:ext>
                </a:extLst>
              </p:cNvPr>
              <p:cNvSpPr txBox="1"/>
              <p:nvPr/>
            </p:nvSpPr>
            <p:spPr>
              <a:xfrm>
                <a:off x="4047028" y="664167"/>
                <a:ext cx="2110660" cy="655131"/>
              </a:xfrm>
              <a:prstGeom prst="rect">
                <a:avLst/>
              </a:prstGeom>
              <a:noFill/>
            </p:spPr>
            <p:txBody>
              <a:bodyPr wrap="square">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تعزيز الالتزام والمسؤولية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5" name="Graphic 43" descr="Man with solid fill">
              <a:extLst>
                <a:ext uri="{FF2B5EF4-FFF2-40B4-BE49-F238E27FC236}">
                  <a16:creationId xmlns:a16="http://schemas.microsoft.com/office/drawing/2014/main" id="{946EE1BB-E2F0-42DE-9EAC-8E992FAEF61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6215" y="3686639"/>
              <a:ext cx="716515" cy="716519"/>
            </a:xfrm>
            <a:prstGeom prst="rect">
              <a:avLst/>
            </a:prstGeom>
          </p:spPr>
        </p:pic>
      </p:grpSp>
      <p:grpSp>
        <p:nvGrpSpPr>
          <p:cNvPr id="3" name="Group 2">
            <a:extLst>
              <a:ext uri="{FF2B5EF4-FFF2-40B4-BE49-F238E27FC236}">
                <a16:creationId xmlns:a16="http://schemas.microsoft.com/office/drawing/2014/main" id="{0F842DE7-710F-4043-8D68-DD21A3156391}"/>
              </a:ext>
            </a:extLst>
          </p:cNvPr>
          <p:cNvGrpSpPr/>
          <p:nvPr/>
        </p:nvGrpSpPr>
        <p:grpSpPr>
          <a:xfrm>
            <a:off x="154294" y="2239445"/>
            <a:ext cx="5892270" cy="1112508"/>
            <a:chOff x="154294" y="2345973"/>
            <a:chExt cx="5892270" cy="1112508"/>
          </a:xfrm>
        </p:grpSpPr>
        <p:grpSp>
          <p:nvGrpSpPr>
            <p:cNvPr id="21" name="Group 20">
              <a:extLst>
                <a:ext uri="{FF2B5EF4-FFF2-40B4-BE49-F238E27FC236}">
                  <a16:creationId xmlns:a16="http://schemas.microsoft.com/office/drawing/2014/main" id="{7C1AB1B7-83D5-4B4D-A5F7-920A3F4754C7}"/>
                </a:ext>
              </a:extLst>
            </p:cNvPr>
            <p:cNvGrpSpPr/>
            <p:nvPr/>
          </p:nvGrpSpPr>
          <p:grpSpPr>
            <a:xfrm>
              <a:off x="154294" y="2345973"/>
              <a:ext cx="5881960" cy="1112508"/>
              <a:chOff x="0" y="80038"/>
              <a:chExt cx="3776854" cy="714344"/>
            </a:xfrm>
          </p:grpSpPr>
          <p:grpSp>
            <p:nvGrpSpPr>
              <p:cNvPr id="52" name="Group 51">
                <a:extLst>
                  <a:ext uri="{FF2B5EF4-FFF2-40B4-BE49-F238E27FC236}">
                    <a16:creationId xmlns:a16="http://schemas.microsoft.com/office/drawing/2014/main" id="{EC7A616B-3A16-4F13-B3C0-5ADDD5AE02F4}"/>
                  </a:ext>
                </a:extLst>
              </p:cNvPr>
              <p:cNvGrpSpPr/>
              <p:nvPr/>
            </p:nvGrpSpPr>
            <p:grpSpPr>
              <a:xfrm>
                <a:off x="0" y="80038"/>
                <a:ext cx="3776854" cy="655129"/>
                <a:chOff x="0" y="80038"/>
                <a:chExt cx="4538250" cy="787200"/>
              </a:xfrm>
            </p:grpSpPr>
            <p:grpSp>
              <p:nvGrpSpPr>
                <p:cNvPr id="55" name="Group 54">
                  <a:extLst>
                    <a:ext uri="{FF2B5EF4-FFF2-40B4-BE49-F238E27FC236}">
                      <a16:creationId xmlns:a16="http://schemas.microsoft.com/office/drawing/2014/main" id="{09F03788-8811-4FF6-A7C8-862A04744AE4}"/>
                    </a:ext>
                  </a:extLst>
                </p:cNvPr>
                <p:cNvGrpSpPr/>
                <p:nvPr/>
              </p:nvGrpSpPr>
              <p:grpSpPr>
                <a:xfrm>
                  <a:off x="0" y="80038"/>
                  <a:ext cx="4538250" cy="787200"/>
                  <a:chOff x="0" y="80038"/>
                  <a:chExt cx="4538250" cy="787200"/>
                </a:xfrm>
              </p:grpSpPr>
              <p:sp>
                <p:nvSpPr>
                  <p:cNvPr id="57" name="Rectangle 56">
                    <a:extLst>
                      <a:ext uri="{FF2B5EF4-FFF2-40B4-BE49-F238E27FC236}">
                        <a16:creationId xmlns:a16="http://schemas.microsoft.com/office/drawing/2014/main" id="{5BC97A14-B8D4-42BD-A026-F8C3452D718F}"/>
                      </a:ext>
                    </a:extLst>
                  </p:cNvPr>
                  <p:cNvSpPr/>
                  <p:nvPr/>
                </p:nvSpPr>
                <p:spPr>
                  <a:xfrm>
                    <a:off x="357533" y="80038"/>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8" name="Freeform: Shape 57">
                    <a:extLst>
                      <a:ext uri="{FF2B5EF4-FFF2-40B4-BE49-F238E27FC236}">
                        <a16:creationId xmlns:a16="http://schemas.microsoft.com/office/drawing/2014/main" id="{71387EDD-56A5-4190-B88A-7F3E858E5884}"/>
                      </a:ext>
                    </a:extLst>
                  </p:cNvPr>
                  <p:cNvSpPr/>
                  <p:nvPr/>
                </p:nvSpPr>
                <p:spPr>
                  <a:xfrm>
                    <a:off x="0" y="80038"/>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56" name="Straight Connector 55">
                  <a:extLst>
                    <a:ext uri="{FF2B5EF4-FFF2-40B4-BE49-F238E27FC236}">
                      <a16:creationId xmlns:a16="http://schemas.microsoft.com/office/drawing/2014/main" id="{4774F0E0-7583-4261-A24F-8FB579807333}"/>
                    </a:ext>
                  </a:extLst>
                </p:cNvPr>
                <p:cNvCxnSpPr>
                  <a:cxnSpLocks/>
                </p:cNvCxnSpPr>
                <p:nvPr/>
              </p:nvCxnSpPr>
              <p:spPr>
                <a:xfrm>
                  <a:off x="3853581" y="214596"/>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53" name="مربع نص 257">
                <a:extLst>
                  <a:ext uri="{FF2B5EF4-FFF2-40B4-BE49-F238E27FC236}">
                    <a16:creationId xmlns:a16="http://schemas.microsoft.com/office/drawing/2014/main" id="{A931441B-7F47-4570-8805-E504DE5148BE}"/>
                  </a:ext>
                </a:extLst>
              </p:cNvPr>
              <p:cNvSpPr txBox="1"/>
              <p:nvPr/>
            </p:nvSpPr>
            <p:spPr>
              <a:xfrm>
                <a:off x="89807" y="241918"/>
                <a:ext cx="692614" cy="540913"/>
              </a:xfrm>
              <a:prstGeom prst="rect">
                <a:avLst/>
              </a:prstGeom>
              <a:noFill/>
            </p:spPr>
            <p:txBody>
              <a:bodyPr wrap="square">
                <a:noAutofit/>
              </a:bodyPr>
              <a:lstStyle/>
              <a:p>
                <a:pPr marL="0" marR="0" algn="ctr" rtl="1">
                  <a:lnSpc>
                    <a:spcPct val="115000"/>
                  </a:lnSpc>
                  <a:spcBef>
                    <a:spcPts val="0"/>
                  </a:spcBef>
                  <a:spcAft>
                    <a:spcPts val="0"/>
                  </a:spcAft>
                </a:pPr>
                <a:r>
                  <a:rPr lang="en-US"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02</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4" name="مربع نص 257">
                <a:extLst>
                  <a:ext uri="{FF2B5EF4-FFF2-40B4-BE49-F238E27FC236}">
                    <a16:creationId xmlns:a16="http://schemas.microsoft.com/office/drawing/2014/main" id="{79123CF1-46A4-44F5-93DB-890E974D4761}"/>
                  </a:ext>
                </a:extLst>
              </p:cNvPr>
              <p:cNvSpPr txBox="1"/>
              <p:nvPr/>
            </p:nvSpPr>
            <p:spPr>
              <a:xfrm>
                <a:off x="922002" y="129995"/>
                <a:ext cx="2340401" cy="664387"/>
              </a:xfrm>
              <a:prstGeom prst="rect">
                <a:avLst/>
              </a:prstGeom>
              <a:noFill/>
            </p:spPr>
            <p:txBody>
              <a:bodyPr wrap="square">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تطوير الكفاءات والمهارات</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6" name="Graphic 21" descr="Group brainstorm with solid fill">
              <a:extLst>
                <a:ext uri="{FF2B5EF4-FFF2-40B4-BE49-F238E27FC236}">
                  <a16:creationId xmlns:a16="http://schemas.microsoft.com/office/drawing/2014/main" id="{285DCA3C-606B-4F48-B462-CC429C08B4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8336" y="2381788"/>
              <a:ext cx="838228" cy="837715"/>
            </a:xfrm>
            <a:prstGeom prst="rect">
              <a:avLst/>
            </a:prstGeom>
          </p:spPr>
        </p:pic>
      </p:grpSp>
      <p:grpSp>
        <p:nvGrpSpPr>
          <p:cNvPr id="4" name="Group 3">
            <a:extLst>
              <a:ext uri="{FF2B5EF4-FFF2-40B4-BE49-F238E27FC236}">
                <a16:creationId xmlns:a16="http://schemas.microsoft.com/office/drawing/2014/main" id="{53F322E2-AAB1-44F8-9CFD-F2E11DA5241C}"/>
              </a:ext>
            </a:extLst>
          </p:cNvPr>
          <p:cNvGrpSpPr/>
          <p:nvPr/>
        </p:nvGrpSpPr>
        <p:grpSpPr>
          <a:xfrm>
            <a:off x="154294" y="4882027"/>
            <a:ext cx="5881960" cy="1126013"/>
            <a:chOff x="154294" y="3555398"/>
            <a:chExt cx="5881960" cy="1126013"/>
          </a:xfrm>
        </p:grpSpPr>
        <p:grpSp>
          <p:nvGrpSpPr>
            <p:cNvPr id="22" name="Group 21">
              <a:extLst>
                <a:ext uri="{FF2B5EF4-FFF2-40B4-BE49-F238E27FC236}">
                  <a16:creationId xmlns:a16="http://schemas.microsoft.com/office/drawing/2014/main" id="{88152EE5-1E3B-4358-AEE1-363498B16C0F}"/>
                </a:ext>
              </a:extLst>
            </p:cNvPr>
            <p:cNvGrpSpPr/>
            <p:nvPr/>
          </p:nvGrpSpPr>
          <p:grpSpPr>
            <a:xfrm>
              <a:off x="154294" y="3555398"/>
              <a:ext cx="5881960" cy="1126013"/>
              <a:chOff x="0" y="664164"/>
              <a:chExt cx="3776854" cy="723017"/>
            </a:xfrm>
          </p:grpSpPr>
          <p:grpSp>
            <p:nvGrpSpPr>
              <p:cNvPr id="45" name="Group 44">
                <a:extLst>
                  <a:ext uri="{FF2B5EF4-FFF2-40B4-BE49-F238E27FC236}">
                    <a16:creationId xmlns:a16="http://schemas.microsoft.com/office/drawing/2014/main" id="{C756053A-4D8C-463A-A9E7-9D4490CD0435}"/>
                  </a:ext>
                </a:extLst>
              </p:cNvPr>
              <p:cNvGrpSpPr/>
              <p:nvPr/>
            </p:nvGrpSpPr>
            <p:grpSpPr>
              <a:xfrm>
                <a:off x="0" y="664716"/>
                <a:ext cx="3776854" cy="655129"/>
                <a:chOff x="0" y="664716"/>
                <a:chExt cx="4538250" cy="787200"/>
              </a:xfrm>
            </p:grpSpPr>
            <p:grpSp>
              <p:nvGrpSpPr>
                <p:cNvPr id="48" name="Group 47">
                  <a:extLst>
                    <a:ext uri="{FF2B5EF4-FFF2-40B4-BE49-F238E27FC236}">
                      <a16:creationId xmlns:a16="http://schemas.microsoft.com/office/drawing/2014/main" id="{566920A5-F6DB-4E2E-B8EE-F855F05F4AEA}"/>
                    </a:ext>
                  </a:extLst>
                </p:cNvPr>
                <p:cNvGrpSpPr/>
                <p:nvPr/>
              </p:nvGrpSpPr>
              <p:grpSpPr>
                <a:xfrm>
                  <a:off x="0" y="664716"/>
                  <a:ext cx="4538250" cy="787200"/>
                  <a:chOff x="0" y="664716"/>
                  <a:chExt cx="4538250" cy="787200"/>
                </a:xfrm>
              </p:grpSpPr>
              <p:sp>
                <p:nvSpPr>
                  <p:cNvPr id="50" name="Rectangle 49">
                    <a:extLst>
                      <a:ext uri="{FF2B5EF4-FFF2-40B4-BE49-F238E27FC236}">
                        <a16:creationId xmlns:a16="http://schemas.microsoft.com/office/drawing/2014/main" id="{D4CE17E4-1EC6-4FC8-9D52-B375169A2C0D}"/>
                      </a:ext>
                    </a:extLst>
                  </p:cNvPr>
                  <p:cNvSpPr/>
                  <p:nvPr/>
                </p:nvSpPr>
                <p:spPr>
                  <a:xfrm>
                    <a:off x="357533" y="664716"/>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1" name="Freeform: Shape 50">
                    <a:extLst>
                      <a:ext uri="{FF2B5EF4-FFF2-40B4-BE49-F238E27FC236}">
                        <a16:creationId xmlns:a16="http://schemas.microsoft.com/office/drawing/2014/main" id="{7962144F-A504-43A3-8505-7AE8AA1A05AC}"/>
                      </a:ext>
                    </a:extLst>
                  </p:cNvPr>
                  <p:cNvSpPr/>
                  <p:nvPr/>
                </p:nvSpPr>
                <p:spPr>
                  <a:xfrm>
                    <a:off x="0" y="664716"/>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49" name="Straight Connector 48">
                  <a:extLst>
                    <a:ext uri="{FF2B5EF4-FFF2-40B4-BE49-F238E27FC236}">
                      <a16:creationId xmlns:a16="http://schemas.microsoft.com/office/drawing/2014/main" id="{DF2979AC-1917-4363-9346-AA0773118CEB}"/>
                    </a:ext>
                  </a:extLst>
                </p:cNvPr>
                <p:cNvCxnSpPr>
                  <a:cxnSpLocks/>
                </p:cNvCxnSpPr>
                <p:nvPr/>
              </p:nvCxnSpPr>
              <p:spPr>
                <a:xfrm>
                  <a:off x="3853581" y="799274"/>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6" name="مربع نص 257">
                <a:extLst>
                  <a:ext uri="{FF2B5EF4-FFF2-40B4-BE49-F238E27FC236}">
                    <a16:creationId xmlns:a16="http://schemas.microsoft.com/office/drawing/2014/main" id="{6119A32E-55BF-45E7-9A3F-B5CB73657E98}"/>
                  </a:ext>
                </a:extLst>
              </p:cNvPr>
              <p:cNvSpPr txBox="1"/>
              <p:nvPr/>
            </p:nvSpPr>
            <p:spPr>
              <a:xfrm>
                <a:off x="89807" y="826575"/>
                <a:ext cx="692614" cy="540913"/>
              </a:xfrm>
              <a:prstGeom prst="rect">
                <a:avLst/>
              </a:prstGeom>
              <a:noFill/>
            </p:spPr>
            <p:txBody>
              <a:bodyPr wrap="square">
                <a:noAutofit/>
              </a:bodyPr>
              <a:lstStyle/>
              <a:p>
                <a:pPr marL="0" marR="0" algn="ctr" rtl="1">
                  <a:lnSpc>
                    <a:spcPct val="115000"/>
                  </a:lnSpc>
                  <a:spcBef>
                    <a:spcPts val="0"/>
                  </a:spcBef>
                  <a:spcAft>
                    <a:spcPts val="0"/>
                  </a:spcAft>
                </a:pPr>
                <a:r>
                  <a:rPr lang="en-US"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04</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7" name="مربع نص 257">
                <a:extLst>
                  <a:ext uri="{FF2B5EF4-FFF2-40B4-BE49-F238E27FC236}">
                    <a16:creationId xmlns:a16="http://schemas.microsoft.com/office/drawing/2014/main" id="{0BDFD6E4-3AD7-4031-9752-115622302076}"/>
                  </a:ext>
                </a:extLst>
              </p:cNvPr>
              <p:cNvSpPr txBox="1"/>
              <p:nvPr/>
            </p:nvSpPr>
            <p:spPr>
              <a:xfrm>
                <a:off x="1251510" y="664164"/>
                <a:ext cx="1903915" cy="723017"/>
              </a:xfrm>
              <a:prstGeom prst="rect">
                <a:avLst/>
              </a:prstGeom>
              <a:noFill/>
            </p:spPr>
            <p:txBody>
              <a:bodyPr wrap="square">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تحسين التعاون والروح الجماعية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7" name="Graphic 44" descr="Customer review with solid fill">
              <a:extLst>
                <a:ext uri="{FF2B5EF4-FFF2-40B4-BE49-F238E27FC236}">
                  <a16:creationId xmlns:a16="http://schemas.microsoft.com/office/drawing/2014/main" id="{86E81975-9248-446D-A577-AADA88C655C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05028" y="3723633"/>
              <a:ext cx="669552" cy="669555"/>
            </a:xfrm>
            <a:prstGeom prst="rect">
              <a:avLst/>
            </a:prstGeom>
          </p:spPr>
        </p:pic>
      </p:grpSp>
      <p:grpSp>
        <p:nvGrpSpPr>
          <p:cNvPr id="2" name="Group 1">
            <a:extLst>
              <a:ext uri="{FF2B5EF4-FFF2-40B4-BE49-F238E27FC236}">
                <a16:creationId xmlns:a16="http://schemas.microsoft.com/office/drawing/2014/main" id="{8B73C83E-FBED-41EA-B494-9FFA390DC90D}"/>
              </a:ext>
            </a:extLst>
          </p:cNvPr>
          <p:cNvGrpSpPr/>
          <p:nvPr/>
        </p:nvGrpSpPr>
        <p:grpSpPr>
          <a:xfrm>
            <a:off x="6155746" y="2239445"/>
            <a:ext cx="5881960" cy="1268193"/>
            <a:chOff x="6155746" y="2345973"/>
            <a:chExt cx="5881960" cy="1268193"/>
          </a:xfrm>
        </p:grpSpPr>
        <p:grpSp>
          <p:nvGrpSpPr>
            <p:cNvPr id="23" name="Group 22">
              <a:extLst>
                <a:ext uri="{FF2B5EF4-FFF2-40B4-BE49-F238E27FC236}">
                  <a16:creationId xmlns:a16="http://schemas.microsoft.com/office/drawing/2014/main" id="{7B43B2ED-73AF-49A3-8766-539464EAC198}"/>
                </a:ext>
              </a:extLst>
            </p:cNvPr>
            <p:cNvGrpSpPr/>
            <p:nvPr/>
          </p:nvGrpSpPr>
          <p:grpSpPr>
            <a:xfrm flipH="1">
              <a:off x="6155746" y="2345973"/>
              <a:ext cx="5881960" cy="1268193"/>
              <a:chOff x="2887195" y="89068"/>
              <a:chExt cx="3776854" cy="814312"/>
            </a:xfrm>
          </p:grpSpPr>
          <p:grpSp>
            <p:nvGrpSpPr>
              <p:cNvPr id="36" name="Group 35">
                <a:extLst>
                  <a:ext uri="{FF2B5EF4-FFF2-40B4-BE49-F238E27FC236}">
                    <a16:creationId xmlns:a16="http://schemas.microsoft.com/office/drawing/2014/main" id="{1F8535DF-14E2-45A0-9BAB-F95B4C443491}"/>
                  </a:ext>
                </a:extLst>
              </p:cNvPr>
              <p:cNvGrpSpPr/>
              <p:nvPr/>
            </p:nvGrpSpPr>
            <p:grpSpPr>
              <a:xfrm>
                <a:off x="2887195" y="89068"/>
                <a:ext cx="3776854" cy="655129"/>
                <a:chOff x="2887195" y="89068"/>
                <a:chExt cx="4538250" cy="787200"/>
              </a:xfrm>
            </p:grpSpPr>
            <p:grpSp>
              <p:nvGrpSpPr>
                <p:cNvPr id="39" name="Group 38">
                  <a:extLst>
                    <a:ext uri="{FF2B5EF4-FFF2-40B4-BE49-F238E27FC236}">
                      <a16:creationId xmlns:a16="http://schemas.microsoft.com/office/drawing/2014/main" id="{522BA47A-C8AC-4486-8EB7-D51B7B75EAF5}"/>
                    </a:ext>
                  </a:extLst>
                </p:cNvPr>
                <p:cNvGrpSpPr/>
                <p:nvPr/>
              </p:nvGrpSpPr>
              <p:grpSpPr>
                <a:xfrm>
                  <a:off x="2887195" y="89068"/>
                  <a:ext cx="4538250" cy="787200"/>
                  <a:chOff x="2887195" y="89068"/>
                  <a:chExt cx="4538250" cy="787200"/>
                </a:xfrm>
              </p:grpSpPr>
              <p:sp>
                <p:nvSpPr>
                  <p:cNvPr id="41" name="Rectangle 40">
                    <a:extLst>
                      <a:ext uri="{FF2B5EF4-FFF2-40B4-BE49-F238E27FC236}">
                        <a16:creationId xmlns:a16="http://schemas.microsoft.com/office/drawing/2014/main" id="{43082A5C-C26F-488F-86C6-35BFFBB41E32}"/>
                      </a:ext>
                    </a:extLst>
                  </p:cNvPr>
                  <p:cNvSpPr/>
                  <p:nvPr/>
                </p:nvSpPr>
                <p:spPr>
                  <a:xfrm>
                    <a:off x="3244728" y="89068"/>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4" name="Freeform: Shape 43">
                    <a:extLst>
                      <a:ext uri="{FF2B5EF4-FFF2-40B4-BE49-F238E27FC236}">
                        <a16:creationId xmlns:a16="http://schemas.microsoft.com/office/drawing/2014/main" id="{9A983CA3-6423-4B7A-85E6-8037BDDB4304}"/>
                      </a:ext>
                    </a:extLst>
                  </p:cNvPr>
                  <p:cNvSpPr/>
                  <p:nvPr/>
                </p:nvSpPr>
                <p:spPr>
                  <a:xfrm>
                    <a:off x="2887195" y="89068"/>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40" name="Straight Connector 39">
                  <a:extLst>
                    <a:ext uri="{FF2B5EF4-FFF2-40B4-BE49-F238E27FC236}">
                      <a16:creationId xmlns:a16="http://schemas.microsoft.com/office/drawing/2014/main" id="{45640EA6-B783-4F57-A7DD-3BB8825656A0}"/>
                    </a:ext>
                  </a:extLst>
                </p:cNvPr>
                <p:cNvCxnSpPr>
                  <a:cxnSpLocks/>
                </p:cNvCxnSpPr>
                <p:nvPr/>
              </p:nvCxnSpPr>
              <p:spPr>
                <a:xfrm>
                  <a:off x="6740776" y="223626"/>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7" name="مربع نص 257">
                <a:extLst>
                  <a:ext uri="{FF2B5EF4-FFF2-40B4-BE49-F238E27FC236}">
                    <a16:creationId xmlns:a16="http://schemas.microsoft.com/office/drawing/2014/main" id="{DEF345DE-99F8-44E8-98A9-7C37DE4DCAB7}"/>
                  </a:ext>
                </a:extLst>
              </p:cNvPr>
              <p:cNvSpPr txBox="1"/>
              <p:nvPr/>
            </p:nvSpPr>
            <p:spPr>
              <a:xfrm>
                <a:off x="2976952" y="250948"/>
                <a:ext cx="692614" cy="540913"/>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01</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8" name="مربع نص 257">
                <a:extLst>
                  <a:ext uri="{FF2B5EF4-FFF2-40B4-BE49-F238E27FC236}">
                    <a16:creationId xmlns:a16="http://schemas.microsoft.com/office/drawing/2014/main" id="{C3020D53-4F85-424C-8B89-A82BAFE336C3}"/>
                  </a:ext>
                </a:extLst>
              </p:cNvPr>
              <p:cNvSpPr txBox="1"/>
              <p:nvPr/>
            </p:nvSpPr>
            <p:spPr>
              <a:xfrm>
                <a:off x="4104920" y="165983"/>
                <a:ext cx="1811863" cy="737397"/>
              </a:xfrm>
              <a:prstGeom prst="rect">
                <a:avLst/>
              </a:prstGeom>
              <a:noFill/>
            </p:spPr>
            <p:txBody>
              <a:bodyPr wrap="square">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تحسين الإنتاجية والنتائج</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8" name="Graphic 42" descr="Business Growth with solid fill">
              <a:extLst>
                <a:ext uri="{FF2B5EF4-FFF2-40B4-BE49-F238E27FC236}">
                  <a16:creationId xmlns:a16="http://schemas.microsoft.com/office/drawing/2014/main" id="{BC5C4660-95AC-45A5-AA6F-86579373630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73390" y="2465758"/>
              <a:ext cx="753739" cy="753745"/>
            </a:xfrm>
            <a:prstGeom prst="rect">
              <a:avLst/>
            </a:prstGeom>
          </p:spPr>
        </p:pic>
      </p:grpSp>
    </p:spTree>
    <p:extLst>
      <p:ext uri="{BB962C8B-B14F-4D97-AF65-F5344CB8AC3E}">
        <p14:creationId xmlns:p14="http://schemas.microsoft.com/office/powerpoint/2010/main" val="4044125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دورة حياة المشروع ومراحلها المختلفة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3" name="Group 2">
            <a:extLst>
              <a:ext uri="{FF2B5EF4-FFF2-40B4-BE49-F238E27FC236}">
                <a16:creationId xmlns:a16="http://schemas.microsoft.com/office/drawing/2014/main" id="{16A89007-6110-4712-8CB2-FA9F64393C14}"/>
              </a:ext>
            </a:extLst>
          </p:cNvPr>
          <p:cNvGrpSpPr/>
          <p:nvPr/>
        </p:nvGrpSpPr>
        <p:grpSpPr>
          <a:xfrm>
            <a:off x="6370291" y="3114260"/>
            <a:ext cx="3952449" cy="3172543"/>
            <a:chOff x="6370291" y="3114260"/>
            <a:chExt cx="3952449" cy="3172543"/>
          </a:xfrm>
        </p:grpSpPr>
        <p:pic>
          <p:nvPicPr>
            <p:cNvPr id="21" name="Picture 20" descr="Request ">
              <a:extLst>
                <a:ext uri="{FF2B5EF4-FFF2-40B4-BE49-F238E27FC236}">
                  <a16:creationId xmlns:a16="http://schemas.microsoft.com/office/drawing/2014/main" id="{BA1AED9F-E10F-4A9B-8B84-C3AEB453C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2206" y="3534917"/>
              <a:ext cx="1153832" cy="1153373"/>
            </a:xfrm>
            <a:prstGeom prst="rect">
              <a:avLst/>
            </a:prstGeom>
            <a:noFill/>
            <a:extLst>
              <a:ext uri="{909E8E84-426E-40DD-AFC4-6F175D3DCCD1}">
                <a14:hiddenFill xmlns:a14="http://schemas.microsoft.com/office/drawing/2010/main">
                  <a:solidFill>
                    <a:srgbClr val="FFFFFF"/>
                  </a:solidFill>
                </a14:hiddenFill>
              </a:ext>
            </a:extLst>
          </p:spPr>
        </p:pic>
        <p:sp>
          <p:nvSpPr>
            <p:cNvPr id="30" name="Freeform: Shape 29">
              <a:extLst>
                <a:ext uri="{FF2B5EF4-FFF2-40B4-BE49-F238E27FC236}">
                  <a16:creationId xmlns:a16="http://schemas.microsoft.com/office/drawing/2014/main" id="{4B860F46-A25C-4220-A0AE-46EF05376266}"/>
                </a:ext>
              </a:extLst>
            </p:cNvPr>
            <p:cNvSpPr>
              <a:spLocks/>
            </p:cNvSpPr>
            <p:nvPr/>
          </p:nvSpPr>
          <p:spPr bwMode="auto">
            <a:xfrm>
              <a:off x="7111401" y="4112303"/>
              <a:ext cx="2386807" cy="1334795"/>
            </a:xfrm>
            <a:custGeom>
              <a:avLst/>
              <a:gdLst>
                <a:gd name="T0" fmla="*/ 0 w 2255684"/>
                <a:gd name="T1" fmla="*/ 0 h 1262669"/>
                <a:gd name="T2" fmla="*/ 205608 w 2255684"/>
                <a:gd name="T3" fmla="*/ 0 h 1262669"/>
                <a:gd name="T4" fmla="*/ 205849 w 2255684"/>
                <a:gd name="T5" fmla="*/ 424088 h 1262669"/>
                <a:gd name="T6" fmla="*/ 234100 w 2255684"/>
                <a:gd name="T7" fmla="*/ 516133 h 1262669"/>
                <a:gd name="T8" fmla="*/ 256960 w 2255684"/>
                <a:gd name="T9" fmla="*/ 547429 h 1262669"/>
                <a:gd name="T10" fmla="*/ 263787 w 2255684"/>
                <a:gd name="T11" fmla="*/ 556775 h 1262669"/>
                <a:gd name="T12" fmla="*/ 299687 w 2255684"/>
                <a:gd name="T13" fmla="*/ 586621 h 1262669"/>
                <a:gd name="T14" fmla="*/ 1033530 w 2255684"/>
                <a:gd name="T15" fmla="*/ 1010556 h 1262669"/>
                <a:gd name="T16" fmla="*/ 1053157 w 2255684"/>
                <a:gd name="T17" fmla="*/ 1017889 h 1262669"/>
                <a:gd name="T18" fmla="*/ 1077693 w 2255684"/>
                <a:gd name="T19" fmla="*/ 1027058 h 1262669"/>
                <a:gd name="T20" fmla="*/ 1221934 w 2255684"/>
                <a:gd name="T21" fmla="*/ 1010135 h 1262669"/>
                <a:gd name="T22" fmla="*/ 1955561 w 2255684"/>
                <a:gd name="T23" fmla="*/ 586576 h 1262669"/>
                <a:gd name="T24" fmla="*/ 2050126 w 2255684"/>
                <a:gd name="T25" fmla="*/ 423624 h 1262669"/>
                <a:gd name="T26" fmla="*/ 2051928 w 2255684"/>
                <a:gd name="T27" fmla="*/ 95006 h 1262669"/>
                <a:gd name="T28" fmla="*/ 2049767 w 2255684"/>
                <a:gd name="T29" fmla="*/ 0 h 1262669"/>
                <a:gd name="T30" fmla="*/ 2255684 w 2255684"/>
                <a:gd name="T31" fmla="*/ 0 h 1262669"/>
                <a:gd name="T32" fmla="*/ 2255631 w 2255684"/>
                <a:gd name="T33" fmla="*/ 518110 h 1262669"/>
                <a:gd name="T34" fmla="*/ 2139982 w 2255684"/>
                <a:gd name="T35" fmla="*/ 717392 h 1262669"/>
                <a:gd name="T36" fmla="*/ 1242796 w 2255684"/>
                <a:gd name="T37" fmla="*/ 1235383 h 1262669"/>
                <a:gd name="T38" fmla="*/ 1012387 w 2255684"/>
                <a:gd name="T39" fmla="*/ 1235897 h 1262669"/>
                <a:gd name="T40" fmla="*/ 114935 w 2255684"/>
                <a:gd name="T41" fmla="*/ 717448 h 1262669"/>
                <a:gd name="T42" fmla="*/ 71032 w 2255684"/>
                <a:gd name="T43" fmla="*/ 680948 h 1262669"/>
                <a:gd name="T44" fmla="*/ 57585 w 2255684"/>
                <a:gd name="T45" fmla="*/ 662539 h 1262669"/>
                <a:gd name="T46" fmla="*/ 34725 w 2255684"/>
                <a:gd name="T47" fmla="*/ 631244 h 1262669"/>
                <a:gd name="T48" fmla="*/ 175 w 2255684"/>
                <a:gd name="T49" fmla="*/ 518678 h 12626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55684" h="1262669">
                  <a:moveTo>
                    <a:pt x="0" y="0"/>
                  </a:moveTo>
                  <a:lnTo>
                    <a:pt x="205608" y="0"/>
                  </a:lnTo>
                  <a:lnTo>
                    <a:pt x="205849" y="424088"/>
                  </a:lnTo>
                  <a:cubicBezTo>
                    <a:pt x="206269" y="453557"/>
                    <a:pt x="217073" y="486642"/>
                    <a:pt x="234100" y="516133"/>
                  </a:cubicBezTo>
                  <a:lnTo>
                    <a:pt x="256960" y="547429"/>
                  </a:lnTo>
                  <a:lnTo>
                    <a:pt x="263787" y="556775"/>
                  </a:lnTo>
                  <a:cubicBezTo>
                    <a:pt x="274892" y="568824"/>
                    <a:pt x="287032" y="579073"/>
                    <a:pt x="299687" y="586621"/>
                  </a:cubicBezTo>
                  <a:lnTo>
                    <a:pt x="1033530" y="1010556"/>
                  </a:lnTo>
                  <a:lnTo>
                    <a:pt x="1053157" y="1017889"/>
                  </a:lnTo>
                  <a:lnTo>
                    <a:pt x="1077693" y="1027058"/>
                  </a:lnTo>
                  <a:cubicBezTo>
                    <a:pt x="1126010" y="1037993"/>
                    <a:pt x="1183616" y="1032258"/>
                    <a:pt x="1221934" y="1010135"/>
                  </a:cubicBezTo>
                  <a:lnTo>
                    <a:pt x="1955561" y="586576"/>
                  </a:lnTo>
                  <a:cubicBezTo>
                    <a:pt x="2007963" y="556322"/>
                    <a:pt x="2049656" y="483317"/>
                    <a:pt x="2050126" y="423624"/>
                  </a:cubicBezTo>
                  <a:cubicBezTo>
                    <a:pt x="2056029" y="354603"/>
                    <a:pt x="2054780" y="231699"/>
                    <a:pt x="2051928" y="95006"/>
                  </a:cubicBezTo>
                  <a:lnTo>
                    <a:pt x="2049767" y="0"/>
                  </a:lnTo>
                  <a:lnTo>
                    <a:pt x="2255684" y="0"/>
                  </a:lnTo>
                  <a:lnTo>
                    <a:pt x="2255631" y="518110"/>
                  </a:lnTo>
                  <a:cubicBezTo>
                    <a:pt x="2255054" y="591111"/>
                    <a:pt x="2204067" y="680393"/>
                    <a:pt x="2139982" y="717392"/>
                  </a:cubicBezTo>
                  <a:lnTo>
                    <a:pt x="1242796" y="1235383"/>
                  </a:lnTo>
                  <a:cubicBezTo>
                    <a:pt x="1180312" y="1271457"/>
                    <a:pt x="1075895" y="1271898"/>
                    <a:pt x="1012387" y="1235897"/>
                  </a:cubicBezTo>
                  <a:lnTo>
                    <a:pt x="114935" y="717448"/>
                  </a:lnTo>
                  <a:cubicBezTo>
                    <a:pt x="99459" y="708217"/>
                    <a:pt x="84611" y="695682"/>
                    <a:pt x="71032" y="680948"/>
                  </a:cubicBezTo>
                  <a:lnTo>
                    <a:pt x="57585" y="662539"/>
                  </a:lnTo>
                  <a:lnTo>
                    <a:pt x="34725" y="631244"/>
                  </a:lnTo>
                  <a:cubicBezTo>
                    <a:pt x="13902" y="595177"/>
                    <a:pt x="689" y="554717"/>
                    <a:pt x="175" y="518678"/>
                  </a:cubicBezTo>
                  <a:lnTo>
                    <a:pt x="0" y="0"/>
                  </a:lnTo>
                  <a:close/>
                </a:path>
              </a:pathLst>
            </a:custGeom>
            <a:solidFill>
              <a:schemeClr val="bg1">
                <a:lumMod val="65000"/>
              </a:schemeClr>
            </a:solidFill>
            <a:ln>
              <a:noFill/>
            </a:ln>
          </p:spPr>
          <p:txBody>
            <a:bodyPr rot="0" vert="horz" wrap="square" lIns="91440" tIns="45720" rIns="91440" bIns="45720" anchor="ctr" anchorCtr="0" upright="1">
              <a:noAutofit/>
            </a:bodyPr>
            <a:lstStyle/>
            <a:p>
              <a:endParaRPr lang="en-US" sz="2400"/>
            </a:p>
          </p:txBody>
        </p:sp>
        <p:sp>
          <p:nvSpPr>
            <p:cNvPr id="33" name="Freeform: Shape 32">
              <a:extLst>
                <a:ext uri="{FF2B5EF4-FFF2-40B4-BE49-F238E27FC236}">
                  <a16:creationId xmlns:a16="http://schemas.microsoft.com/office/drawing/2014/main" id="{E03D35D9-ECFC-46B1-9DBB-ACDB17A72EA6}"/>
                </a:ext>
              </a:extLst>
            </p:cNvPr>
            <p:cNvSpPr>
              <a:spLocks/>
            </p:cNvSpPr>
            <p:nvPr/>
          </p:nvSpPr>
          <p:spPr bwMode="auto">
            <a:xfrm>
              <a:off x="7406125" y="3114260"/>
              <a:ext cx="1784661" cy="1996091"/>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noFill/>
            <a:ln w="28575">
              <a:solidFill>
                <a:srgbClr val="A6A6A6"/>
              </a:solidFill>
            </a:ln>
          </p:spPr>
          <p:txBody>
            <a:bodyPr rot="0" vert="horz" wrap="square" lIns="91440" tIns="45720" rIns="91440" bIns="45720" anchor="ctr" anchorCtr="0" upright="1">
              <a:noAutofit/>
            </a:bodyPr>
            <a:lstStyle/>
            <a:p>
              <a:endParaRPr lang="en-US" sz="2400"/>
            </a:p>
          </p:txBody>
        </p:sp>
        <p:sp>
          <p:nvSpPr>
            <p:cNvPr id="35" name="TextBox 38">
              <a:extLst>
                <a:ext uri="{FF2B5EF4-FFF2-40B4-BE49-F238E27FC236}">
                  <a16:creationId xmlns:a16="http://schemas.microsoft.com/office/drawing/2014/main" id="{07762BBA-CB4E-4073-91A4-7556BB053AC8}"/>
                </a:ext>
              </a:extLst>
            </p:cNvPr>
            <p:cNvSpPr txBox="1">
              <a:spLocks noChangeArrowheads="1"/>
            </p:cNvSpPr>
            <p:nvPr/>
          </p:nvSpPr>
          <p:spPr bwMode="auto">
            <a:xfrm>
              <a:off x="6370291" y="5370287"/>
              <a:ext cx="3952449" cy="916516"/>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التخطيط </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2" name="Group 1">
            <a:extLst>
              <a:ext uri="{FF2B5EF4-FFF2-40B4-BE49-F238E27FC236}">
                <a16:creationId xmlns:a16="http://schemas.microsoft.com/office/drawing/2014/main" id="{D979F0AD-E04A-40C6-A9D6-05AA08D39E3C}"/>
              </a:ext>
            </a:extLst>
          </p:cNvPr>
          <p:cNvGrpSpPr/>
          <p:nvPr/>
        </p:nvGrpSpPr>
        <p:grpSpPr>
          <a:xfrm>
            <a:off x="8507742" y="1643762"/>
            <a:ext cx="3783531" cy="3466589"/>
            <a:chOff x="8507742" y="1643762"/>
            <a:chExt cx="3783531" cy="3466589"/>
          </a:xfrm>
        </p:grpSpPr>
        <p:sp>
          <p:nvSpPr>
            <p:cNvPr id="23" name="Freeform: Shape 22">
              <a:extLst>
                <a:ext uri="{FF2B5EF4-FFF2-40B4-BE49-F238E27FC236}">
                  <a16:creationId xmlns:a16="http://schemas.microsoft.com/office/drawing/2014/main" id="{F7133F8A-83B4-4E1A-9E61-958A8D22D41E}"/>
                </a:ext>
              </a:extLst>
            </p:cNvPr>
            <p:cNvSpPr>
              <a:spLocks/>
            </p:cNvSpPr>
            <p:nvPr/>
          </p:nvSpPr>
          <p:spPr bwMode="auto">
            <a:xfrm>
              <a:off x="9274312" y="2777508"/>
              <a:ext cx="2392945" cy="1334795"/>
            </a:xfrm>
            <a:custGeom>
              <a:avLst/>
              <a:gdLst>
                <a:gd name="T0" fmla="*/ 1134195 w 2261529"/>
                <a:gd name="T1" fmla="*/ 0 h 1262669"/>
                <a:gd name="T2" fmla="*/ 1249184 w 2261529"/>
                <a:gd name="T3" fmla="*/ 27119 h 1262669"/>
                <a:gd name="T4" fmla="*/ 2105816 w 2261529"/>
                <a:gd name="T5" fmla="*/ 521986 h 1262669"/>
                <a:gd name="T6" fmla="*/ 2105815 w 2261529"/>
                <a:gd name="T7" fmla="*/ 521986 h 1262669"/>
                <a:gd name="T8" fmla="*/ 2119249 w 2261529"/>
                <a:gd name="T9" fmla="*/ 529747 h 1262669"/>
                <a:gd name="T10" fmla="*/ 2146637 w 2261529"/>
                <a:gd name="T11" fmla="*/ 545569 h 1262669"/>
                <a:gd name="T12" fmla="*/ 2261397 w 2261529"/>
                <a:gd name="T13" fmla="*/ 744338 h 1262669"/>
                <a:gd name="T14" fmla="*/ 2261529 w 2261529"/>
                <a:gd name="T15" fmla="*/ 1262669 h 1262669"/>
                <a:gd name="T16" fmla="*/ 2056048 w 2261529"/>
                <a:gd name="T17" fmla="*/ 1262669 h 1262669"/>
                <a:gd name="T18" fmla="*/ 2055940 w 2261529"/>
                <a:gd name="T19" fmla="*/ 838798 h 1262669"/>
                <a:gd name="T20" fmla="*/ 1962102 w 2261529"/>
                <a:gd name="T21" fmla="*/ 676265 h 1262669"/>
                <a:gd name="T22" fmla="*/ 1245107 w 2261529"/>
                <a:gd name="T23" fmla="*/ 262065 h 1262669"/>
                <a:gd name="T24" fmla="*/ 1228257 w 2261529"/>
                <a:gd name="T25" fmla="*/ 252332 h 1262669"/>
                <a:gd name="T26" fmla="*/ 1134233 w 2261529"/>
                <a:gd name="T27" fmla="*/ 230156 h 1262669"/>
                <a:gd name="T28" fmla="*/ 1039854 w 2261529"/>
                <a:gd name="T29" fmla="*/ 252751 h 1262669"/>
                <a:gd name="T30" fmla="*/ 306227 w 2261529"/>
                <a:gd name="T31" fmla="*/ 676311 h 1262669"/>
                <a:gd name="T32" fmla="*/ 211661 w 2261529"/>
                <a:gd name="T33" fmla="*/ 839264 h 1262669"/>
                <a:gd name="T34" fmla="*/ 211617 w 2261529"/>
                <a:gd name="T35" fmla="*/ 1262669 h 1262669"/>
                <a:gd name="T36" fmla="*/ 5700 w 2261529"/>
                <a:gd name="T37" fmla="*/ 1262669 h 1262669"/>
                <a:gd name="T38" fmla="*/ 4681 w 2261529"/>
                <a:gd name="T39" fmla="*/ 1217870 h 1262669"/>
                <a:gd name="T40" fmla="*/ 5939 w 2261529"/>
                <a:gd name="T41" fmla="*/ 744906 h 1262669"/>
                <a:gd name="T42" fmla="*/ 121589 w 2261529"/>
                <a:gd name="T43" fmla="*/ 545622 h 1262669"/>
                <a:gd name="T44" fmla="*/ 1018775 w 2261529"/>
                <a:gd name="T45" fmla="*/ 27632 h 1262669"/>
                <a:gd name="T46" fmla="*/ 1134195 w 2261529"/>
                <a:gd name="T47" fmla="*/ 0 h 12626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1529" h="1262669">
                  <a:moveTo>
                    <a:pt x="1134195" y="0"/>
                  </a:moveTo>
                  <a:cubicBezTo>
                    <a:pt x="1175849" y="-4"/>
                    <a:pt x="1217429" y="9118"/>
                    <a:pt x="1249184" y="27119"/>
                  </a:cubicBezTo>
                  <a:lnTo>
                    <a:pt x="2105816" y="521986"/>
                  </a:lnTo>
                  <a:lnTo>
                    <a:pt x="2105815" y="521986"/>
                  </a:lnTo>
                  <a:lnTo>
                    <a:pt x="2119249" y="529747"/>
                  </a:lnTo>
                  <a:lnTo>
                    <a:pt x="2146637" y="545569"/>
                  </a:lnTo>
                  <a:cubicBezTo>
                    <a:pt x="2210145" y="581570"/>
                    <a:pt x="2261972" y="671338"/>
                    <a:pt x="2261397" y="744338"/>
                  </a:cubicBezTo>
                  <a:lnTo>
                    <a:pt x="2261529" y="1262669"/>
                  </a:lnTo>
                  <a:lnTo>
                    <a:pt x="2056048" y="1262669"/>
                  </a:lnTo>
                  <a:lnTo>
                    <a:pt x="2055940" y="838798"/>
                  </a:lnTo>
                  <a:cubicBezTo>
                    <a:pt x="2056411" y="779107"/>
                    <a:pt x="2014032" y="705704"/>
                    <a:pt x="1962102" y="676265"/>
                  </a:cubicBezTo>
                  <a:lnTo>
                    <a:pt x="1245107" y="262065"/>
                  </a:lnTo>
                  <a:lnTo>
                    <a:pt x="1228257" y="252332"/>
                  </a:lnTo>
                  <a:cubicBezTo>
                    <a:pt x="1202292" y="237612"/>
                    <a:pt x="1168291" y="230154"/>
                    <a:pt x="1134233" y="230156"/>
                  </a:cubicBezTo>
                  <a:cubicBezTo>
                    <a:pt x="1100173" y="230160"/>
                    <a:pt x="1066055" y="237624"/>
                    <a:pt x="1039854" y="252751"/>
                  </a:cubicBezTo>
                  <a:lnTo>
                    <a:pt x="306227" y="676311"/>
                  </a:lnTo>
                  <a:cubicBezTo>
                    <a:pt x="255136" y="705808"/>
                    <a:pt x="212132" y="779571"/>
                    <a:pt x="211661" y="839264"/>
                  </a:cubicBezTo>
                  <a:lnTo>
                    <a:pt x="211617" y="1262669"/>
                  </a:lnTo>
                  <a:lnTo>
                    <a:pt x="5700" y="1262669"/>
                  </a:lnTo>
                  <a:lnTo>
                    <a:pt x="4681" y="1217870"/>
                  </a:lnTo>
                  <a:cubicBezTo>
                    <a:pt x="277" y="1029295"/>
                    <a:pt x="-3689" y="839962"/>
                    <a:pt x="5939" y="744906"/>
                  </a:cubicBezTo>
                  <a:cubicBezTo>
                    <a:pt x="6515" y="671905"/>
                    <a:pt x="59106" y="581697"/>
                    <a:pt x="121589" y="545622"/>
                  </a:cubicBezTo>
                  <a:lnTo>
                    <a:pt x="1018775" y="27632"/>
                  </a:lnTo>
                  <a:cubicBezTo>
                    <a:pt x="1050817" y="9132"/>
                    <a:pt x="1092542" y="4"/>
                    <a:pt x="1134195" y="0"/>
                  </a:cubicBezTo>
                  <a:close/>
                </a:path>
              </a:pathLst>
            </a:custGeom>
            <a:solidFill>
              <a:srgbClr val="3379B5"/>
            </a:solidFill>
            <a:ln>
              <a:noFill/>
            </a:ln>
          </p:spPr>
          <p:txBody>
            <a:bodyPr rot="0" vert="horz" wrap="square" lIns="91440" tIns="45720" rIns="91440" bIns="45720" anchor="ctr" anchorCtr="0" upright="1">
              <a:noAutofit/>
            </a:bodyPr>
            <a:lstStyle/>
            <a:p>
              <a:endParaRPr lang="en-US" sz="2400"/>
            </a:p>
          </p:txBody>
        </p:sp>
        <p:sp>
          <p:nvSpPr>
            <p:cNvPr id="25" name="Freeform: Shape 24">
              <a:extLst>
                <a:ext uri="{FF2B5EF4-FFF2-40B4-BE49-F238E27FC236}">
                  <a16:creationId xmlns:a16="http://schemas.microsoft.com/office/drawing/2014/main" id="{7A7AEA4C-6106-4460-9D97-64A9C5ED8564}"/>
                </a:ext>
              </a:extLst>
            </p:cNvPr>
            <p:cNvSpPr>
              <a:spLocks/>
            </p:cNvSpPr>
            <p:nvPr/>
          </p:nvSpPr>
          <p:spPr bwMode="auto">
            <a:xfrm>
              <a:off x="9587869" y="3114260"/>
              <a:ext cx="1784661" cy="1996091"/>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noFill/>
            <a:ln w="28575">
              <a:solidFill>
                <a:srgbClr val="3379B5"/>
              </a:solidFill>
            </a:ln>
          </p:spPr>
          <p:txBody>
            <a:bodyPr rot="0" vert="horz" wrap="square" lIns="91440" tIns="45720" rIns="91440" bIns="45720" anchor="ctr" anchorCtr="0" upright="1">
              <a:noAutofit/>
            </a:bodyPr>
            <a:lstStyle/>
            <a:p>
              <a:endParaRPr lang="en-US" sz="2400"/>
            </a:p>
          </p:txBody>
        </p:sp>
        <p:sp>
          <p:nvSpPr>
            <p:cNvPr id="27" name="TextBox 47">
              <a:extLst>
                <a:ext uri="{FF2B5EF4-FFF2-40B4-BE49-F238E27FC236}">
                  <a16:creationId xmlns:a16="http://schemas.microsoft.com/office/drawing/2014/main" id="{9918BE5E-0732-4BC9-A4AE-545681ACE23F}"/>
                </a:ext>
              </a:extLst>
            </p:cNvPr>
            <p:cNvSpPr txBox="1">
              <a:spLocks noChangeArrowheads="1"/>
            </p:cNvSpPr>
            <p:nvPr/>
          </p:nvSpPr>
          <p:spPr bwMode="auto">
            <a:xfrm>
              <a:off x="8507742" y="1643762"/>
              <a:ext cx="3783531" cy="85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التحديد </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7" name="Picture 36" descr="Initiative ">
              <a:extLst>
                <a:ext uri="{FF2B5EF4-FFF2-40B4-BE49-F238E27FC236}">
                  <a16:creationId xmlns:a16="http://schemas.microsoft.com/office/drawing/2014/main" id="{B7B8A467-2DF4-43FB-AE14-815742C07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0906" y="3361420"/>
              <a:ext cx="1339043" cy="13387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90338AF8-07E1-425B-A40F-35F3793BE0BF}"/>
              </a:ext>
            </a:extLst>
          </p:cNvPr>
          <p:cNvGrpSpPr/>
          <p:nvPr/>
        </p:nvGrpSpPr>
        <p:grpSpPr>
          <a:xfrm>
            <a:off x="3980197" y="1605564"/>
            <a:ext cx="4128321" cy="3504791"/>
            <a:chOff x="3980197" y="1605564"/>
            <a:chExt cx="4128321" cy="3504791"/>
          </a:xfrm>
        </p:grpSpPr>
        <p:sp>
          <p:nvSpPr>
            <p:cNvPr id="29" name="Freeform: Shape 28">
              <a:extLst>
                <a:ext uri="{FF2B5EF4-FFF2-40B4-BE49-F238E27FC236}">
                  <a16:creationId xmlns:a16="http://schemas.microsoft.com/office/drawing/2014/main" id="{3A03FA98-8E11-4CA8-A95F-4EB560F78C3F}"/>
                </a:ext>
              </a:extLst>
            </p:cNvPr>
            <p:cNvSpPr>
              <a:spLocks/>
            </p:cNvSpPr>
            <p:nvPr/>
          </p:nvSpPr>
          <p:spPr bwMode="auto">
            <a:xfrm>
              <a:off x="4942144" y="2777508"/>
              <a:ext cx="2386807" cy="1334795"/>
            </a:xfrm>
            <a:custGeom>
              <a:avLst/>
              <a:gdLst>
                <a:gd name="T0" fmla="*/ 1128257 w 2255752"/>
                <a:gd name="T1" fmla="*/ 0 h 1262669"/>
                <a:gd name="T2" fmla="*/ 1243245 w 2255752"/>
                <a:gd name="T3" fmla="*/ 27119 h 1262669"/>
                <a:gd name="T4" fmla="*/ 2099877 w 2255752"/>
                <a:gd name="T5" fmla="*/ 521986 h 1262669"/>
                <a:gd name="T6" fmla="*/ 2099876 w 2255752"/>
                <a:gd name="T7" fmla="*/ 521986 h 1262669"/>
                <a:gd name="T8" fmla="*/ 2113310 w 2255752"/>
                <a:gd name="T9" fmla="*/ 529747 h 1262669"/>
                <a:gd name="T10" fmla="*/ 2140698 w 2255752"/>
                <a:gd name="T11" fmla="*/ 545569 h 1262669"/>
                <a:gd name="T12" fmla="*/ 2255458 w 2255752"/>
                <a:gd name="T13" fmla="*/ 744338 h 1262669"/>
                <a:gd name="T14" fmla="*/ 2255752 w 2255752"/>
                <a:gd name="T15" fmla="*/ 1262669 h 1262669"/>
                <a:gd name="T16" fmla="*/ 2050144 w 2255752"/>
                <a:gd name="T17" fmla="*/ 1262669 h 1262669"/>
                <a:gd name="T18" fmla="*/ 2050001 w 2255752"/>
                <a:gd name="T19" fmla="*/ 838798 h 1262669"/>
                <a:gd name="T20" fmla="*/ 1956163 w 2255752"/>
                <a:gd name="T21" fmla="*/ 676265 h 1262669"/>
                <a:gd name="T22" fmla="*/ 1239168 w 2255752"/>
                <a:gd name="T23" fmla="*/ 262065 h 1262669"/>
                <a:gd name="T24" fmla="*/ 1222318 w 2255752"/>
                <a:gd name="T25" fmla="*/ 252332 h 1262669"/>
                <a:gd name="T26" fmla="*/ 1128294 w 2255752"/>
                <a:gd name="T27" fmla="*/ 230156 h 1262669"/>
                <a:gd name="T28" fmla="*/ 1033915 w 2255752"/>
                <a:gd name="T29" fmla="*/ 252751 h 1262669"/>
                <a:gd name="T30" fmla="*/ 300288 w 2255752"/>
                <a:gd name="T31" fmla="*/ 676311 h 1262669"/>
                <a:gd name="T32" fmla="*/ 205722 w 2255752"/>
                <a:gd name="T33" fmla="*/ 839264 h 1262669"/>
                <a:gd name="T34" fmla="*/ 205698 w 2255752"/>
                <a:gd name="T35" fmla="*/ 1262669 h 1262669"/>
                <a:gd name="T36" fmla="*/ 90 w 2255752"/>
                <a:gd name="T37" fmla="*/ 1262669 h 1262669"/>
                <a:gd name="T38" fmla="*/ 0 w 2255752"/>
                <a:gd name="T39" fmla="*/ 744906 h 1262669"/>
                <a:gd name="T40" fmla="*/ 115650 w 2255752"/>
                <a:gd name="T41" fmla="*/ 545622 h 1262669"/>
                <a:gd name="T42" fmla="*/ 1012836 w 2255752"/>
                <a:gd name="T43" fmla="*/ 27632 h 1262669"/>
                <a:gd name="T44" fmla="*/ 1128257 w 2255752"/>
                <a:gd name="T45" fmla="*/ 0 h 12626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55752" h="1262669">
                  <a:moveTo>
                    <a:pt x="1128257" y="0"/>
                  </a:moveTo>
                  <a:cubicBezTo>
                    <a:pt x="1169910" y="-4"/>
                    <a:pt x="1211490" y="9118"/>
                    <a:pt x="1243245" y="27119"/>
                  </a:cubicBezTo>
                  <a:lnTo>
                    <a:pt x="2099877" y="521986"/>
                  </a:lnTo>
                  <a:lnTo>
                    <a:pt x="2099876" y="521986"/>
                  </a:lnTo>
                  <a:lnTo>
                    <a:pt x="2113310" y="529747"/>
                  </a:lnTo>
                  <a:lnTo>
                    <a:pt x="2140698" y="545569"/>
                  </a:lnTo>
                  <a:cubicBezTo>
                    <a:pt x="2204206" y="581570"/>
                    <a:pt x="2256033" y="671338"/>
                    <a:pt x="2255458" y="744338"/>
                  </a:cubicBezTo>
                  <a:lnTo>
                    <a:pt x="2255752" y="1262669"/>
                  </a:lnTo>
                  <a:lnTo>
                    <a:pt x="2050144" y="1262669"/>
                  </a:lnTo>
                  <a:lnTo>
                    <a:pt x="2050001" y="838798"/>
                  </a:lnTo>
                  <a:cubicBezTo>
                    <a:pt x="2050472" y="779107"/>
                    <a:pt x="2008093" y="705704"/>
                    <a:pt x="1956163" y="676265"/>
                  </a:cubicBezTo>
                  <a:lnTo>
                    <a:pt x="1239168" y="262065"/>
                  </a:lnTo>
                  <a:lnTo>
                    <a:pt x="1222318" y="252332"/>
                  </a:lnTo>
                  <a:cubicBezTo>
                    <a:pt x="1196353" y="237612"/>
                    <a:pt x="1162353" y="230154"/>
                    <a:pt x="1128294" y="230156"/>
                  </a:cubicBezTo>
                  <a:cubicBezTo>
                    <a:pt x="1094234" y="230160"/>
                    <a:pt x="1060116" y="237624"/>
                    <a:pt x="1033915" y="252751"/>
                  </a:cubicBezTo>
                  <a:lnTo>
                    <a:pt x="300288" y="676311"/>
                  </a:lnTo>
                  <a:cubicBezTo>
                    <a:pt x="249197" y="705808"/>
                    <a:pt x="206193" y="779571"/>
                    <a:pt x="205722" y="839264"/>
                  </a:cubicBezTo>
                  <a:lnTo>
                    <a:pt x="205698" y="1262669"/>
                  </a:lnTo>
                  <a:lnTo>
                    <a:pt x="90" y="1262669"/>
                  </a:lnTo>
                  <a:lnTo>
                    <a:pt x="0" y="744906"/>
                  </a:lnTo>
                  <a:cubicBezTo>
                    <a:pt x="577" y="671905"/>
                    <a:pt x="53167" y="581697"/>
                    <a:pt x="115650" y="545622"/>
                  </a:cubicBezTo>
                  <a:lnTo>
                    <a:pt x="1012836" y="27632"/>
                  </a:lnTo>
                  <a:cubicBezTo>
                    <a:pt x="1044879" y="9132"/>
                    <a:pt x="1086604" y="4"/>
                    <a:pt x="1128257" y="0"/>
                  </a:cubicBezTo>
                  <a:close/>
                </a:path>
              </a:pathLst>
            </a:custGeom>
            <a:solidFill>
              <a:srgbClr val="3379B5"/>
            </a:solidFill>
            <a:ln>
              <a:noFill/>
            </a:ln>
          </p:spPr>
          <p:txBody>
            <a:bodyPr rot="0" vert="horz" wrap="square" lIns="91440" tIns="45720" rIns="91440" bIns="45720" anchor="ctr" anchorCtr="0" upright="1">
              <a:noAutofit/>
            </a:bodyPr>
            <a:lstStyle/>
            <a:p>
              <a:endParaRPr lang="en-US" sz="2400"/>
            </a:p>
          </p:txBody>
        </p:sp>
        <p:sp>
          <p:nvSpPr>
            <p:cNvPr id="32" name="Freeform: Shape 31">
              <a:extLst>
                <a:ext uri="{FF2B5EF4-FFF2-40B4-BE49-F238E27FC236}">
                  <a16:creationId xmlns:a16="http://schemas.microsoft.com/office/drawing/2014/main" id="{401E0E68-8C6A-42AF-A8C4-D4AA55D76A95}"/>
                </a:ext>
              </a:extLst>
            </p:cNvPr>
            <p:cNvSpPr>
              <a:spLocks/>
            </p:cNvSpPr>
            <p:nvPr/>
          </p:nvSpPr>
          <p:spPr bwMode="auto">
            <a:xfrm>
              <a:off x="5243087" y="3114258"/>
              <a:ext cx="1784814" cy="1996097"/>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noFill/>
            <a:ln w="28575">
              <a:solidFill>
                <a:srgbClr val="3379B5"/>
              </a:solidFill>
            </a:ln>
          </p:spPr>
          <p:txBody>
            <a:bodyPr rot="0" vert="horz" wrap="square" lIns="91440" tIns="45720" rIns="91440" bIns="45720" anchor="ctr" anchorCtr="0" upright="1">
              <a:noAutofit/>
            </a:bodyPr>
            <a:lstStyle/>
            <a:p>
              <a:endParaRPr lang="en-US" sz="2400"/>
            </a:p>
          </p:txBody>
        </p:sp>
        <p:sp>
          <p:nvSpPr>
            <p:cNvPr id="36" name="TextBox 44">
              <a:extLst>
                <a:ext uri="{FF2B5EF4-FFF2-40B4-BE49-F238E27FC236}">
                  <a16:creationId xmlns:a16="http://schemas.microsoft.com/office/drawing/2014/main" id="{7028C86E-5146-4E52-A0A7-BA4BBDD70310}"/>
                </a:ext>
              </a:extLst>
            </p:cNvPr>
            <p:cNvSpPr txBox="1">
              <a:spLocks noChangeArrowheads="1"/>
            </p:cNvSpPr>
            <p:nvPr/>
          </p:nvSpPr>
          <p:spPr bwMode="auto">
            <a:xfrm>
              <a:off x="3980197" y="1605564"/>
              <a:ext cx="4128321" cy="85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التنفيذ </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8" name="Picture 37" descr="Execute ">
              <a:extLst>
                <a:ext uri="{FF2B5EF4-FFF2-40B4-BE49-F238E27FC236}">
                  <a16:creationId xmlns:a16="http://schemas.microsoft.com/office/drawing/2014/main" id="{DE6721A2-4644-4EE6-96BA-7DFE2C90D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6805" y="3387775"/>
              <a:ext cx="1251352" cy="12511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739B9D32-AE18-4CC3-9801-07D0C8AA347C}"/>
              </a:ext>
            </a:extLst>
          </p:cNvPr>
          <p:cNvGrpSpPr/>
          <p:nvPr/>
        </p:nvGrpSpPr>
        <p:grpSpPr>
          <a:xfrm>
            <a:off x="2004582" y="3114258"/>
            <a:ext cx="3713326" cy="3121124"/>
            <a:chOff x="2004582" y="3114258"/>
            <a:chExt cx="3713326" cy="3121124"/>
          </a:xfrm>
        </p:grpSpPr>
        <p:sp>
          <p:nvSpPr>
            <p:cNvPr id="34" name="TextBox 35">
              <a:extLst>
                <a:ext uri="{FF2B5EF4-FFF2-40B4-BE49-F238E27FC236}">
                  <a16:creationId xmlns:a16="http://schemas.microsoft.com/office/drawing/2014/main" id="{25EF65AC-D86E-42BD-9383-E8A66443CD76}"/>
                </a:ext>
              </a:extLst>
            </p:cNvPr>
            <p:cNvSpPr txBox="1">
              <a:spLocks noChangeArrowheads="1"/>
            </p:cNvSpPr>
            <p:nvPr/>
          </p:nvSpPr>
          <p:spPr bwMode="auto">
            <a:xfrm>
              <a:off x="2004582" y="5400403"/>
              <a:ext cx="3713326" cy="83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المراقبة والتحكم </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4" name="Group 3">
              <a:extLst>
                <a:ext uri="{FF2B5EF4-FFF2-40B4-BE49-F238E27FC236}">
                  <a16:creationId xmlns:a16="http://schemas.microsoft.com/office/drawing/2014/main" id="{E790A204-311E-4DE4-886A-2480C66E29F5}"/>
                </a:ext>
              </a:extLst>
            </p:cNvPr>
            <p:cNvGrpSpPr/>
            <p:nvPr/>
          </p:nvGrpSpPr>
          <p:grpSpPr>
            <a:xfrm>
              <a:off x="2772040" y="3114258"/>
              <a:ext cx="2387761" cy="2332840"/>
              <a:chOff x="2772040" y="3114258"/>
              <a:chExt cx="2387761" cy="2332840"/>
            </a:xfrm>
          </p:grpSpPr>
          <p:sp>
            <p:nvSpPr>
              <p:cNvPr id="28" name="Freeform: Shape 27">
                <a:extLst>
                  <a:ext uri="{FF2B5EF4-FFF2-40B4-BE49-F238E27FC236}">
                    <a16:creationId xmlns:a16="http://schemas.microsoft.com/office/drawing/2014/main" id="{E0D8FD8C-8D78-44E3-AD68-4E5A76A79FE0}"/>
                  </a:ext>
                </a:extLst>
              </p:cNvPr>
              <p:cNvSpPr>
                <a:spLocks/>
              </p:cNvSpPr>
              <p:nvPr/>
            </p:nvSpPr>
            <p:spPr bwMode="auto">
              <a:xfrm>
                <a:off x="2772040" y="4112303"/>
                <a:ext cx="2387761" cy="1334795"/>
              </a:xfrm>
              <a:custGeom>
                <a:avLst/>
                <a:gdLst>
                  <a:gd name="T0" fmla="*/ 5137 w 2256529"/>
                  <a:gd name="T1" fmla="*/ 0 h 1262669"/>
                  <a:gd name="T2" fmla="*/ 206456 w 2256529"/>
                  <a:gd name="T3" fmla="*/ 0 h 1262669"/>
                  <a:gd name="T4" fmla="*/ 206715 w 2256529"/>
                  <a:gd name="T5" fmla="*/ 424088 h 1262669"/>
                  <a:gd name="T6" fmla="*/ 234968 w 2256529"/>
                  <a:gd name="T7" fmla="*/ 516133 h 1262669"/>
                  <a:gd name="T8" fmla="*/ 257828 w 2256529"/>
                  <a:gd name="T9" fmla="*/ 547429 h 1262669"/>
                  <a:gd name="T10" fmla="*/ 264654 w 2256529"/>
                  <a:gd name="T11" fmla="*/ 556775 h 1262669"/>
                  <a:gd name="T12" fmla="*/ 300555 w 2256529"/>
                  <a:gd name="T13" fmla="*/ 586621 h 1262669"/>
                  <a:gd name="T14" fmla="*/ 1034398 w 2256529"/>
                  <a:gd name="T15" fmla="*/ 1010556 h 1262669"/>
                  <a:gd name="T16" fmla="*/ 1054024 w 2256529"/>
                  <a:gd name="T17" fmla="*/ 1017889 h 1262669"/>
                  <a:gd name="T18" fmla="*/ 1078561 w 2256529"/>
                  <a:gd name="T19" fmla="*/ 1027058 h 1262669"/>
                  <a:gd name="T20" fmla="*/ 1222801 w 2256529"/>
                  <a:gd name="T21" fmla="*/ 1010135 h 1262669"/>
                  <a:gd name="T22" fmla="*/ 1956428 w 2256529"/>
                  <a:gd name="T23" fmla="*/ 586576 h 1262669"/>
                  <a:gd name="T24" fmla="*/ 2050994 w 2256529"/>
                  <a:gd name="T25" fmla="*/ 423624 h 1262669"/>
                  <a:gd name="T26" fmla="*/ 2050921 w 2256529"/>
                  <a:gd name="T27" fmla="*/ 0 h 1262669"/>
                  <a:gd name="T28" fmla="*/ 2256529 w 2256529"/>
                  <a:gd name="T29" fmla="*/ 0 h 1262669"/>
                  <a:gd name="T30" fmla="*/ 2256498 w 2256529"/>
                  <a:gd name="T31" fmla="*/ 518110 h 1262669"/>
                  <a:gd name="T32" fmla="*/ 2140849 w 2256529"/>
                  <a:gd name="T33" fmla="*/ 717392 h 1262669"/>
                  <a:gd name="T34" fmla="*/ 1243664 w 2256529"/>
                  <a:gd name="T35" fmla="*/ 1235383 h 1262669"/>
                  <a:gd name="T36" fmla="*/ 1013254 w 2256529"/>
                  <a:gd name="T37" fmla="*/ 1235897 h 1262669"/>
                  <a:gd name="T38" fmla="*/ 115803 w 2256529"/>
                  <a:gd name="T39" fmla="*/ 717448 h 1262669"/>
                  <a:gd name="T40" fmla="*/ 71900 w 2256529"/>
                  <a:gd name="T41" fmla="*/ 680948 h 1262669"/>
                  <a:gd name="T42" fmla="*/ 58452 w 2256529"/>
                  <a:gd name="T43" fmla="*/ 662539 h 1262669"/>
                  <a:gd name="T44" fmla="*/ 35592 w 2256529"/>
                  <a:gd name="T45" fmla="*/ 631244 h 1262669"/>
                  <a:gd name="T46" fmla="*/ 1043 w 2256529"/>
                  <a:gd name="T47" fmla="*/ 518678 h 1262669"/>
                  <a:gd name="T48" fmla="*/ 4569 w 2256529"/>
                  <a:gd name="T49" fmla="*/ 50527 h 12626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56529" h="1262669">
                    <a:moveTo>
                      <a:pt x="5137" y="0"/>
                    </a:moveTo>
                    <a:lnTo>
                      <a:pt x="206456" y="0"/>
                    </a:lnTo>
                    <a:lnTo>
                      <a:pt x="206715" y="424088"/>
                    </a:lnTo>
                    <a:cubicBezTo>
                      <a:pt x="207136" y="453557"/>
                      <a:pt x="217941" y="486642"/>
                      <a:pt x="234968" y="516133"/>
                    </a:cubicBezTo>
                    <a:lnTo>
                      <a:pt x="257828" y="547429"/>
                    </a:lnTo>
                    <a:lnTo>
                      <a:pt x="264654" y="556775"/>
                    </a:lnTo>
                    <a:cubicBezTo>
                      <a:pt x="275759" y="568824"/>
                      <a:pt x="287898" y="579073"/>
                      <a:pt x="300555" y="586621"/>
                    </a:cubicBezTo>
                    <a:lnTo>
                      <a:pt x="1034398" y="1010556"/>
                    </a:lnTo>
                    <a:lnTo>
                      <a:pt x="1054024" y="1017889"/>
                    </a:lnTo>
                    <a:lnTo>
                      <a:pt x="1078561" y="1027058"/>
                    </a:lnTo>
                    <a:cubicBezTo>
                      <a:pt x="1126877" y="1037993"/>
                      <a:pt x="1184483" y="1032258"/>
                      <a:pt x="1222801" y="1010135"/>
                    </a:cubicBezTo>
                    <a:lnTo>
                      <a:pt x="1956428" y="586576"/>
                    </a:lnTo>
                    <a:cubicBezTo>
                      <a:pt x="2008831" y="556322"/>
                      <a:pt x="2050524" y="483317"/>
                      <a:pt x="2050994" y="423624"/>
                    </a:cubicBezTo>
                    <a:lnTo>
                      <a:pt x="2050921" y="0"/>
                    </a:lnTo>
                    <a:lnTo>
                      <a:pt x="2256529" y="0"/>
                    </a:lnTo>
                    <a:lnTo>
                      <a:pt x="2256498" y="518110"/>
                    </a:lnTo>
                    <a:cubicBezTo>
                      <a:pt x="2255922" y="591111"/>
                      <a:pt x="2204934" y="680393"/>
                      <a:pt x="2140849" y="717392"/>
                    </a:cubicBezTo>
                    <a:lnTo>
                      <a:pt x="1243664" y="1235383"/>
                    </a:lnTo>
                    <a:cubicBezTo>
                      <a:pt x="1181180" y="1271457"/>
                      <a:pt x="1076763" y="1271898"/>
                      <a:pt x="1013254" y="1235897"/>
                    </a:cubicBezTo>
                    <a:lnTo>
                      <a:pt x="115803" y="717448"/>
                    </a:lnTo>
                    <a:cubicBezTo>
                      <a:pt x="100327" y="708217"/>
                      <a:pt x="85478" y="695682"/>
                      <a:pt x="71900" y="680948"/>
                    </a:cubicBezTo>
                    <a:lnTo>
                      <a:pt x="58452" y="662539"/>
                    </a:lnTo>
                    <a:lnTo>
                      <a:pt x="35592" y="631244"/>
                    </a:lnTo>
                    <a:cubicBezTo>
                      <a:pt x="14770" y="595177"/>
                      <a:pt x="1556" y="554717"/>
                      <a:pt x="1043" y="518678"/>
                    </a:cubicBezTo>
                    <a:cubicBezTo>
                      <a:pt x="-1866" y="430752"/>
                      <a:pt x="1969" y="241160"/>
                      <a:pt x="4569" y="50527"/>
                    </a:cubicBezTo>
                    <a:lnTo>
                      <a:pt x="5137" y="0"/>
                    </a:lnTo>
                    <a:close/>
                  </a:path>
                </a:pathLst>
              </a:custGeom>
              <a:solidFill>
                <a:schemeClr val="bg1">
                  <a:lumMod val="65000"/>
                </a:schemeClr>
              </a:solidFill>
              <a:ln>
                <a:noFill/>
              </a:ln>
            </p:spPr>
            <p:txBody>
              <a:bodyPr rot="0" vert="horz" wrap="square" lIns="91440" tIns="45720" rIns="91440" bIns="45720" anchor="ctr" anchorCtr="0" upright="1">
                <a:noAutofit/>
              </a:bodyPr>
              <a:lstStyle/>
              <a:p>
                <a:endParaRPr lang="en-US" sz="2400"/>
              </a:p>
            </p:txBody>
          </p:sp>
          <p:sp>
            <p:nvSpPr>
              <p:cNvPr id="31" name="Freeform: Shape 30">
                <a:extLst>
                  <a:ext uri="{FF2B5EF4-FFF2-40B4-BE49-F238E27FC236}">
                    <a16:creationId xmlns:a16="http://schemas.microsoft.com/office/drawing/2014/main" id="{F1D5C1B7-0E0E-4C16-A4FA-C1A90A0FD34C}"/>
                  </a:ext>
                </a:extLst>
              </p:cNvPr>
              <p:cNvSpPr>
                <a:spLocks/>
              </p:cNvSpPr>
              <p:nvPr/>
            </p:nvSpPr>
            <p:spPr bwMode="auto">
              <a:xfrm>
                <a:off x="3073511" y="3114258"/>
                <a:ext cx="1784814" cy="1996097"/>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noFill/>
              <a:ln w="28575">
                <a:solidFill>
                  <a:srgbClr val="A6A6A6"/>
                </a:solidFill>
              </a:ln>
            </p:spPr>
            <p:txBody>
              <a:bodyPr rot="0" vert="horz" wrap="square" lIns="91440" tIns="45720" rIns="91440" bIns="45720" anchor="ctr" anchorCtr="0" upright="1">
                <a:noAutofit/>
              </a:bodyPr>
              <a:lstStyle/>
              <a:p>
                <a:endParaRPr lang="en-US" sz="2400"/>
              </a:p>
            </p:txBody>
          </p:sp>
          <p:pic>
            <p:nvPicPr>
              <p:cNvPr id="39" name="Picture 38" descr="Monitoring ">
                <a:extLst>
                  <a:ext uri="{FF2B5EF4-FFF2-40B4-BE49-F238E27FC236}">
                    <a16:creationId xmlns:a16="http://schemas.microsoft.com/office/drawing/2014/main" id="{25A7C31D-1FEB-4FA7-9A26-E3BAE1882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6434" y="3444759"/>
                <a:ext cx="1295351" cy="129511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6" name="Group 5">
            <a:extLst>
              <a:ext uri="{FF2B5EF4-FFF2-40B4-BE49-F238E27FC236}">
                <a16:creationId xmlns:a16="http://schemas.microsoft.com/office/drawing/2014/main" id="{D04BD194-E2E2-4922-B823-8B1FFBE1CD7F}"/>
              </a:ext>
            </a:extLst>
          </p:cNvPr>
          <p:cNvGrpSpPr/>
          <p:nvPr/>
        </p:nvGrpSpPr>
        <p:grpSpPr>
          <a:xfrm>
            <a:off x="-99269" y="1627766"/>
            <a:ext cx="3824625" cy="3482589"/>
            <a:chOff x="-99269" y="1627766"/>
            <a:chExt cx="3824625" cy="3482589"/>
          </a:xfrm>
        </p:grpSpPr>
        <p:sp>
          <p:nvSpPr>
            <p:cNvPr id="22" name="Freeform: Shape 21">
              <a:extLst>
                <a:ext uri="{FF2B5EF4-FFF2-40B4-BE49-F238E27FC236}">
                  <a16:creationId xmlns:a16="http://schemas.microsoft.com/office/drawing/2014/main" id="{2833BF58-167C-4BEC-9F5F-8ED8CFDBBE44}"/>
                </a:ext>
              </a:extLst>
            </p:cNvPr>
            <p:cNvSpPr>
              <a:spLocks/>
            </p:cNvSpPr>
            <p:nvPr/>
          </p:nvSpPr>
          <p:spPr bwMode="auto">
            <a:xfrm>
              <a:off x="603628" y="2777508"/>
              <a:ext cx="2386913" cy="1334795"/>
            </a:xfrm>
            <a:custGeom>
              <a:avLst/>
              <a:gdLst>
                <a:gd name="T0" fmla="*/ 1128257 w 2255775"/>
                <a:gd name="T1" fmla="*/ 0 h 1262669"/>
                <a:gd name="T2" fmla="*/ 1243245 w 2255775"/>
                <a:gd name="T3" fmla="*/ 27119 h 1262669"/>
                <a:gd name="T4" fmla="*/ 2099877 w 2255775"/>
                <a:gd name="T5" fmla="*/ 521986 h 1262669"/>
                <a:gd name="T6" fmla="*/ 2113310 w 2255775"/>
                <a:gd name="T7" fmla="*/ 529747 h 1262669"/>
                <a:gd name="T8" fmla="*/ 2140698 w 2255775"/>
                <a:gd name="T9" fmla="*/ 545569 h 1262669"/>
                <a:gd name="T10" fmla="*/ 2255458 w 2255775"/>
                <a:gd name="T11" fmla="*/ 744338 h 1262669"/>
                <a:gd name="T12" fmla="*/ 2255775 w 2255775"/>
                <a:gd name="T13" fmla="*/ 1262669 h 1262669"/>
                <a:gd name="T14" fmla="*/ 2054456 w 2255775"/>
                <a:gd name="T15" fmla="*/ 1262669 h 1262669"/>
                <a:gd name="T16" fmla="*/ 2055481 w 2255775"/>
                <a:gd name="T17" fmla="*/ 1171598 h 1262669"/>
                <a:gd name="T18" fmla="*/ 2050001 w 2255775"/>
                <a:gd name="T19" fmla="*/ 838798 h 1262669"/>
                <a:gd name="T20" fmla="*/ 1956163 w 2255775"/>
                <a:gd name="T21" fmla="*/ 676265 h 1262669"/>
                <a:gd name="T22" fmla="*/ 1239168 w 2255775"/>
                <a:gd name="T23" fmla="*/ 262065 h 1262669"/>
                <a:gd name="T24" fmla="*/ 1222319 w 2255775"/>
                <a:gd name="T25" fmla="*/ 252332 h 1262669"/>
                <a:gd name="T26" fmla="*/ 1128294 w 2255775"/>
                <a:gd name="T27" fmla="*/ 230156 h 1262669"/>
                <a:gd name="T28" fmla="*/ 1033916 w 2255775"/>
                <a:gd name="T29" fmla="*/ 252751 h 1262669"/>
                <a:gd name="T30" fmla="*/ 300288 w 2255775"/>
                <a:gd name="T31" fmla="*/ 676311 h 1262669"/>
                <a:gd name="T32" fmla="*/ 205722 w 2255775"/>
                <a:gd name="T33" fmla="*/ 839264 h 1262669"/>
                <a:gd name="T34" fmla="*/ 205831 w 2255775"/>
                <a:gd name="T35" fmla="*/ 1262669 h 1262669"/>
                <a:gd name="T36" fmla="*/ 133 w 2255775"/>
                <a:gd name="T37" fmla="*/ 1262669 h 1262669"/>
                <a:gd name="T38" fmla="*/ 0 w 2255775"/>
                <a:gd name="T39" fmla="*/ 744906 h 1262669"/>
                <a:gd name="T40" fmla="*/ 115651 w 2255775"/>
                <a:gd name="T41" fmla="*/ 545622 h 1262669"/>
                <a:gd name="T42" fmla="*/ 1012836 w 2255775"/>
                <a:gd name="T43" fmla="*/ 27632 h 1262669"/>
                <a:gd name="T44" fmla="*/ 1128257 w 2255775"/>
                <a:gd name="T45" fmla="*/ 0 h 12626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55775" h="1262669">
                  <a:moveTo>
                    <a:pt x="1128257" y="0"/>
                  </a:moveTo>
                  <a:cubicBezTo>
                    <a:pt x="1169910" y="-4"/>
                    <a:pt x="1211491" y="9118"/>
                    <a:pt x="1243245" y="27119"/>
                  </a:cubicBezTo>
                  <a:lnTo>
                    <a:pt x="2099877" y="521986"/>
                  </a:lnTo>
                  <a:lnTo>
                    <a:pt x="2113310" y="529747"/>
                  </a:lnTo>
                  <a:lnTo>
                    <a:pt x="2140698" y="545569"/>
                  </a:lnTo>
                  <a:cubicBezTo>
                    <a:pt x="2204206" y="581570"/>
                    <a:pt x="2256034" y="671338"/>
                    <a:pt x="2255458" y="744338"/>
                  </a:cubicBezTo>
                  <a:lnTo>
                    <a:pt x="2255775" y="1262669"/>
                  </a:lnTo>
                  <a:lnTo>
                    <a:pt x="2054456" y="1262669"/>
                  </a:lnTo>
                  <a:lnTo>
                    <a:pt x="2055481" y="1171598"/>
                  </a:lnTo>
                  <a:cubicBezTo>
                    <a:pt x="2056593" y="1032949"/>
                    <a:pt x="2055889" y="907866"/>
                    <a:pt x="2050001" y="838798"/>
                  </a:cubicBezTo>
                  <a:cubicBezTo>
                    <a:pt x="2050472" y="779107"/>
                    <a:pt x="2008093" y="705704"/>
                    <a:pt x="1956163" y="676265"/>
                  </a:cubicBezTo>
                  <a:lnTo>
                    <a:pt x="1239168" y="262065"/>
                  </a:lnTo>
                  <a:lnTo>
                    <a:pt x="1222319" y="252332"/>
                  </a:lnTo>
                  <a:cubicBezTo>
                    <a:pt x="1196353" y="237612"/>
                    <a:pt x="1162353" y="230154"/>
                    <a:pt x="1128294" y="230156"/>
                  </a:cubicBezTo>
                  <a:cubicBezTo>
                    <a:pt x="1094234" y="230160"/>
                    <a:pt x="1060116" y="237624"/>
                    <a:pt x="1033916" y="252751"/>
                  </a:cubicBezTo>
                  <a:lnTo>
                    <a:pt x="300288" y="676311"/>
                  </a:lnTo>
                  <a:cubicBezTo>
                    <a:pt x="249197" y="705808"/>
                    <a:pt x="206193" y="779571"/>
                    <a:pt x="205722" y="839264"/>
                  </a:cubicBezTo>
                  <a:cubicBezTo>
                    <a:pt x="205758" y="980399"/>
                    <a:pt x="205795" y="1121534"/>
                    <a:pt x="205831" y="1262669"/>
                  </a:cubicBezTo>
                  <a:lnTo>
                    <a:pt x="133" y="1262669"/>
                  </a:lnTo>
                  <a:cubicBezTo>
                    <a:pt x="89" y="1090081"/>
                    <a:pt x="44" y="917494"/>
                    <a:pt x="0" y="744906"/>
                  </a:cubicBezTo>
                  <a:cubicBezTo>
                    <a:pt x="577" y="671905"/>
                    <a:pt x="53167" y="581697"/>
                    <a:pt x="115651" y="545622"/>
                  </a:cubicBezTo>
                  <a:lnTo>
                    <a:pt x="1012836" y="27632"/>
                  </a:lnTo>
                  <a:cubicBezTo>
                    <a:pt x="1044879" y="9132"/>
                    <a:pt x="1086603" y="4"/>
                    <a:pt x="1128257" y="0"/>
                  </a:cubicBezTo>
                  <a:close/>
                </a:path>
              </a:pathLst>
            </a:custGeom>
            <a:solidFill>
              <a:srgbClr val="3379B5"/>
            </a:solidFill>
            <a:ln>
              <a:noFill/>
            </a:ln>
          </p:spPr>
          <p:txBody>
            <a:bodyPr rot="0" vert="horz" wrap="square" lIns="91440" tIns="45720" rIns="91440" bIns="45720" anchor="ctr" anchorCtr="0" upright="1">
              <a:noAutofit/>
            </a:bodyPr>
            <a:lstStyle/>
            <a:p>
              <a:endParaRPr lang="en-US" sz="2400"/>
            </a:p>
          </p:txBody>
        </p:sp>
        <p:sp>
          <p:nvSpPr>
            <p:cNvPr id="24" name="Freeform: Shape 23">
              <a:extLst>
                <a:ext uri="{FF2B5EF4-FFF2-40B4-BE49-F238E27FC236}">
                  <a16:creationId xmlns:a16="http://schemas.microsoft.com/office/drawing/2014/main" id="{93DCC57E-F543-497A-8241-303C388B7D6F}"/>
                </a:ext>
              </a:extLst>
            </p:cNvPr>
            <p:cNvSpPr>
              <a:spLocks/>
            </p:cNvSpPr>
            <p:nvPr/>
          </p:nvSpPr>
          <p:spPr bwMode="auto">
            <a:xfrm>
              <a:off x="904891" y="3114258"/>
              <a:ext cx="1784814" cy="1996097"/>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noFill/>
            <a:ln w="28575">
              <a:solidFill>
                <a:srgbClr val="3379B5"/>
              </a:solidFill>
            </a:ln>
          </p:spPr>
          <p:txBody>
            <a:bodyPr rot="0" vert="horz" wrap="square" lIns="91440" tIns="45720" rIns="91440" bIns="45720" anchor="ctr" anchorCtr="0" upright="1">
              <a:noAutofit/>
            </a:bodyPr>
            <a:lstStyle/>
            <a:p>
              <a:endParaRPr lang="en-US" sz="2400"/>
            </a:p>
          </p:txBody>
        </p:sp>
        <p:sp>
          <p:nvSpPr>
            <p:cNvPr id="26" name="TextBox 41">
              <a:extLst>
                <a:ext uri="{FF2B5EF4-FFF2-40B4-BE49-F238E27FC236}">
                  <a16:creationId xmlns:a16="http://schemas.microsoft.com/office/drawing/2014/main" id="{13382E76-66AA-43AB-9F8D-6E92C921997D}"/>
                </a:ext>
              </a:extLst>
            </p:cNvPr>
            <p:cNvSpPr txBox="1">
              <a:spLocks noChangeArrowheads="1"/>
            </p:cNvSpPr>
            <p:nvPr/>
          </p:nvSpPr>
          <p:spPr bwMode="auto">
            <a:xfrm>
              <a:off x="-99269" y="1627766"/>
              <a:ext cx="3824625" cy="81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الإغلاق </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40" name="Picture 39" descr="Closure ">
              <a:extLst>
                <a:ext uri="{FF2B5EF4-FFF2-40B4-BE49-F238E27FC236}">
                  <a16:creationId xmlns:a16="http://schemas.microsoft.com/office/drawing/2014/main" id="{6F65A8F3-15D4-4228-8008-23A9419DC0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291" y="3387775"/>
              <a:ext cx="1463502" cy="1463235"/>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2" descr="Idea 3d Images - Free Download on Freepik">
            <a:extLst>
              <a:ext uri="{FF2B5EF4-FFF2-40B4-BE49-F238E27FC236}">
                <a16:creationId xmlns:a16="http://schemas.microsoft.com/office/drawing/2014/main" id="{ED0F8B82-45BA-4A9B-9A3A-48EF3EEFC7D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292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1">
            <a:extLst>
              <a:ext uri="{FF2B5EF4-FFF2-40B4-BE49-F238E27FC236}">
                <a16:creationId xmlns:a16="http://schemas.microsoft.com/office/drawing/2014/main" id="{7EDF8606-0ECF-4575-99D8-F25177998997}"/>
              </a:ext>
            </a:extLst>
          </p:cNvPr>
          <p:cNvSpPr txBox="1"/>
          <p:nvPr/>
        </p:nvSpPr>
        <p:spPr>
          <a:xfrm>
            <a:off x="1361437" y="-1943522"/>
            <a:ext cx="5009702" cy="44627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SY"/>
              <a:t>ما هي مراحل دورة حياة المشروع؟ </a:t>
            </a:r>
            <a:endParaRPr lang="en-US" dirty="0"/>
          </a:p>
        </p:txBody>
      </p:sp>
      <p:pic>
        <p:nvPicPr>
          <p:cNvPr id="45" name="Picture 44" descr="Studying - Free education icons">
            <a:extLst>
              <a:ext uri="{FF2B5EF4-FFF2-40B4-BE49-F238E27FC236}">
                <a16:creationId xmlns:a16="http://schemas.microsoft.com/office/drawing/2014/main" id="{421DA12D-9A44-4676-8FBE-F95632CF58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4891" y="-3511358"/>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646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ممارسات فعالة لتحفيز الفريق وإدارة الأداء</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60" name="Group 59">
            <a:extLst>
              <a:ext uri="{FF2B5EF4-FFF2-40B4-BE49-F238E27FC236}">
                <a16:creationId xmlns:a16="http://schemas.microsoft.com/office/drawing/2014/main" id="{9780C9A3-84B4-4292-B5EF-15EDB8880A21}"/>
              </a:ext>
            </a:extLst>
          </p:cNvPr>
          <p:cNvGrpSpPr/>
          <p:nvPr/>
        </p:nvGrpSpPr>
        <p:grpSpPr>
          <a:xfrm>
            <a:off x="9038903" y="2219122"/>
            <a:ext cx="2707620" cy="3661173"/>
            <a:chOff x="4286131" y="0"/>
            <a:chExt cx="1357308" cy="1835618"/>
          </a:xfrm>
        </p:grpSpPr>
        <p:sp>
          <p:nvSpPr>
            <p:cNvPr id="73" name="Freeform: Shape 72">
              <a:extLst>
                <a:ext uri="{FF2B5EF4-FFF2-40B4-BE49-F238E27FC236}">
                  <a16:creationId xmlns:a16="http://schemas.microsoft.com/office/drawing/2014/main" id="{68C814E5-9A9B-4AA1-B645-0A8E810C1F69}"/>
                </a:ext>
              </a:extLst>
            </p:cNvPr>
            <p:cNvSpPr/>
            <p:nvPr/>
          </p:nvSpPr>
          <p:spPr>
            <a:xfrm>
              <a:off x="4402127"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74" name="TextBox 6">
              <a:extLst>
                <a:ext uri="{FF2B5EF4-FFF2-40B4-BE49-F238E27FC236}">
                  <a16:creationId xmlns:a16="http://schemas.microsoft.com/office/drawing/2014/main" id="{32DB50DC-DAE5-4D41-A901-E497394C3866}"/>
                </a:ext>
              </a:extLst>
            </p:cNvPr>
            <p:cNvSpPr txBox="1"/>
            <p:nvPr/>
          </p:nvSpPr>
          <p:spPr>
            <a:xfrm>
              <a:off x="4822296" y="0"/>
              <a:ext cx="378643" cy="411979"/>
            </a:xfrm>
            <a:prstGeom prst="rect">
              <a:avLst/>
            </a:prstGeom>
            <a:noFill/>
          </p:spPr>
          <p:txBody>
            <a:bodyPr wrap="none" rtlCol="0">
              <a:spAutoFit/>
            </a:bodyPr>
            <a:lstStyle/>
            <a:p>
              <a:pPr marL="0" marR="0" algn="ctr" rtl="1">
                <a:lnSpc>
                  <a:spcPct val="115000"/>
                </a:lnSpc>
                <a:spcBef>
                  <a:spcPts val="0"/>
                </a:spcBef>
                <a:spcAft>
                  <a:spcPts val="0"/>
                </a:spcAft>
              </a:pPr>
              <a:r>
                <a:rPr lang="ar-SY" sz="44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01</a:t>
              </a:r>
              <a:endParaRPr lang="en-US" sz="4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5" name="مربع نص 18">
              <a:extLst>
                <a:ext uri="{FF2B5EF4-FFF2-40B4-BE49-F238E27FC236}">
                  <a16:creationId xmlns:a16="http://schemas.microsoft.com/office/drawing/2014/main" id="{1AA388BE-DA8B-45C7-8EE1-D3C2CF09BC18}"/>
                </a:ext>
              </a:extLst>
            </p:cNvPr>
            <p:cNvSpPr txBox="1"/>
            <p:nvPr/>
          </p:nvSpPr>
          <p:spPr>
            <a:xfrm>
              <a:off x="4286131" y="1187683"/>
              <a:ext cx="1357308" cy="6479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أهداف واضحة ومحفزة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61" name="Group 60">
            <a:extLst>
              <a:ext uri="{FF2B5EF4-FFF2-40B4-BE49-F238E27FC236}">
                <a16:creationId xmlns:a16="http://schemas.microsoft.com/office/drawing/2014/main" id="{8B0B6B2B-C9E5-47DE-9825-6C7CE902DB46}"/>
              </a:ext>
            </a:extLst>
          </p:cNvPr>
          <p:cNvGrpSpPr/>
          <p:nvPr/>
        </p:nvGrpSpPr>
        <p:grpSpPr>
          <a:xfrm>
            <a:off x="6002190" y="2219122"/>
            <a:ext cx="3036713" cy="3661173"/>
            <a:chOff x="2763851" y="0"/>
            <a:chExt cx="1522280" cy="1835618"/>
          </a:xfrm>
        </p:grpSpPr>
        <p:sp>
          <p:nvSpPr>
            <p:cNvPr id="70" name="Freeform: Shape 69">
              <a:extLst>
                <a:ext uri="{FF2B5EF4-FFF2-40B4-BE49-F238E27FC236}">
                  <a16:creationId xmlns:a16="http://schemas.microsoft.com/office/drawing/2014/main" id="{9E1C054C-21C5-4CDB-8EBF-45107807436C}"/>
                </a:ext>
              </a:extLst>
            </p:cNvPr>
            <p:cNvSpPr/>
            <p:nvPr/>
          </p:nvSpPr>
          <p:spPr>
            <a:xfrm>
              <a:off x="2962333"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71" name="TextBox 6">
              <a:extLst>
                <a:ext uri="{FF2B5EF4-FFF2-40B4-BE49-F238E27FC236}">
                  <a16:creationId xmlns:a16="http://schemas.microsoft.com/office/drawing/2014/main" id="{C68A1CB7-4E57-465C-989A-EFCEC32C7391}"/>
                </a:ext>
              </a:extLst>
            </p:cNvPr>
            <p:cNvSpPr txBox="1"/>
            <p:nvPr/>
          </p:nvSpPr>
          <p:spPr>
            <a:xfrm>
              <a:off x="3382550" y="0"/>
              <a:ext cx="378643" cy="411979"/>
            </a:xfrm>
            <a:prstGeom prst="rect">
              <a:avLst/>
            </a:prstGeom>
            <a:noFill/>
          </p:spPr>
          <p:txBody>
            <a:bodyPr wrap="none" rtlCol="0">
              <a:spAutoFit/>
            </a:bodyPr>
            <a:lstStyle/>
            <a:p>
              <a:pPr marL="0" marR="0" algn="ctr" rtl="1">
                <a:lnSpc>
                  <a:spcPct val="115000"/>
                </a:lnSpc>
                <a:spcBef>
                  <a:spcPts val="0"/>
                </a:spcBef>
                <a:spcAft>
                  <a:spcPts val="0"/>
                </a:spcAft>
              </a:pPr>
              <a:r>
                <a:rPr lang="ar-SY" sz="44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02</a:t>
              </a:r>
              <a:endParaRPr lang="en-US" sz="4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2" name="مربع نص 18">
              <a:extLst>
                <a:ext uri="{FF2B5EF4-FFF2-40B4-BE49-F238E27FC236}">
                  <a16:creationId xmlns:a16="http://schemas.microsoft.com/office/drawing/2014/main" id="{877FAE4E-722E-47CC-AD8D-379A6E27B56F}"/>
                </a:ext>
              </a:extLst>
            </p:cNvPr>
            <p:cNvSpPr txBox="1"/>
            <p:nvPr/>
          </p:nvSpPr>
          <p:spPr>
            <a:xfrm>
              <a:off x="2763851" y="1187683"/>
              <a:ext cx="1522280" cy="6479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توفير التغذية الراجعة المستمرة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62" name="Group 61">
            <a:extLst>
              <a:ext uri="{FF2B5EF4-FFF2-40B4-BE49-F238E27FC236}">
                <a16:creationId xmlns:a16="http://schemas.microsoft.com/office/drawing/2014/main" id="{60AEB39E-246E-4EB4-AC17-28291829777D}"/>
              </a:ext>
            </a:extLst>
          </p:cNvPr>
          <p:cNvGrpSpPr/>
          <p:nvPr/>
        </p:nvGrpSpPr>
        <p:grpSpPr>
          <a:xfrm>
            <a:off x="3132970" y="2219122"/>
            <a:ext cx="3051735" cy="3660569"/>
            <a:chOff x="1325534" y="0"/>
            <a:chExt cx="1529810" cy="1835315"/>
          </a:xfrm>
        </p:grpSpPr>
        <p:sp>
          <p:nvSpPr>
            <p:cNvPr id="67" name="Freeform: Shape 66">
              <a:extLst>
                <a:ext uri="{FF2B5EF4-FFF2-40B4-BE49-F238E27FC236}">
                  <a16:creationId xmlns:a16="http://schemas.microsoft.com/office/drawing/2014/main" id="{543EB4E4-4FD3-4B81-9258-E1975AB00B0E}"/>
                </a:ext>
              </a:extLst>
            </p:cNvPr>
            <p:cNvSpPr/>
            <p:nvPr/>
          </p:nvSpPr>
          <p:spPr>
            <a:xfrm>
              <a:off x="1527853"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68" name="TextBox 6">
              <a:extLst>
                <a:ext uri="{FF2B5EF4-FFF2-40B4-BE49-F238E27FC236}">
                  <a16:creationId xmlns:a16="http://schemas.microsoft.com/office/drawing/2014/main" id="{05D8C32F-E970-4993-BD4F-BB9A26E29174}"/>
                </a:ext>
              </a:extLst>
            </p:cNvPr>
            <p:cNvSpPr txBox="1"/>
            <p:nvPr/>
          </p:nvSpPr>
          <p:spPr>
            <a:xfrm>
              <a:off x="1948121" y="0"/>
              <a:ext cx="378643" cy="411979"/>
            </a:xfrm>
            <a:prstGeom prst="rect">
              <a:avLst/>
            </a:prstGeom>
            <a:noFill/>
          </p:spPr>
          <p:txBody>
            <a:bodyPr wrap="none" rtlCol="0">
              <a:spAutoFit/>
            </a:bodyPr>
            <a:lstStyle/>
            <a:p>
              <a:pPr marL="0" marR="0" algn="ctr" rtl="1">
                <a:lnSpc>
                  <a:spcPct val="115000"/>
                </a:lnSpc>
                <a:spcBef>
                  <a:spcPts val="0"/>
                </a:spcBef>
                <a:spcAft>
                  <a:spcPts val="0"/>
                </a:spcAft>
              </a:pPr>
              <a:r>
                <a:rPr lang="ar-SY" sz="44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03</a:t>
              </a:r>
              <a:endParaRPr lang="en-US" sz="4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9" name="مربع نص 18">
              <a:extLst>
                <a:ext uri="{FF2B5EF4-FFF2-40B4-BE49-F238E27FC236}">
                  <a16:creationId xmlns:a16="http://schemas.microsoft.com/office/drawing/2014/main" id="{7DDC1457-D8ED-411E-B60A-36EC141230C1}"/>
                </a:ext>
              </a:extLst>
            </p:cNvPr>
            <p:cNvSpPr txBox="1"/>
            <p:nvPr/>
          </p:nvSpPr>
          <p:spPr>
            <a:xfrm>
              <a:off x="1325534" y="1187380"/>
              <a:ext cx="1529810" cy="6479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الاعتراف والتقدير للإنجازات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63" name="Group 62">
            <a:extLst>
              <a:ext uri="{FF2B5EF4-FFF2-40B4-BE49-F238E27FC236}">
                <a16:creationId xmlns:a16="http://schemas.microsoft.com/office/drawing/2014/main" id="{6F57AFCE-586A-4FA6-9569-168F19E777D9}"/>
              </a:ext>
            </a:extLst>
          </p:cNvPr>
          <p:cNvGrpSpPr/>
          <p:nvPr/>
        </p:nvGrpSpPr>
        <p:grpSpPr>
          <a:xfrm>
            <a:off x="167588" y="2219122"/>
            <a:ext cx="3349820" cy="3660569"/>
            <a:chOff x="-160988" y="0"/>
            <a:chExt cx="1679238" cy="1835315"/>
          </a:xfrm>
        </p:grpSpPr>
        <p:sp>
          <p:nvSpPr>
            <p:cNvPr id="64" name="Freeform: Shape 63">
              <a:extLst>
                <a:ext uri="{FF2B5EF4-FFF2-40B4-BE49-F238E27FC236}">
                  <a16:creationId xmlns:a16="http://schemas.microsoft.com/office/drawing/2014/main" id="{D070CD57-71D7-40D0-A651-BF4364A456C5}"/>
                </a:ext>
              </a:extLst>
            </p:cNvPr>
            <p:cNvSpPr/>
            <p:nvPr/>
          </p:nvSpPr>
          <p:spPr>
            <a:xfrm>
              <a:off x="115996"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65" name="TextBox 6">
              <a:extLst>
                <a:ext uri="{FF2B5EF4-FFF2-40B4-BE49-F238E27FC236}">
                  <a16:creationId xmlns:a16="http://schemas.microsoft.com/office/drawing/2014/main" id="{FA550F7D-646F-4067-81D8-0091F88C7B1F}"/>
                </a:ext>
              </a:extLst>
            </p:cNvPr>
            <p:cNvSpPr txBox="1"/>
            <p:nvPr/>
          </p:nvSpPr>
          <p:spPr>
            <a:xfrm>
              <a:off x="536311" y="0"/>
              <a:ext cx="378643" cy="411979"/>
            </a:xfrm>
            <a:prstGeom prst="rect">
              <a:avLst/>
            </a:prstGeom>
            <a:noFill/>
          </p:spPr>
          <p:txBody>
            <a:bodyPr wrap="none" rtlCol="0">
              <a:spAutoFit/>
            </a:bodyPr>
            <a:lstStyle/>
            <a:p>
              <a:pPr marL="0" marR="0" algn="ctr" rtl="1">
                <a:lnSpc>
                  <a:spcPct val="115000"/>
                </a:lnSpc>
                <a:spcBef>
                  <a:spcPts val="0"/>
                </a:spcBef>
                <a:spcAft>
                  <a:spcPts val="0"/>
                </a:spcAft>
              </a:pPr>
              <a:r>
                <a:rPr lang="en-US" sz="44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04</a:t>
              </a:r>
              <a:endParaRPr lang="en-US" sz="4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6" name="مربع نص 18">
              <a:extLst>
                <a:ext uri="{FF2B5EF4-FFF2-40B4-BE49-F238E27FC236}">
                  <a16:creationId xmlns:a16="http://schemas.microsoft.com/office/drawing/2014/main" id="{AE78FD50-35C7-4104-9106-261A12C1361D}"/>
                </a:ext>
              </a:extLst>
            </p:cNvPr>
            <p:cNvSpPr txBox="1"/>
            <p:nvPr/>
          </p:nvSpPr>
          <p:spPr>
            <a:xfrm>
              <a:off x="-160988" y="1187380"/>
              <a:ext cx="1679238" cy="6479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تفويض الصلاحيات وتمكين الأعضاء</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76" name="TextBox 75">
            <a:extLst>
              <a:ext uri="{FF2B5EF4-FFF2-40B4-BE49-F238E27FC236}">
                <a16:creationId xmlns:a16="http://schemas.microsoft.com/office/drawing/2014/main" id="{7FC4F22C-DF90-4944-B076-6625A7FC3E2D}"/>
              </a:ext>
            </a:extLst>
          </p:cNvPr>
          <p:cNvSpPr txBox="1"/>
          <p:nvPr/>
        </p:nvSpPr>
        <p:spPr>
          <a:xfrm>
            <a:off x="2019748" y="-2770018"/>
            <a:ext cx="43239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أهم الممارسات الفعالة لتحفيز فريق المشروع وإدارة أدائهم؟</a:t>
            </a:r>
            <a:endParaRPr lang="en-US" dirty="0"/>
          </a:p>
        </p:txBody>
      </p:sp>
      <p:pic>
        <p:nvPicPr>
          <p:cNvPr id="77" name="Picture 2" descr="Studying - Free education icons">
            <a:extLst>
              <a:ext uri="{FF2B5EF4-FFF2-40B4-BE49-F238E27FC236}">
                <a16:creationId xmlns:a16="http://schemas.microsoft.com/office/drawing/2014/main" id="{2659547A-68E5-4D58-A005-29E747E0E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4068324"/>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654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1000"/>
                                        <p:tgtEl>
                                          <p:spTgt spid="60"/>
                                        </p:tgtEl>
                                      </p:cBhvr>
                                    </p:animEffect>
                                    <p:anim calcmode="lin" valueType="num">
                                      <p:cBhvr>
                                        <p:cTn id="8" dur="1000" fill="hold"/>
                                        <p:tgtEl>
                                          <p:spTgt spid="60"/>
                                        </p:tgtEl>
                                        <p:attrNameLst>
                                          <p:attrName>ppt_x</p:attrName>
                                        </p:attrNameLst>
                                      </p:cBhvr>
                                      <p:tavLst>
                                        <p:tav tm="0">
                                          <p:val>
                                            <p:strVal val="#ppt_x"/>
                                          </p:val>
                                        </p:tav>
                                        <p:tav tm="100000">
                                          <p:val>
                                            <p:strVal val="#ppt_x"/>
                                          </p:val>
                                        </p:tav>
                                      </p:tavLst>
                                    </p:anim>
                                    <p:anim calcmode="lin" valueType="num">
                                      <p:cBhvr>
                                        <p:cTn id="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
                                        </p:tgtEl>
                                        <p:attrNameLst>
                                          <p:attrName>style.visibility</p:attrName>
                                        </p:attrNameLst>
                                      </p:cBhvr>
                                      <p:to>
                                        <p:strVal val="visible"/>
                                      </p:to>
                                    </p:set>
                                    <p:animEffect transition="in" filter="fade">
                                      <p:cBhvr>
                                        <p:cTn id="14" dur="1000"/>
                                        <p:tgtEl>
                                          <p:spTgt spid="61"/>
                                        </p:tgtEl>
                                      </p:cBhvr>
                                    </p:animEffect>
                                    <p:anim calcmode="lin" valueType="num">
                                      <p:cBhvr>
                                        <p:cTn id="15" dur="1000" fill="hold"/>
                                        <p:tgtEl>
                                          <p:spTgt spid="61"/>
                                        </p:tgtEl>
                                        <p:attrNameLst>
                                          <p:attrName>ppt_x</p:attrName>
                                        </p:attrNameLst>
                                      </p:cBhvr>
                                      <p:tavLst>
                                        <p:tav tm="0">
                                          <p:val>
                                            <p:strVal val="#ppt_x"/>
                                          </p:val>
                                        </p:tav>
                                        <p:tav tm="100000">
                                          <p:val>
                                            <p:strVal val="#ppt_x"/>
                                          </p:val>
                                        </p:tav>
                                      </p:tavLst>
                                    </p:anim>
                                    <p:anim calcmode="lin" valueType="num">
                                      <p:cBhvr>
                                        <p:cTn id="16"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000"/>
                                        <p:tgtEl>
                                          <p:spTgt spid="62"/>
                                        </p:tgtEl>
                                      </p:cBhvr>
                                    </p:animEffect>
                                    <p:anim calcmode="lin" valueType="num">
                                      <p:cBhvr>
                                        <p:cTn id="22" dur="1000" fill="hold"/>
                                        <p:tgtEl>
                                          <p:spTgt spid="62"/>
                                        </p:tgtEl>
                                        <p:attrNameLst>
                                          <p:attrName>ppt_x</p:attrName>
                                        </p:attrNameLst>
                                      </p:cBhvr>
                                      <p:tavLst>
                                        <p:tav tm="0">
                                          <p:val>
                                            <p:strVal val="#ppt_x"/>
                                          </p:val>
                                        </p:tav>
                                        <p:tav tm="100000">
                                          <p:val>
                                            <p:strVal val="#ppt_x"/>
                                          </p:val>
                                        </p:tav>
                                      </p:tavLst>
                                    </p:anim>
                                    <p:anim calcmode="lin" valueType="num">
                                      <p:cBhvr>
                                        <p:cTn id="23"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1000"/>
                                        <p:tgtEl>
                                          <p:spTgt spid="63"/>
                                        </p:tgtEl>
                                      </p:cBhvr>
                                    </p:animEffect>
                                    <p:anim calcmode="lin" valueType="num">
                                      <p:cBhvr>
                                        <p:cTn id="29" dur="1000" fill="hold"/>
                                        <p:tgtEl>
                                          <p:spTgt spid="63"/>
                                        </p:tgtEl>
                                        <p:attrNameLst>
                                          <p:attrName>ppt_x</p:attrName>
                                        </p:attrNameLst>
                                      </p:cBhvr>
                                      <p:tavLst>
                                        <p:tav tm="0">
                                          <p:val>
                                            <p:strVal val="#ppt_x"/>
                                          </p:val>
                                        </p:tav>
                                        <p:tav tm="100000">
                                          <p:val>
                                            <p:strVal val="#ppt_x"/>
                                          </p:val>
                                        </p:tav>
                                      </p:tavLst>
                                    </p:anim>
                                    <p:anim calcmode="lin" valueType="num">
                                      <p:cBhvr>
                                        <p:cTn id="3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0" name="TextBox 29">
            <a:extLst>
              <a:ext uri="{FF2B5EF4-FFF2-40B4-BE49-F238E27FC236}">
                <a16:creationId xmlns:a16="http://schemas.microsoft.com/office/drawing/2014/main" id="{444ED800-4E7B-4213-9C40-596D06A7EF3A}"/>
              </a:ext>
            </a:extLst>
          </p:cNvPr>
          <p:cNvSpPr txBox="1"/>
          <p:nvPr/>
        </p:nvSpPr>
        <p:spPr>
          <a:xfrm>
            <a:off x="2019748" y="3429000"/>
            <a:ext cx="43239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أهم الممارسات الفعالة لتحفيز فريق المشروع وإدارة أدائهم؟</a:t>
            </a:r>
            <a:endParaRPr lang="en-US" dirty="0"/>
          </a:p>
        </p:txBody>
      </p:sp>
      <p:pic>
        <p:nvPicPr>
          <p:cNvPr id="31" name="Picture 2" descr="Studying - Free education icons">
            <a:extLst>
              <a:ext uri="{FF2B5EF4-FFF2-40B4-BE49-F238E27FC236}">
                <a16:creationId xmlns:a16="http://schemas.microsoft.com/office/drawing/2014/main" id="{D4880A52-7ECE-4B23-99DF-15419BF98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dea 3d Images - Free Download on Freepik">
            <a:extLst>
              <a:ext uri="{FF2B5EF4-FFF2-40B4-BE49-F238E27FC236}">
                <a16:creationId xmlns:a16="http://schemas.microsoft.com/office/drawing/2014/main" id="{F5B83470-1157-4EF1-B6FB-E3D1274C475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74711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206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0" name="TextBox 29">
            <a:extLst>
              <a:ext uri="{FF2B5EF4-FFF2-40B4-BE49-F238E27FC236}">
                <a16:creationId xmlns:a16="http://schemas.microsoft.com/office/drawing/2014/main" id="{444ED800-4E7B-4213-9C40-596D06A7EF3A}"/>
              </a:ext>
            </a:extLst>
          </p:cNvPr>
          <p:cNvSpPr txBox="1"/>
          <p:nvPr/>
        </p:nvSpPr>
        <p:spPr>
          <a:xfrm>
            <a:off x="2019748" y="9446342"/>
            <a:ext cx="43239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ما هي أهم الممارسات الفعالة لتحفيز فريق المشروع وإدارة أدائهم؟</a:t>
            </a:r>
            <a:endParaRPr lang="en-US" dirty="0"/>
          </a:p>
        </p:txBody>
      </p:sp>
      <p:pic>
        <p:nvPicPr>
          <p:cNvPr id="31" name="Picture 2" descr="Studying - Free education icons">
            <a:extLst>
              <a:ext uri="{FF2B5EF4-FFF2-40B4-BE49-F238E27FC236}">
                <a16:creationId xmlns:a16="http://schemas.microsoft.com/office/drawing/2014/main" id="{D4880A52-7ECE-4B23-99DF-15419BF98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148036"/>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95FAB0B3-D8F4-4075-B0CA-425123B54E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F90B086-9808-45A3-B654-E587BE89D37A}"/>
              </a:ext>
            </a:extLst>
          </p:cNvPr>
          <p:cNvSpPr txBox="1"/>
          <p:nvPr/>
        </p:nvSpPr>
        <p:spPr>
          <a:xfrm>
            <a:off x="4171950" y="1857696"/>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وضع أهداف واضحة ومحفزة للفريق مرتبطة بأهداف المشروع</a:t>
            </a:r>
            <a:endParaRPr lang="en-US" dirty="0"/>
          </a:p>
        </p:txBody>
      </p:sp>
      <p:sp>
        <p:nvSpPr>
          <p:cNvPr id="22" name="TextBox 21">
            <a:extLst>
              <a:ext uri="{FF2B5EF4-FFF2-40B4-BE49-F238E27FC236}">
                <a16:creationId xmlns:a16="http://schemas.microsoft.com/office/drawing/2014/main" id="{B4D5831D-EC84-43FE-B5EB-3D1B6F357D59}"/>
              </a:ext>
            </a:extLst>
          </p:cNvPr>
          <p:cNvSpPr txBox="1"/>
          <p:nvPr/>
        </p:nvSpPr>
        <p:spPr>
          <a:xfrm>
            <a:off x="4171950" y="2678263"/>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توفير التغذية الراجعة المستمرة حول أداء الأعضاء وتقدمهم</a:t>
            </a:r>
            <a:endParaRPr lang="en-US" dirty="0"/>
          </a:p>
        </p:txBody>
      </p:sp>
      <p:sp>
        <p:nvSpPr>
          <p:cNvPr id="23" name="TextBox 22">
            <a:extLst>
              <a:ext uri="{FF2B5EF4-FFF2-40B4-BE49-F238E27FC236}">
                <a16:creationId xmlns:a16="http://schemas.microsoft.com/office/drawing/2014/main" id="{A90EB6C6-5BA1-4368-9244-3D784670D874}"/>
              </a:ext>
            </a:extLst>
          </p:cNvPr>
          <p:cNvSpPr txBox="1"/>
          <p:nvPr/>
        </p:nvSpPr>
        <p:spPr>
          <a:xfrm>
            <a:off x="4171950" y="3529554"/>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الاعتراف والتقدير للإنجازات الفردية والجماعية للفريق</a:t>
            </a:r>
            <a:endParaRPr lang="en-US" dirty="0"/>
          </a:p>
        </p:txBody>
      </p:sp>
      <p:sp>
        <p:nvSpPr>
          <p:cNvPr id="24" name="TextBox 23">
            <a:extLst>
              <a:ext uri="{FF2B5EF4-FFF2-40B4-BE49-F238E27FC236}">
                <a16:creationId xmlns:a16="http://schemas.microsoft.com/office/drawing/2014/main" id="{828B49FC-9CA1-4A79-B28E-3781B156E16B}"/>
              </a:ext>
            </a:extLst>
          </p:cNvPr>
          <p:cNvSpPr txBox="1"/>
          <p:nvPr/>
        </p:nvSpPr>
        <p:spPr>
          <a:xfrm>
            <a:off x="4171950" y="4402936"/>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تفويض الصلاحيات وتمكين الأعضاء لزيادة مشاركتهم وإبداعهم</a:t>
            </a:r>
            <a:endParaRPr lang="en-US" dirty="0"/>
          </a:p>
        </p:txBody>
      </p:sp>
      <p:sp>
        <p:nvSpPr>
          <p:cNvPr id="25" name="TextBox 24">
            <a:extLst>
              <a:ext uri="{FF2B5EF4-FFF2-40B4-BE49-F238E27FC236}">
                <a16:creationId xmlns:a16="http://schemas.microsoft.com/office/drawing/2014/main" id="{527C0705-4BC0-49FF-B9B6-FD2CE76CC46F}"/>
              </a:ext>
            </a:extLst>
          </p:cNvPr>
          <p:cNvSpPr txBox="1"/>
          <p:nvPr/>
        </p:nvSpPr>
        <p:spPr>
          <a:xfrm>
            <a:off x="4171950" y="5218916"/>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توفير الموارد والدعم اللازم لتمكين الفريق من تحقيق أهدافه</a:t>
            </a:r>
            <a:endParaRPr lang="en-US" dirty="0"/>
          </a:p>
        </p:txBody>
      </p:sp>
      <p:sp>
        <p:nvSpPr>
          <p:cNvPr id="26" name="TextBox 25">
            <a:extLst>
              <a:ext uri="{FF2B5EF4-FFF2-40B4-BE49-F238E27FC236}">
                <a16:creationId xmlns:a16="http://schemas.microsoft.com/office/drawing/2014/main" id="{0FC7D854-71A9-4BE5-AC5A-23FF1600891F}"/>
              </a:ext>
            </a:extLst>
          </p:cNvPr>
          <p:cNvSpPr txBox="1"/>
          <p:nvPr/>
        </p:nvSpPr>
        <p:spPr>
          <a:xfrm>
            <a:off x="4171950" y="6014758"/>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تشجيع التعاون والعمل الجماعي بين أعضاء الفريق</a:t>
            </a:r>
            <a:endParaRPr lang="en-US" dirty="0"/>
          </a:p>
        </p:txBody>
      </p:sp>
    </p:spTree>
    <p:extLst>
      <p:ext uri="{BB962C8B-B14F-4D97-AF65-F5344CB8AC3E}">
        <p14:creationId xmlns:p14="http://schemas.microsoft.com/office/powerpoint/2010/main" val="660529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1" name="Rectangle 20">
            <a:extLst>
              <a:ext uri="{FF2B5EF4-FFF2-40B4-BE49-F238E27FC236}">
                <a16:creationId xmlns:a16="http://schemas.microsoft.com/office/drawing/2014/main" id="{8F9960CF-F8E3-447F-8B0C-DD7345A4615E}"/>
              </a:ext>
            </a:extLst>
          </p:cNvPr>
          <p:cNvSpPr/>
          <p:nvPr/>
        </p:nvSpPr>
        <p:spPr>
          <a:xfrm>
            <a:off x="10820400" y="0"/>
            <a:ext cx="13716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FAEF5F-DB96-4188-9FC2-D73BA698B8A8}"/>
              </a:ext>
            </a:extLst>
          </p:cNvPr>
          <p:cNvSpPr/>
          <p:nvPr/>
        </p:nvSpPr>
        <p:spPr>
          <a:xfrm>
            <a:off x="0" y="1257300"/>
            <a:ext cx="12192000" cy="1733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Calendar ">
            <a:extLst>
              <a:ext uri="{FF2B5EF4-FFF2-40B4-BE49-F238E27FC236}">
                <a16:creationId xmlns:a16="http://schemas.microsoft.com/office/drawing/2014/main" id="{E45E353B-44E4-4C5E-9876-CA8F686ED798}"/>
              </a:ext>
            </a:extLst>
          </p:cNvPr>
          <p:cNvPicPr/>
          <p:nvPr/>
        </p:nvPicPr>
        <p:blipFill>
          <a:blip r:embed="rId3" cstate="print">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1029950" y="152400"/>
            <a:ext cx="952500" cy="952500"/>
          </a:xfrm>
          <a:prstGeom prst="rect">
            <a:avLst/>
          </a:prstGeom>
          <a:noFill/>
          <a:ln>
            <a:noFill/>
          </a:ln>
        </p:spPr>
      </p:pic>
      <p:sp>
        <p:nvSpPr>
          <p:cNvPr id="24" name="Rectangle 23">
            <a:extLst>
              <a:ext uri="{FF2B5EF4-FFF2-40B4-BE49-F238E27FC236}">
                <a16:creationId xmlns:a16="http://schemas.microsoft.com/office/drawing/2014/main" id="{C4F61257-F853-4F20-BB4A-25349BB8879E}"/>
              </a:ext>
            </a:extLst>
          </p:cNvPr>
          <p:cNvSpPr/>
          <p:nvPr/>
        </p:nvSpPr>
        <p:spPr>
          <a:xfrm>
            <a:off x="10601778" y="1257300"/>
            <a:ext cx="218622" cy="1733550"/>
          </a:xfrm>
          <a:prstGeom prst="rect">
            <a:avLst/>
          </a:prstGeom>
          <a:solidFill>
            <a:srgbClr val="203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87B1837-7CC8-4066-967A-CEC97CCC25BB}"/>
              </a:ext>
            </a:extLst>
          </p:cNvPr>
          <p:cNvSpPr txBox="1"/>
          <p:nvPr/>
        </p:nvSpPr>
        <p:spPr>
          <a:xfrm>
            <a:off x="10979150" y="1651000"/>
            <a:ext cx="1162050" cy="954107"/>
          </a:xfrm>
          <a:prstGeom prst="rect">
            <a:avLst/>
          </a:prstGeom>
          <a:noFill/>
        </p:spPr>
        <p:txBody>
          <a:bodyPr wrap="square" rtlCol="0">
            <a:spAutoFit/>
          </a:bodyPr>
          <a:lstStyle/>
          <a:p>
            <a:pPr algn="ctr" rtl="1"/>
            <a:r>
              <a:rPr lang="ar-SY" sz="2800" dirty="0">
                <a:latin typeface="GE Dinar Two Medium" panose="020A0503020102020204" pitchFamily="18" charset="-78"/>
                <a:ea typeface="GE Dinar Two Medium" panose="020A0503020102020204" pitchFamily="18" charset="-78"/>
                <a:cs typeface="GE Dinar Two Medium" panose="020A0503020102020204" pitchFamily="18" charset="-78"/>
              </a:rPr>
              <a:t>اليوم الرابع</a:t>
            </a:r>
            <a:endParaRPr lang="en-US" sz="28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6" name="TextBox 25">
            <a:extLst>
              <a:ext uri="{FF2B5EF4-FFF2-40B4-BE49-F238E27FC236}">
                <a16:creationId xmlns:a16="http://schemas.microsoft.com/office/drawing/2014/main" id="{BCE88B0F-56DF-4657-A369-E24E94BC7C61}"/>
              </a:ext>
            </a:extLst>
          </p:cNvPr>
          <p:cNvSpPr txBox="1"/>
          <p:nvPr/>
        </p:nvSpPr>
        <p:spPr>
          <a:xfrm>
            <a:off x="7287742" y="367040"/>
            <a:ext cx="3423347" cy="523220"/>
          </a:xfrm>
          <a:prstGeom prst="rect">
            <a:avLst/>
          </a:prstGeom>
          <a:noFill/>
        </p:spPr>
        <p:txBody>
          <a:bodyPr wrap="square" rtlCol="0">
            <a:spAutoFit/>
          </a:bodyPr>
          <a:lstStyle/>
          <a:p>
            <a:pPr algn="ctr" rtl="1"/>
            <a:r>
              <a:rPr lang="ar-SY"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rPr>
              <a:t>الجلسة الأولى</a:t>
            </a:r>
            <a:endParaRPr lang="en-US"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7" name="TextBox 26">
            <a:extLst>
              <a:ext uri="{FF2B5EF4-FFF2-40B4-BE49-F238E27FC236}">
                <a16:creationId xmlns:a16="http://schemas.microsoft.com/office/drawing/2014/main" id="{04A78358-C45B-420F-A4AF-809D71AE58EB}"/>
              </a:ext>
            </a:extLst>
          </p:cNvPr>
          <p:cNvSpPr txBox="1"/>
          <p:nvPr/>
        </p:nvSpPr>
        <p:spPr>
          <a:xfrm>
            <a:off x="2630658" y="1794754"/>
            <a:ext cx="7132440" cy="658642"/>
          </a:xfrm>
          <a:prstGeom prst="rect">
            <a:avLst/>
          </a:prstGeom>
          <a:noFill/>
        </p:spPr>
        <p:txBody>
          <a:bodyPr wrap="square" rtlCol="0">
            <a:spAutoFit/>
          </a:bodyPr>
          <a:lstStyle/>
          <a:p>
            <a:pPr marL="0" marR="0" algn="r" rtl="0">
              <a:lnSpc>
                <a:spcPct val="115000"/>
              </a:lnSpc>
              <a:spcBef>
                <a:spcPts val="0"/>
              </a:spcBef>
              <a:spcAft>
                <a:spcPts val="0"/>
              </a:spcAft>
            </a:pPr>
            <a:r>
              <a:rPr lang="ar-SY" sz="3200" dirty="0">
                <a:latin typeface="GE Dinar Two Medium" panose="020A0503020102020204" pitchFamily="18" charset="-78"/>
                <a:ea typeface="GE Dinar Two Medium" panose="020A0503020102020204" pitchFamily="18" charset="-78"/>
                <a:cs typeface="GE Dinar Two Medium" panose="020A0503020102020204" pitchFamily="18" charset="-78"/>
              </a:rPr>
              <a:t>إدارة مخاطر المشروع</a:t>
            </a:r>
            <a:endParaRPr lang="en-US" sz="32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nvGrpSpPr>
          <p:cNvPr id="28" name="Group 27">
            <a:extLst>
              <a:ext uri="{FF2B5EF4-FFF2-40B4-BE49-F238E27FC236}">
                <a16:creationId xmlns:a16="http://schemas.microsoft.com/office/drawing/2014/main" id="{F5732EDC-4390-4776-B168-2EAB1E44355A}"/>
              </a:ext>
            </a:extLst>
          </p:cNvPr>
          <p:cNvGrpSpPr/>
          <p:nvPr/>
        </p:nvGrpSpPr>
        <p:grpSpPr>
          <a:xfrm>
            <a:off x="3449973" y="3550569"/>
            <a:ext cx="6208299" cy="583544"/>
            <a:chOff x="3815733" y="3283607"/>
            <a:chExt cx="6208299" cy="583544"/>
          </a:xfrm>
        </p:grpSpPr>
        <p:sp>
          <p:nvSpPr>
            <p:cNvPr id="29" name="Rectangle 28">
              <a:extLst>
                <a:ext uri="{FF2B5EF4-FFF2-40B4-BE49-F238E27FC236}">
                  <a16:creationId xmlns:a16="http://schemas.microsoft.com/office/drawing/2014/main" id="{6535190C-B74D-4028-AAFE-CB296249BAEF}"/>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0" name="TextBox 29">
              <a:extLst>
                <a:ext uri="{FF2B5EF4-FFF2-40B4-BE49-F238E27FC236}">
                  <a16:creationId xmlns:a16="http://schemas.microsoft.com/office/drawing/2014/main" id="{2D51C958-8A66-4575-873F-F95B3940FF30}"/>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تحديد المخاطر المحتملة للمشروع</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1" name="Group 30">
            <a:extLst>
              <a:ext uri="{FF2B5EF4-FFF2-40B4-BE49-F238E27FC236}">
                <a16:creationId xmlns:a16="http://schemas.microsoft.com/office/drawing/2014/main" id="{8DAC2C0B-223B-45DB-86BB-BD5E79106FE8}"/>
              </a:ext>
            </a:extLst>
          </p:cNvPr>
          <p:cNvGrpSpPr/>
          <p:nvPr/>
        </p:nvGrpSpPr>
        <p:grpSpPr>
          <a:xfrm>
            <a:off x="3449973" y="4228148"/>
            <a:ext cx="6208299" cy="583544"/>
            <a:chOff x="3815733" y="3283607"/>
            <a:chExt cx="6208299" cy="583544"/>
          </a:xfrm>
        </p:grpSpPr>
        <p:sp>
          <p:nvSpPr>
            <p:cNvPr id="32" name="Rectangle 31">
              <a:extLst>
                <a:ext uri="{FF2B5EF4-FFF2-40B4-BE49-F238E27FC236}">
                  <a16:creationId xmlns:a16="http://schemas.microsoft.com/office/drawing/2014/main" id="{F3D217BE-6C3D-4C58-B693-9AAF03CBB637}"/>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3" name="TextBox 32">
              <a:extLst>
                <a:ext uri="{FF2B5EF4-FFF2-40B4-BE49-F238E27FC236}">
                  <a16:creationId xmlns:a16="http://schemas.microsoft.com/office/drawing/2014/main" id="{41B16B1C-D5DE-4015-B2AA-CE17A9275AAE}"/>
                </a:ext>
              </a:extLst>
            </p:cNvPr>
            <p:cNvSpPr txBox="1"/>
            <p:nvPr/>
          </p:nvSpPr>
          <p:spPr>
            <a:xfrm>
              <a:off x="3815733" y="3409896"/>
              <a:ext cx="6098344" cy="421654"/>
            </a:xfrm>
            <a:prstGeom prst="rect">
              <a:avLst/>
            </a:prstGeom>
            <a:noFill/>
          </p:spPr>
          <p:txBody>
            <a:bodyPr wrap="square">
              <a:spAutoFit/>
            </a:bodyPr>
            <a:lstStyle/>
            <a:p>
              <a:pPr marR="0" lvl="0" algn="r" rtl="1">
                <a:lnSpc>
                  <a:spcPct val="107000"/>
                </a:lnSpc>
                <a:spcBef>
                  <a:spcPts val="0"/>
                </a:spcBef>
                <a:spcAft>
                  <a:spcPts val="800"/>
                </a:spcAft>
                <a:buSzPts val="1600"/>
              </a:pPr>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تحليل المخاطر وتقييم تأثيرها</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4" name="Group 33">
            <a:extLst>
              <a:ext uri="{FF2B5EF4-FFF2-40B4-BE49-F238E27FC236}">
                <a16:creationId xmlns:a16="http://schemas.microsoft.com/office/drawing/2014/main" id="{E0C578C9-A341-43FF-A70B-004BA71229B4}"/>
              </a:ext>
            </a:extLst>
          </p:cNvPr>
          <p:cNvGrpSpPr/>
          <p:nvPr/>
        </p:nvGrpSpPr>
        <p:grpSpPr>
          <a:xfrm>
            <a:off x="3449973" y="4914424"/>
            <a:ext cx="6208299" cy="583544"/>
            <a:chOff x="3815733" y="3283607"/>
            <a:chExt cx="6208299" cy="583544"/>
          </a:xfrm>
        </p:grpSpPr>
        <p:sp>
          <p:nvSpPr>
            <p:cNvPr id="35" name="Rectangle 34">
              <a:extLst>
                <a:ext uri="{FF2B5EF4-FFF2-40B4-BE49-F238E27FC236}">
                  <a16:creationId xmlns:a16="http://schemas.microsoft.com/office/drawing/2014/main" id="{2E4117EE-C8BF-42E1-99B8-C3446F9927E1}"/>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6" name="TextBox 35">
              <a:extLst>
                <a:ext uri="{FF2B5EF4-FFF2-40B4-BE49-F238E27FC236}">
                  <a16:creationId xmlns:a16="http://schemas.microsoft.com/office/drawing/2014/main" id="{99E835E8-7991-40D1-8964-B4B083540BA3}"/>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وضع خطط للتخفيف من المخاطر</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7" name="Group 36">
            <a:extLst>
              <a:ext uri="{FF2B5EF4-FFF2-40B4-BE49-F238E27FC236}">
                <a16:creationId xmlns:a16="http://schemas.microsoft.com/office/drawing/2014/main" id="{D79010C1-E81E-459B-A0A8-6634C2881A62}"/>
              </a:ext>
            </a:extLst>
          </p:cNvPr>
          <p:cNvGrpSpPr/>
          <p:nvPr/>
        </p:nvGrpSpPr>
        <p:grpSpPr>
          <a:xfrm>
            <a:off x="3449973" y="5600700"/>
            <a:ext cx="6208299" cy="583544"/>
            <a:chOff x="3815733" y="3283607"/>
            <a:chExt cx="6208299" cy="583544"/>
          </a:xfrm>
        </p:grpSpPr>
        <p:sp>
          <p:nvSpPr>
            <p:cNvPr id="38" name="Rectangle 37">
              <a:extLst>
                <a:ext uri="{FF2B5EF4-FFF2-40B4-BE49-F238E27FC236}">
                  <a16:creationId xmlns:a16="http://schemas.microsoft.com/office/drawing/2014/main" id="{CF0E74C8-B9F8-432F-BF58-7071216150FC}"/>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9" name="TextBox 38">
              <a:extLst>
                <a:ext uri="{FF2B5EF4-FFF2-40B4-BE49-F238E27FC236}">
                  <a16:creationId xmlns:a16="http://schemas.microsoft.com/office/drawing/2014/main" id="{2F2AD454-F2C7-4A62-91C1-8E50C09C86D8}"/>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مراقبة المخاطر والاستجابة لها</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sp>
        <p:nvSpPr>
          <p:cNvPr id="40" name="Rectangle 39">
            <a:extLst>
              <a:ext uri="{FF2B5EF4-FFF2-40B4-BE49-F238E27FC236}">
                <a16:creationId xmlns:a16="http://schemas.microsoft.com/office/drawing/2014/main" id="{9A77D2E6-6536-4AA5-8158-90A067256031}"/>
              </a:ext>
            </a:extLst>
          </p:cNvPr>
          <p:cNvSpPr/>
          <p:nvPr/>
        </p:nvSpPr>
        <p:spPr>
          <a:xfrm>
            <a:off x="9921223" y="1610044"/>
            <a:ext cx="80892" cy="1075032"/>
          </a:xfrm>
          <a:prstGeom prst="rect">
            <a:avLst/>
          </a:prstGeom>
          <a:solidFill>
            <a:srgbClr val="627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Tree>
    <p:extLst>
      <p:ext uri="{BB962C8B-B14F-4D97-AF65-F5344CB8AC3E}">
        <p14:creationId xmlns:p14="http://schemas.microsoft.com/office/powerpoint/2010/main" val="9368952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tube ">
            <a:extLst>
              <a:ext uri="{FF2B5EF4-FFF2-40B4-BE49-F238E27FC236}">
                <a16:creationId xmlns:a16="http://schemas.microsoft.com/office/drawing/2014/main" id="{53EFD4E6-E4DD-4D4F-8B51-C5D3FE82010B}"/>
              </a:ext>
            </a:extLst>
          </p:cNvPr>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08773" y="2877929"/>
            <a:ext cx="2043938" cy="2043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0DE40-7F1E-4239-9133-4AAEC1420844}"/>
              </a:ext>
            </a:extLst>
          </p:cNvPr>
          <p:cNvSpPr txBox="1"/>
          <p:nvPr/>
        </p:nvSpPr>
        <p:spPr>
          <a:xfrm>
            <a:off x="1199536" y="2487204"/>
            <a:ext cx="6091084" cy="941796"/>
          </a:xfrm>
          <a:prstGeom prst="rect">
            <a:avLst/>
          </a:prstGeom>
          <a:noFill/>
        </p:spPr>
        <p:txBody>
          <a:bodyPr wrap="square">
            <a:spAutoFit/>
          </a:bodyPr>
          <a:lstStyle>
            <a:defPPr>
              <a:defRPr lang="en-US"/>
            </a:defPPr>
            <a:lvl1pPr marR="0" algn="ctr">
              <a:lnSpc>
                <a:spcPct val="115000"/>
              </a:lnSpc>
              <a:spcBef>
                <a:spcPts val="0"/>
              </a:spcBef>
              <a:spcAft>
                <a:spcPts val="0"/>
              </a:spcAft>
              <a:defRPr sz="2400" b="1">
                <a:solidFill>
                  <a:srgbClr val="1E3D6A"/>
                </a:solidFill>
                <a:effectLst/>
                <a:latin typeface="Times New Roman" panose="02020603050405020304" pitchFamily="18" charset="0"/>
                <a:ea typeface="Calibri" panose="020F0502020204030204" pitchFamily="34" charset="0"/>
                <a:cs typeface="GE Dinar Two Medium" panose="020A0503020102020204" pitchFamily="18" charset="-78"/>
              </a:defRPr>
            </a:lvl1pPr>
          </a:lstStyle>
          <a:p>
            <a:r>
              <a:rPr lang="ar-SY"/>
              <a:t>مقطع الفيديو الآتي يقدم معلومات عن إدارة مخاطر المشاريع:</a:t>
            </a:r>
            <a:endParaRPr lang="en-US"/>
          </a:p>
        </p:txBody>
      </p:sp>
      <p:sp>
        <p:nvSpPr>
          <p:cNvPr id="4" name="TextBox 3">
            <a:extLst>
              <a:ext uri="{FF2B5EF4-FFF2-40B4-BE49-F238E27FC236}">
                <a16:creationId xmlns:a16="http://schemas.microsoft.com/office/drawing/2014/main" id="{46AC71B9-84C2-404D-9C97-1B41B0B067AC}"/>
              </a:ext>
            </a:extLst>
          </p:cNvPr>
          <p:cNvSpPr txBox="1"/>
          <p:nvPr/>
        </p:nvSpPr>
        <p:spPr>
          <a:xfrm>
            <a:off x="750764" y="4708113"/>
            <a:ext cx="7405094" cy="587853"/>
          </a:xfrm>
          <a:prstGeom prst="rect">
            <a:avLst/>
          </a:prstGeom>
          <a:noFill/>
        </p:spPr>
        <p:txBody>
          <a:bodyPr wrap="square">
            <a:spAutoFit/>
          </a:bodyPr>
          <a:lstStyle>
            <a:defPPr>
              <a:defRPr lang="en-US"/>
            </a:defPPr>
            <a:lvl1pPr marR="0" algn="ctr" rtl="1">
              <a:lnSpc>
                <a:spcPct val="115000"/>
              </a:lnSpc>
              <a:spcBef>
                <a:spcPts val="0"/>
              </a:spcBef>
              <a:spcAft>
                <a:spcPts val="0"/>
              </a:spcAft>
              <a:defRPr sz="2800" b="1" u="sng">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defRPr>
            </a:lvl1pPr>
          </a:lstStyle>
          <a:p>
            <a:r>
              <a:rPr lang="en-US">
                <a:hlinkClick r:id="rId4">
                  <a:extLst>
                    <a:ext uri="{A12FA001-AC4F-418D-AE19-62706E023703}">
                      <ahyp:hlinkClr xmlns:ahyp="http://schemas.microsoft.com/office/drawing/2018/hyperlinkcolor" val="tx"/>
                    </a:ext>
                  </a:extLst>
                </a:hlinkClick>
              </a:rPr>
              <a:t>https://youtu.be/mDmEFAIN1ec?si=bR7qQDaWrcKrRT5g</a:t>
            </a:r>
            <a:endParaRPr lang="en-US"/>
          </a:p>
        </p:txBody>
      </p:sp>
      <p:pic>
        <p:nvPicPr>
          <p:cNvPr id="6" name="Picture 5">
            <a:extLst>
              <a:ext uri="{FF2B5EF4-FFF2-40B4-BE49-F238E27FC236}">
                <a16:creationId xmlns:a16="http://schemas.microsoft.com/office/drawing/2014/main" id="{24B8C330-0AE6-4015-87A8-E8BEE3C8C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8997" y="2029019"/>
            <a:ext cx="4475583" cy="4475583"/>
          </a:xfrm>
          <a:prstGeom prst="rect">
            <a:avLst/>
          </a:prstGeom>
        </p:spPr>
      </p:pic>
      <p:sp>
        <p:nvSpPr>
          <p:cNvPr id="7" name="TextBox 6">
            <a:extLst>
              <a:ext uri="{FF2B5EF4-FFF2-40B4-BE49-F238E27FC236}">
                <a16:creationId xmlns:a16="http://schemas.microsoft.com/office/drawing/2014/main" id="{38D826A3-287F-4ED0-9FD5-E3A79CA0C08F}"/>
              </a:ext>
            </a:extLst>
          </p:cNvPr>
          <p:cNvSpPr txBox="1"/>
          <p:nvPr/>
        </p:nvSpPr>
        <p:spPr>
          <a:xfrm>
            <a:off x="14419279" y="2693281"/>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المخاطر المحتملة في المشاريع هي أي حدث أو ظرف غير متوقع قد يؤثر سلباً على تحقيق أهداف المشروع. وقد تكون هذه المخاطر متعلقة بالجوانب الفنية، أو التنظيمية، أو البيئية، أو السياسية، أو التشغيلية، أو التمويلية، أو الإدارية</a:t>
            </a:r>
            <a:endParaRPr lang="en-US" dirty="0"/>
          </a:p>
        </p:txBody>
      </p:sp>
    </p:spTree>
    <p:extLst>
      <p:ext uri="{BB962C8B-B14F-4D97-AF65-F5344CB8AC3E}">
        <p14:creationId xmlns:p14="http://schemas.microsoft.com/office/powerpoint/2010/main" val="3921468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تحديد المخاطر المحتملة للمشروع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1B5DB71B-2099-4883-8BB0-9AA78A955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011" y="2029019"/>
            <a:ext cx="4475583" cy="4475583"/>
          </a:xfrm>
          <a:prstGeom prst="rect">
            <a:avLst/>
          </a:prstGeom>
        </p:spPr>
      </p:pic>
      <p:sp>
        <p:nvSpPr>
          <p:cNvPr id="55" name="TextBox 54">
            <a:extLst>
              <a:ext uri="{FF2B5EF4-FFF2-40B4-BE49-F238E27FC236}">
                <a16:creationId xmlns:a16="http://schemas.microsoft.com/office/drawing/2014/main" id="{C4C9B56C-C61B-49FA-B7F8-A2D237671280}"/>
              </a:ext>
            </a:extLst>
          </p:cNvPr>
          <p:cNvSpPr txBox="1"/>
          <p:nvPr/>
        </p:nvSpPr>
        <p:spPr>
          <a:xfrm>
            <a:off x="6096000" y="2693281"/>
            <a:ext cx="5108431" cy="1685077"/>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المخاطر المحتملة في المشاريع هي أي حدث أو ظرف غير متوقع قد يؤثر سلباً على تحقيق أهداف المشروع. وقد تكون هذه المخاطر متعلقة بالجوانب الفنية، أو التنظيمية، أو البيئية، أو السياسية، أو التشغيلية، أو التمويلية، أو الإدارية</a:t>
            </a:r>
            <a:endParaRPr lang="en-US" dirty="0"/>
          </a:p>
        </p:txBody>
      </p:sp>
    </p:spTree>
    <p:extLst>
      <p:ext uri="{BB962C8B-B14F-4D97-AF65-F5344CB8AC3E}">
        <p14:creationId xmlns:p14="http://schemas.microsoft.com/office/powerpoint/2010/main" val="149769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تحديد المخاطر المحتملة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1B5DB71B-2099-4883-8BB0-9AA78A955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5576" y="2029019"/>
            <a:ext cx="4475583" cy="4475583"/>
          </a:xfrm>
          <a:prstGeom prst="rect">
            <a:avLst/>
          </a:prstGeom>
        </p:spPr>
      </p:pic>
      <p:sp>
        <p:nvSpPr>
          <p:cNvPr id="55" name="TextBox 54">
            <a:extLst>
              <a:ext uri="{FF2B5EF4-FFF2-40B4-BE49-F238E27FC236}">
                <a16:creationId xmlns:a16="http://schemas.microsoft.com/office/drawing/2014/main" id="{C4C9B56C-C61B-49FA-B7F8-A2D237671280}"/>
              </a:ext>
            </a:extLst>
          </p:cNvPr>
          <p:cNvSpPr txBox="1"/>
          <p:nvPr/>
        </p:nvSpPr>
        <p:spPr>
          <a:xfrm>
            <a:off x="12998245" y="2693281"/>
            <a:ext cx="5108431" cy="1685077"/>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المخاطر المحتملة في المشاريع هي أي حدث أو ظرف غير متوقع قد يؤثر سلباً على تحقيق أهداف المشروع. وقد تكون هذه المخاطر متعلقة بالجوانب الفنية، أو التنظيمية، أو البيئية، أو السياسية، أو التشغيلية، أو التمويلية، أو الإدارية</a:t>
            </a:r>
            <a:endParaRPr lang="en-US" dirty="0"/>
          </a:p>
        </p:txBody>
      </p:sp>
      <p:grpSp>
        <p:nvGrpSpPr>
          <p:cNvPr id="5" name="Group 4">
            <a:extLst>
              <a:ext uri="{FF2B5EF4-FFF2-40B4-BE49-F238E27FC236}">
                <a16:creationId xmlns:a16="http://schemas.microsoft.com/office/drawing/2014/main" id="{0F3EE2B5-FAA7-46B0-98B8-253BE0DA59BC}"/>
              </a:ext>
            </a:extLst>
          </p:cNvPr>
          <p:cNvGrpSpPr/>
          <p:nvPr/>
        </p:nvGrpSpPr>
        <p:grpSpPr>
          <a:xfrm>
            <a:off x="3333337" y="2426569"/>
            <a:ext cx="2653494" cy="3124200"/>
            <a:chOff x="3333337" y="2609109"/>
            <a:chExt cx="2653494" cy="3124200"/>
          </a:xfrm>
        </p:grpSpPr>
        <p:sp>
          <p:nvSpPr>
            <p:cNvPr id="28" name="شكل حر: شكل 25">
              <a:extLst>
                <a:ext uri="{FF2B5EF4-FFF2-40B4-BE49-F238E27FC236}">
                  <a16:creationId xmlns:a16="http://schemas.microsoft.com/office/drawing/2014/main" id="{6ADEC440-8A55-4C12-94C0-CA9AB373D8F2}"/>
                </a:ext>
              </a:extLst>
            </p:cNvPr>
            <p:cNvSpPr/>
            <p:nvPr/>
          </p:nvSpPr>
          <p:spPr>
            <a:xfrm flipV="1">
              <a:off x="3560950" y="2609109"/>
              <a:ext cx="2169563" cy="3124198"/>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rgbClr val="99BCD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31" name="شكل حر: شكل 25">
              <a:extLst>
                <a:ext uri="{FF2B5EF4-FFF2-40B4-BE49-F238E27FC236}">
                  <a16:creationId xmlns:a16="http://schemas.microsoft.com/office/drawing/2014/main" id="{5D1679CA-AE84-43A3-AE2E-8B413187AA11}"/>
                </a:ext>
              </a:extLst>
            </p:cNvPr>
            <p:cNvSpPr/>
            <p:nvPr/>
          </p:nvSpPr>
          <p:spPr>
            <a:xfrm>
              <a:off x="3333337" y="3086002"/>
              <a:ext cx="2653494" cy="2647307"/>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32" name="مربع نص 23">
              <a:extLst>
                <a:ext uri="{FF2B5EF4-FFF2-40B4-BE49-F238E27FC236}">
                  <a16:creationId xmlns:a16="http://schemas.microsoft.com/office/drawing/2014/main" id="{D9F30EA9-4565-4525-95A2-B6C014C5915E}"/>
                </a:ext>
              </a:extLst>
            </p:cNvPr>
            <p:cNvSpPr txBox="1"/>
            <p:nvPr/>
          </p:nvSpPr>
          <p:spPr>
            <a:xfrm>
              <a:off x="3340055" y="4548210"/>
              <a:ext cx="2571103" cy="726814"/>
            </a:xfrm>
            <a:prstGeom prst="rect">
              <a:avLst/>
            </a:prstGeom>
            <a:noFill/>
          </p:spPr>
          <p:txBody>
            <a:bodyPr wrap="square" rtlCol="1">
              <a:noAutofit/>
            </a:bodyPr>
            <a:lstStyle/>
            <a:p>
              <a:pPr marL="0" marR="0" algn="ctr" rtl="1">
                <a:lnSpc>
                  <a:spcPct val="115000"/>
                </a:lnSpc>
                <a:spcBef>
                  <a:spcPts val="0"/>
                </a:spcBef>
                <a:spcAft>
                  <a:spcPts val="0"/>
                </a:spcAft>
              </a:pPr>
              <a:r>
                <a:rPr lang="ar-SY" sz="2400" kern="1200">
                  <a:solidFill>
                    <a:srgbClr val="000000"/>
                  </a:solidFill>
                  <a:effectLst/>
                  <a:latin typeface="Sakkal Majalla" panose="02000000000000000000" pitchFamily="2" charset="-78"/>
                  <a:ea typeface="Calibri" panose="020F0502020204030204" pitchFamily="34" charset="0"/>
                  <a:cs typeface="GE Dinar Two Medium" panose="020A0503020102020204" pitchFamily="18" charset="-78"/>
                </a:rPr>
                <a:t>تعزيز الاستعداد</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2" name="Graphic 31" descr="Questions with solid fill">
              <a:extLst>
                <a:ext uri="{FF2B5EF4-FFF2-40B4-BE49-F238E27FC236}">
                  <a16:creationId xmlns:a16="http://schemas.microsoft.com/office/drawing/2014/main" id="{F2AD081A-B473-4D4B-AC47-BF7984BB2E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01737" y="2817149"/>
              <a:ext cx="1170795" cy="1170519"/>
            </a:xfrm>
            <a:prstGeom prst="rect">
              <a:avLst/>
            </a:prstGeom>
          </p:spPr>
        </p:pic>
      </p:grpSp>
      <p:grpSp>
        <p:nvGrpSpPr>
          <p:cNvPr id="4" name="Group 3">
            <a:extLst>
              <a:ext uri="{FF2B5EF4-FFF2-40B4-BE49-F238E27FC236}">
                <a16:creationId xmlns:a16="http://schemas.microsoft.com/office/drawing/2014/main" id="{6F516ECB-EEE8-4962-8E54-C62E3726CA5C}"/>
              </a:ext>
            </a:extLst>
          </p:cNvPr>
          <p:cNvGrpSpPr/>
          <p:nvPr/>
        </p:nvGrpSpPr>
        <p:grpSpPr>
          <a:xfrm>
            <a:off x="6262475" y="2426569"/>
            <a:ext cx="2653494" cy="3124200"/>
            <a:chOff x="6262475" y="2609109"/>
            <a:chExt cx="2653494" cy="3124200"/>
          </a:xfrm>
        </p:grpSpPr>
        <p:grpSp>
          <p:nvGrpSpPr>
            <p:cNvPr id="33" name="Group 32">
              <a:extLst>
                <a:ext uri="{FF2B5EF4-FFF2-40B4-BE49-F238E27FC236}">
                  <a16:creationId xmlns:a16="http://schemas.microsoft.com/office/drawing/2014/main" id="{78362354-3855-4FEC-94BF-3AE3EDA232CD}"/>
                </a:ext>
              </a:extLst>
            </p:cNvPr>
            <p:cNvGrpSpPr/>
            <p:nvPr/>
          </p:nvGrpSpPr>
          <p:grpSpPr>
            <a:xfrm>
              <a:off x="6262475" y="2609109"/>
              <a:ext cx="2653494" cy="3124200"/>
              <a:chOff x="3112143" y="0"/>
              <a:chExt cx="1390650" cy="1637724"/>
            </a:xfrm>
          </p:grpSpPr>
          <p:sp>
            <p:nvSpPr>
              <p:cNvPr id="34" name="شكل حر: شكل 30">
                <a:extLst>
                  <a:ext uri="{FF2B5EF4-FFF2-40B4-BE49-F238E27FC236}">
                    <a16:creationId xmlns:a16="http://schemas.microsoft.com/office/drawing/2014/main" id="{CF86C9E0-EC0A-4DA3-B14B-A821DBFAEB3B}"/>
                  </a:ext>
                </a:extLst>
              </p:cNvPr>
              <p:cNvSpPr/>
              <p:nvPr/>
            </p:nvSpPr>
            <p:spPr>
              <a:xfrm flipV="1">
                <a:off x="3231431" y="0"/>
                <a:ext cx="1137030" cy="1637723"/>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rgbClr val="99BCD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35" name="شكل حر: شكل 30">
                <a:extLst>
                  <a:ext uri="{FF2B5EF4-FFF2-40B4-BE49-F238E27FC236}">
                    <a16:creationId xmlns:a16="http://schemas.microsoft.com/office/drawing/2014/main" id="{CD9FC041-D146-4840-AA97-4F82F416F7AC}"/>
                  </a:ext>
                </a:extLst>
              </p:cNvPr>
              <p:cNvSpPr/>
              <p:nvPr/>
            </p:nvSpPr>
            <p:spPr>
              <a:xfrm>
                <a:off x="3112143" y="249990"/>
                <a:ext cx="1390650" cy="1387734"/>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36" name="مربع نص 28">
                <a:extLst>
                  <a:ext uri="{FF2B5EF4-FFF2-40B4-BE49-F238E27FC236}">
                    <a16:creationId xmlns:a16="http://schemas.microsoft.com/office/drawing/2014/main" id="{16A4ACEC-7017-46E6-A4FF-CFA9FFFF2C7D}"/>
                  </a:ext>
                </a:extLst>
              </p:cNvPr>
              <p:cNvSpPr txBox="1"/>
              <p:nvPr/>
            </p:nvSpPr>
            <p:spPr>
              <a:xfrm>
                <a:off x="3244606" y="957669"/>
                <a:ext cx="1151588" cy="671195"/>
              </a:xfrm>
              <a:prstGeom prst="rect">
                <a:avLst/>
              </a:prstGeom>
            </p:spPr>
            <p:txBody>
              <a:bodyPr wrap="square" rtlCol="1">
                <a:noAutofit/>
              </a:bodyPr>
              <a:lstStyle/>
              <a:p>
                <a:pPr marL="0" marR="0" algn="ctr" rtl="1">
                  <a:lnSpc>
                    <a:spcPct val="115000"/>
                  </a:lnSpc>
                  <a:spcBef>
                    <a:spcPts val="0"/>
                  </a:spcBef>
                  <a:spcAft>
                    <a:spcPts val="0"/>
                  </a:spcAft>
                </a:pPr>
                <a:r>
                  <a:rPr lang="ar-SY" sz="2400" kern="1200">
                    <a:solidFill>
                      <a:srgbClr val="000000"/>
                    </a:solidFill>
                    <a:effectLst/>
                    <a:latin typeface="Sakkal Majalla" panose="02000000000000000000" pitchFamily="2" charset="-78"/>
                    <a:ea typeface="Calibri" panose="020F0502020204030204" pitchFamily="34" charset="0"/>
                    <a:cs typeface="GE Dinar Two Medium" panose="020A0503020102020204" pitchFamily="18" charset="-78"/>
                  </a:rPr>
                  <a:t>تقليل الآثار السلبية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3" name="Graphic 117" descr="Downward trend graph with solid fill">
              <a:extLst>
                <a:ext uri="{FF2B5EF4-FFF2-40B4-BE49-F238E27FC236}">
                  <a16:creationId xmlns:a16="http://schemas.microsoft.com/office/drawing/2014/main" id="{B0CB3532-973C-4C2E-8BEB-CF1C48F327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5065" y="2739680"/>
              <a:ext cx="1176872" cy="1176595"/>
            </a:xfrm>
            <a:prstGeom prst="rect">
              <a:avLst/>
            </a:prstGeom>
          </p:spPr>
        </p:pic>
      </p:grpSp>
      <p:grpSp>
        <p:nvGrpSpPr>
          <p:cNvPr id="2" name="Group 1">
            <a:extLst>
              <a:ext uri="{FF2B5EF4-FFF2-40B4-BE49-F238E27FC236}">
                <a16:creationId xmlns:a16="http://schemas.microsoft.com/office/drawing/2014/main" id="{D2F4FFE8-D42E-4EB7-A13C-034565A04703}"/>
              </a:ext>
            </a:extLst>
          </p:cNvPr>
          <p:cNvGrpSpPr/>
          <p:nvPr/>
        </p:nvGrpSpPr>
        <p:grpSpPr>
          <a:xfrm>
            <a:off x="9195795" y="2426569"/>
            <a:ext cx="2653494" cy="3124200"/>
            <a:chOff x="9195795" y="2609109"/>
            <a:chExt cx="2653494" cy="3124200"/>
          </a:xfrm>
        </p:grpSpPr>
        <p:grpSp>
          <p:nvGrpSpPr>
            <p:cNvPr id="26" name="Group 25">
              <a:extLst>
                <a:ext uri="{FF2B5EF4-FFF2-40B4-BE49-F238E27FC236}">
                  <a16:creationId xmlns:a16="http://schemas.microsoft.com/office/drawing/2014/main" id="{80C58B64-EFBA-4E93-9ADF-67E77C23FB12}"/>
                </a:ext>
              </a:extLst>
            </p:cNvPr>
            <p:cNvGrpSpPr/>
            <p:nvPr/>
          </p:nvGrpSpPr>
          <p:grpSpPr>
            <a:xfrm>
              <a:off x="9195795" y="2609109"/>
              <a:ext cx="2653494" cy="3124200"/>
              <a:chOff x="4649445" y="0"/>
              <a:chExt cx="1390650" cy="1637724"/>
            </a:xfrm>
          </p:grpSpPr>
          <p:sp>
            <p:nvSpPr>
              <p:cNvPr id="37" name="شكل حر: شكل 30">
                <a:extLst>
                  <a:ext uri="{FF2B5EF4-FFF2-40B4-BE49-F238E27FC236}">
                    <a16:creationId xmlns:a16="http://schemas.microsoft.com/office/drawing/2014/main" id="{DB44BD4E-263F-446E-AFEC-D272BBA9DB44}"/>
                  </a:ext>
                </a:extLst>
              </p:cNvPr>
              <p:cNvSpPr/>
              <p:nvPr/>
            </p:nvSpPr>
            <p:spPr>
              <a:xfrm flipV="1">
                <a:off x="4768733" y="0"/>
                <a:ext cx="1137030" cy="1637723"/>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rgbClr val="99BCD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38" name="شكل حر: شكل 30">
                <a:extLst>
                  <a:ext uri="{FF2B5EF4-FFF2-40B4-BE49-F238E27FC236}">
                    <a16:creationId xmlns:a16="http://schemas.microsoft.com/office/drawing/2014/main" id="{CC890BB1-5715-41F3-A08C-1A425E69C727}"/>
                  </a:ext>
                </a:extLst>
              </p:cNvPr>
              <p:cNvSpPr/>
              <p:nvPr/>
            </p:nvSpPr>
            <p:spPr>
              <a:xfrm>
                <a:off x="4649445" y="249990"/>
                <a:ext cx="1390650" cy="1387734"/>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39" name="مربع نص 28">
                <a:extLst>
                  <a:ext uri="{FF2B5EF4-FFF2-40B4-BE49-F238E27FC236}">
                    <a16:creationId xmlns:a16="http://schemas.microsoft.com/office/drawing/2014/main" id="{0D41DD09-2B11-4374-AF8B-7BC1DDC06D75}"/>
                  </a:ext>
                </a:extLst>
              </p:cNvPr>
              <p:cNvSpPr txBox="1"/>
              <p:nvPr/>
            </p:nvSpPr>
            <p:spPr>
              <a:xfrm>
                <a:off x="4809393" y="930430"/>
                <a:ext cx="1137031" cy="671195"/>
              </a:xfrm>
              <a:prstGeom prst="rect">
                <a:avLst/>
              </a:prstGeom>
              <a:noFill/>
            </p:spPr>
            <p:txBody>
              <a:bodyPr wrap="square" rtlCol="1">
                <a:noAutofit/>
              </a:bodyPr>
              <a:lstStyle/>
              <a:p>
                <a:pPr marL="0" marR="0" algn="ctr" rtl="1">
                  <a:lnSpc>
                    <a:spcPct val="115000"/>
                  </a:lnSpc>
                  <a:spcBef>
                    <a:spcPts val="0"/>
                  </a:spcBef>
                  <a:spcAft>
                    <a:spcPts val="0"/>
                  </a:spcAft>
                </a:pPr>
                <a:r>
                  <a:rPr lang="ar-SY" sz="2400" kern="1200" dirty="0">
                    <a:solidFill>
                      <a:srgbClr val="000000"/>
                    </a:solidFill>
                    <a:effectLst/>
                    <a:latin typeface="Sakkal Majalla" panose="02000000000000000000" pitchFamily="2" charset="-78"/>
                    <a:ea typeface="Calibri" panose="020F0502020204030204" pitchFamily="34" charset="0"/>
                    <a:cs typeface="GE Dinar Two Medium" panose="020A0503020102020204" pitchFamily="18" charset="-78"/>
                  </a:rPr>
                  <a:t>التخطيط الاستباقي</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4" name="Graphic 19" descr="List with solid fill">
              <a:extLst>
                <a:ext uri="{FF2B5EF4-FFF2-40B4-BE49-F238E27FC236}">
                  <a16:creationId xmlns:a16="http://schemas.microsoft.com/office/drawing/2014/main" id="{B0381410-59F6-46F9-9BDF-35C0B6F9CEC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48564" y="2863742"/>
              <a:ext cx="1119251" cy="1118988"/>
            </a:xfrm>
            <a:prstGeom prst="rect">
              <a:avLst/>
            </a:prstGeom>
          </p:spPr>
        </p:pic>
      </p:grpSp>
      <p:grpSp>
        <p:nvGrpSpPr>
          <p:cNvPr id="6" name="Group 5">
            <a:extLst>
              <a:ext uri="{FF2B5EF4-FFF2-40B4-BE49-F238E27FC236}">
                <a16:creationId xmlns:a16="http://schemas.microsoft.com/office/drawing/2014/main" id="{4053D7D4-52A5-4EF1-ADB7-E7639E387A51}"/>
              </a:ext>
            </a:extLst>
          </p:cNvPr>
          <p:cNvGrpSpPr/>
          <p:nvPr/>
        </p:nvGrpSpPr>
        <p:grpSpPr>
          <a:xfrm>
            <a:off x="324206" y="2426569"/>
            <a:ext cx="2653494" cy="3124200"/>
            <a:chOff x="324206" y="2609109"/>
            <a:chExt cx="2653494" cy="3124200"/>
          </a:xfrm>
        </p:grpSpPr>
        <p:sp>
          <p:nvSpPr>
            <p:cNvPr id="27" name="شكل حر: شكل 20">
              <a:extLst>
                <a:ext uri="{FF2B5EF4-FFF2-40B4-BE49-F238E27FC236}">
                  <a16:creationId xmlns:a16="http://schemas.microsoft.com/office/drawing/2014/main" id="{5DF8268A-344F-4048-918A-0A0A89C4CE0A}"/>
                </a:ext>
              </a:extLst>
            </p:cNvPr>
            <p:cNvSpPr/>
            <p:nvPr/>
          </p:nvSpPr>
          <p:spPr>
            <a:xfrm flipV="1">
              <a:off x="551819" y="2609109"/>
              <a:ext cx="2169563" cy="3124198"/>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rgbClr val="99BCD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29" name="شكل حر: شكل 20">
              <a:extLst>
                <a:ext uri="{FF2B5EF4-FFF2-40B4-BE49-F238E27FC236}">
                  <a16:creationId xmlns:a16="http://schemas.microsoft.com/office/drawing/2014/main" id="{F017F40B-BDA8-4F9C-A1CC-C97BBC57B5CF}"/>
                </a:ext>
              </a:extLst>
            </p:cNvPr>
            <p:cNvSpPr/>
            <p:nvPr/>
          </p:nvSpPr>
          <p:spPr>
            <a:xfrm>
              <a:off x="324206" y="3086002"/>
              <a:ext cx="2653494" cy="2647307"/>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30" name="مربع نص 18">
              <a:extLst>
                <a:ext uri="{FF2B5EF4-FFF2-40B4-BE49-F238E27FC236}">
                  <a16:creationId xmlns:a16="http://schemas.microsoft.com/office/drawing/2014/main" id="{AE3CD49B-BBCE-4580-90F4-721F5D68A795}"/>
                </a:ext>
              </a:extLst>
            </p:cNvPr>
            <p:cNvSpPr txBox="1"/>
            <p:nvPr/>
          </p:nvSpPr>
          <p:spPr>
            <a:xfrm>
              <a:off x="574873" y="4371315"/>
              <a:ext cx="2123265" cy="1280403"/>
            </a:xfrm>
            <a:prstGeom prst="rect">
              <a:avLst/>
            </a:prstGeom>
            <a:noFill/>
          </p:spPr>
          <p:txBody>
            <a:bodyPr wrap="square" rtlCol="1">
              <a:noAutofit/>
            </a:bodyPr>
            <a:lstStyle/>
            <a:p>
              <a:pPr marL="0" marR="0" algn="ctr" rtl="1">
                <a:lnSpc>
                  <a:spcPct val="115000"/>
                </a:lnSpc>
                <a:spcBef>
                  <a:spcPts val="0"/>
                </a:spcBef>
                <a:spcAft>
                  <a:spcPts val="0"/>
                </a:spcAft>
              </a:pPr>
              <a:r>
                <a:rPr lang="ar-SY" sz="2400" kern="1200" dirty="0">
                  <a:solidFill>
                    <a:srgbClr val="000000"/>
                  </a:solidFill>
                  <a:effectLst/>
                  <a:latin typeface="Sakkal Majalla" panose="02000000000000000000" pitchFamily="2" charset="-78"/>
                  <a:ea typeface="Calibri" panose="020F0502020204030204" pitchFamily="34" charset="0"/>
                  <a:cs typeface="GE Dinar Two Medium" panose="020A0503020102020204" pitchFamily="18" charset="-78"/>
                </a:rPr>
                <a:t>التحسين المستمر</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5" name="Graphic 14" descr="Business Growth with solid fill">
              <a:extLst>
                <a:ext uri="{FF2B5EF4-FFF2-40B4-BE49-F238E27FC236}">
                  <a16:creationId xmlns:a16="http://schemas.microsoft.com/office/drawing/2014/main" id="{6C3A5F3D-B1F5-4AEF-BC16-88077EC1B7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0416" y="2848549"/>
              <a:ext cx="1064895" cy="1064645"/>
            </a:xfrm>
            <a:prstGeom prst="rect">
              <a:avLst/>
            </a:prstGeom>
          </p:spPr>
        </p:pic>
      </p:grpSp>
    </p:spTree>
    <p:extLst>
      <p:ext uri="{BB962C8B-B14F-4D97-AF65-F5344CB8AC3E}">
        <p14:creationId xmlns:p14="http://schemas.microsoft.com/office/powerpoint/2010/main" val="2096952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كيفية تحديد المخاطر المحتملة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63" name="Group 62">
            <a:extLst>
              <a:ext uri="{FF2B5EF4-FFF2-40B4-BE49-F238E27FC236}">
                <a16:creationId xmlns:a16="http://schemas.microsoft.com/office/drawing/2014/main" id="{3FEECB8D-D81C-415E-825C-800CEF9E50E9}"/>
              </a:ext>
            </a:extLst>
          </p:cNvPr>
          <p:cNvGrpSpPr/>
          <p:nvPr/>
        </p:nvGrpSpPr>
        <p:grpSpPr>
          <a:xfrm>
            <a:off x="1349275" y="1861413"/>
            <a:ext cx="1911993" cy="4623106"/>
            <a:chOff x="2030574" y="1747113"/>
            <a:chExt cx="1911993" cy="4623106"/>
          </a:xfrm>
        </p:grpSpPr>
        <p:grpSp>
          <p:nvGrpSpPr>
            <p:cNvPr id="46" name="Group 45">
              <a:extLst>
                <a:ext uri="{FF2B5EF4-FFF2-40B4-BE49-F238E27FC236}">
                  <a16:creationId xmlns:a16="http://schemas.microsoft.com/office/drawing/2014/main" id="{1D9482C1-538D-4384-90A9-2C816E448015}"/>
                </a:ext>
              </a:extLst>
            </p:cNvPr>
            <p:cNvGrpSpPr/>
            <p:nvPr/>
          </p:nvGrpSpPr>
          <p:grpSpPr>
            <a:xfrm flipV="1">
              <a:off x="2030574" y="1747113"/>
              <a:ext cx="1911993" cy="4623106"/>
              <a:chOff x="0" y="0"/>
              <a:chExt cx="1111553" cy="2687663"/>
            </a:xfrm>
          </p:grpSpPr>
          <p:sp>
            <p:nvSpPr>
              <p:cNvPr id="60" name="Rectangle: Rounded Corners 59">
                <a:extLst>
                  <a:ext uri="{FF2B5EF4-FFF2-40B4-BE49-F238E27FC236}">
                    <a16:creationId xmlns:a16="http://schemas.microsoft.com/office/drawing/2014/main" id="{E11A97A3-DDA5-44C8-ADB8-BA4A53A46BFB}"/>
                  </a:ext>
                </a:extLst>
              </p:cNvPr>
              <p:cNvSpPr/>
              <p:nvPr/>
            </p:nvSpPr>
            <p:spPr>
              <a:xfrm>
                <a:off x="0" y="0"/>
                <a:ext cx="1111553" cy="2687663"/>
              </a:xfrm>
              <a:prstGeom prst="roundRect">
                <a:avLst>
                  <a:gd name="adj" fmla="val 50000"/>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1" name="Oval 60">
                <a:extLst>
                  <a:ext uri="{FF2B5EF4-FFF2-40B4-BE49-F238E27FC236}">
                    <a16:creationId xmlns:a16="http://schemas.microsoft.com/office/drawing/2014/main" id="{14CC4A93-523E-46DE-AED9-E21B8DCB3A0F}"/>
                  </a:ext>
                </a:extLst>
              </p:cNvPr>
              <p:cNvSpPr/>
              <p:nvPr/>
            </p:nvSpPr>
            <p:spPr>
              <a:xfrm>
                <a:off x="93320" y="70396"/>
                <a:ext cx="910528" cy="910528"/>
              </a:xfrm>
              <a:prstGeom prst="ellipse">
                <a:avLst/>
              </a:pr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2" name="TextBox 206">
                <a:extLst>
                  <a:ext uri="{FF2B5EF4-FFF2-40B4-BE49-F238E27FC236}">
                    <a16:creationId xmlns:a16="http://schemas.microsoft.com/office/drawing/2014/main" id="{FC86483F-7900-4C94-BD0B-9E3E88CA9A39}"/>
                  </a:ext>
                </a:extLst>
              </p:cNvPr>
              <p:cNvSpPr txBox="1"/>
              <p:nvPr/>
            </p:nvSpPr>
            <p:spPr>
              <a:xfrm flipV="1">
                <a:off x="80606" y="1426948"/>
                <a:ext cx="974725" cy="547517"/>
              </a:xfrm>
              <a:prstGeom prst="rect">
                <a:avLst/>
              </a:prstGeom>
              <a:noFill/>
            </p:spPr>
            <p:txBody>
              <a:bodyPr wrap="square" rtlCol="0">
                <a:sp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توثيق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2" name="Graphic 2" descr="Books with solid fill">
              <a:extLst>
                <a:ext uri="{FF2B5EF4-FFF2-40B4-BE49-F238E27FC236}">
                  <a16:creationId xmlns:a16="http://schemas.microsoft.com/office/drawing/2014/main" id="{4DC691E0-9E3D-453A-861C-442B97C3A7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9286" y="4992400"/>
              <a:ext cx="1091516" cy="1091524"/>
            </a:xfrm>
            <a:prstGeom prst="rect">
              <a:avLst/>
            </a:prstGeom>
          </p:spPr>
        </p:pic>
      </p:grpSp>
      <p:grpSp>
        <p:nvGrpSpPr>
          <p:cNvPr id="7" name="Group 6">
            <a:extLst>
              <a:ext uri="{FF2B5EF4-FFF2-40B4-BE49-F238E27FC236}">
                <a16:creationId xmlns:a16="http://schemas.microsoft.com/office/drawing/2014/main" id="{554B99FE-927F-48E2-ACAD-7BBD94BD02FA}"/>
              </a:ext>
            </a:extLst>
          </p:cNvPr>
          <p:cNvGrpSpPr/>
          <p:nvPr/>
        </p:nvGrpSpPr>
        <p:grpSpPr>
          <a:xfrm>
            <a:off x="8872188" y="1861413"/>
            <a:ext cx="1911993" cy="4623106"/>
            <a:chOff x="8249433" y="1747113"/>
            <a:chExt cx="1911993" cy="4623106"/>
          </a:xfrm>
        </p:grpSpPr>
        <p:grpSp>
          <p:nvGrpSpPr>
            <p:cNvPr id="49" name="Group 48">
              <a:extLst>
                <a:ext uri="{FF2B5EF4-FFF2-40B4-BE49-F238E27FC236}">
                  <a16:creationId xmlns:a16="http://schemas.microsoft.com/office/drawing/2014/main" id="{25F540D4-800D-469B-8C84-45013F4189A8}"/>
                </a:ext>
              </a:extLst>
            </p:cNvPr>
            <p:cNvGrpSpPr/>
            <p:nvPr/>
          </p:nvGrpSpPr>
          <p:grpSpPr>
            <a:xfrm>
              <a:off x="8249433" y="1747113"/>
              <a:ext cx="1911993" cy="4623106"/>
              <a:chOff x="3615385" y="0"/>
              <a:chExt cx="1111553" cy="2687663"/>
            </a:xfrm>
          </p:grpSpPr>
          <p:sp>
            <p:nvSpPr>
              <p:cNvPr id="50" name="Rectangle: Rounded Corners 49">
                <a:extLst>
                  <a:ext uri="{FF2B5EF4-FFF2-40B4-BE49-F238E27FC236}">
                    <a16:creationId xmlns:a16="http://schemas.microsoft.com/office/drawing/2014/main" id="{D86FC5F0-8AFB-4A02-9E3E-BF03B65E352B}"/>
                  </a:ext>
                </a:extLst>
              </p:cNvPr>
              <p:cNvSpPr/>
              <p:nvPr/>
            </p:nvSpPr>
            <p:spPr>
              <a:xfrm>
                <a:off x="3615385" y="0"/>
                <a:ext cx="1111553" cy="2687663"/>
              </a:xfrm>
              <a:prstGeom prst="roundRect">
                <a:avLst>
                  <a:gd name="adj" fmla="val 50000"/>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1" name="Oval 50">
                <a:extLst>
                  <a:ext uri="{FF2B5EF4-FFF2-40B4-BE49-F238E27FC236}">
                    <a16:creationId xmlns:a16="http://schemas.microsoft.com/office/drawing/2014/main" id="{3C75DB7D-088E-4ABA-96F0-8D9959F92C38}"/>
                  </a:ext>
                </a:extLst>
              </p:cNvPr>
              <p:cNvSpPr/>
              <p:nvPr/>
            </p:nvSpPr>
            <p:spPr>
              <a:xfrm>
                <a:off x="3708705" y="70396"/>
                <a:ext cx="910528" cy="910528"/>
              </a:xfrm>
              <a:prstGeom prst="ellipse">
                <a:avLst/>
              </a:pr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2" name="TextBox 197">
                <a:extLst>
                  <a:ext uri="{FF2B5EF4-FFF2-40B4-BE49-F238E27FC236}">
                    <a16:creationId xmlns:a16="http://schemas.microsoft.com/office/drawing/2014/main" id="{A0795C4C-4B5D-4914-856E-D09B69B441CC}"/>
                  </a:ext>
                </a:extLst>
              </p:cNvPr>
              <p:cNvSpPr txBox="1"/>
              <p:nvPr/>
            </p:nvSpPr>
            <p:spPr>
              <a:xfrm>
                <a:off x="3639203" y="1314945"/>
                <a:ext cx="1087120" cy="547517"/>
              </a:xfrm>
              <a:prstGeom prst="rect">
                <a:avLst/>
              </a:prstGeom>
              <a:noFill/>
            </p:spPr>
            <p:txBody>
              <a:bodyPr wrap="square" rtlCol="0">
                <a:sp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جمع المعلومات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3" name="Graphic 7" descr="Books on shelf with solid fill">
              <a:extLst>
                <a:ext uri="{FF2B5EF4-FFF2-40B4-BE49-F238E27FC236}">
                  <a16:creationId xmlns:a16="http://schemas.microsoft.com/office/drawing/2014/main" id="{173CD628-16D3-4188-AF41-00A66CEBAC7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33929" y="2164511"/>
              <a:ext cx="1060757" cy="1060764"/>
            </a:xfrm>
            <a:prstGeom prst="rect">
              <a:avLst/>
            </a:prstGeom>
          </p:spPr>
        </p:pic>
      </p:grpSp>
      <p:grpSp>
        <p:nvGrpSpPr>
          <p:cNvPr id="21" name="Group 20">
            <a:extLst>
              <a:ext uri="{FF2B5EF4-FFF2-40B4-BE49-F238E27FC236}">
                <a16:creationId xmlns:a16="http://schemas.microsoft.com/office/drawing/2014/main" id="{0BA4E2CA-3EED-4060-AEFD-202C0B077B7F}"/>
              </a:ext>
            </a:extLst>
          </p:cNvPr>
          <p:cNvGrpSpPr/>
          <p:nvPr/>
        </p:nvGrpSpPr>
        <p:grpSpPr>
          <a:xfrm>
            <a:off x="3859653" y="1861413"/>
            <a:ext cx="1911993" cy="4623106"/>
            <a:chOff x="4103781" y="1747113"/>
            <a:chExt cx="1911993" cy="4623106"/>
          </a:xfrm>
        </p:grpSpPr>
        <p:grpSp>
          <p:nvGrpSpPr>
            <p:cNvPr id="47" name="Group 46">
              <a:extLst>
                <a:ext uri="{FF2B5EF4-FFF2-40B4-BE49-F238E27FC236}">
                  <a16:creationId xmlns:a16="http://schemas.microsoft.com/office/drawing/2014/main" id="{08225861-DB9F-4E12-8657-A91B23250846}"/>
                </a:ext>
              </a:extLst>
            </p:cNvPr>
            <p:cNvGrpSpPr/>
            <p:nvPr/>
          </p:nvGrpSpPr>
          <p:grpSpPr>
            <a:xfrm>
              <a:off x="4103781" y="1747113"/>
              <a:ext cx="1911993" cy="4623106"/>
              <a:chOff x="1205276" y="0"/>
              <a:chExt cx="1111553" cy="2687663"/>
            </a:xfrm>
          </p:grpSpPr>
          <p:sp>
            <p:nvSpPr>
              <p:cNvPr id="57" name="Rectangle: Rounded Corners 56">
                <a:extLst>
                  <a:ext uri="{FF2B5EF4-FFF2-40B4-BE49-F238E27FC236}">
                    <a16:creationId xmlns:a16="http://schemas.microsoft.com/office/drawing/2014/main" id="{65256A0C-F264-43C9-AF37-57754548DB46}"/>
                  </a:ext>
                </a:extLst>
              </p:cNvPr>
              <p:cNvSpPr/>
              <p:nvPr/>
            </p:nvSpPr>
            <p:spPr>
              <a:xfrm>
                <a:off x="1205276" y="0"/>
                <a:ext cx="1111553" cy="2687663"/>
              </a:xfrm>
              <a:prstGeom prst="roundRect">
                <a:avLst>
                  <a:gd name="adj" fmla="val 50000"/>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8" name="Oval 57">
                <a:extLst>
                  <a:ext uri="{FF2B5EF4-FFF2-40B4-BE49-F238E27FC236}">
                    <a16:creationId xmlns:a16="http://schemas.microsoft.com/office/drawing/2014/main" id="{2EB0B3ED-32F6-4B48-9E22-EF3467480AD8}"/>
                  </a:ext>
                </a:extLst>
              </p:cNvPr>
              <p:cNvSpPr/>
              <p:nvPr/>
            </p:nvSpPr>
            <p:spPr>
              <a:xfrm>
                <a:off x="1298596" y="70396"/>
                <a:ext cx="910528" cy="910528"/>
              </a:xfrm>
              <a:prstGeom prst="ellipse">
                <a:avLst/>
              </a:pr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9" name="TextBox 203">
                <a:extLst>
                  <a:ext uri="{FF2B5EF4-FFF2-40B4-BE49-F238E27FC236}">
                    <a16:creationId xmlns:a16="http://schemas.microsoft.com/office/drawing/2014/main" id="{119BF797-1A24-437B-BD0B-1B132C078F4C}"/>
                  </a:ext>
                </a:extLst>
              </p:cNvPr>
              <p:cNvSpPr txBox="1"/>
              <p:nvPr/>
            </p:nvSpPr>
            <p:spPr>
              <a:xfrm>
                <a:off x="1256501" y="1314945"/>
                <a:ext cx="1032510" cy="794437"/>
              </a:xfrm>
              <a:prstGeom prst="rect">
                <a:avLst/>
              </a:prstGeom>
              <a:noFill/>
            </p:spPr>
            <p:txBody>
              <a:bodyPr wrap="square" rtlCol="0">
                <a:sp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استخدام أساليب التحديد</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4" name="Graphic 19" descr="List with solid fill">
              <a:extLst>
                <a:ext uri="{FF2B5EF4-FFF2-40B4-BE49-F238E27FC236}">
                  <a16:creationId xmlns:a16="http://schemas.microsoft.com/office/drawing/2014/main" id="{AF601D5B-F7B7-4C7D-B689-94B72AC26F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97146" y="2092751"/>
              <a:ext cx="1117115" cy="1117122"/>
            </a:xfrm>
            <a:prstGeom prst="rect">
              <a:avLst/>
            </a:prstGeom>
          </p:spPr>
        </p:pic>
      </p:grpSp>
      <p:grpSp>
        <p:nvGrpSpPr>
          <p:cNvPr id="20" name="Group 19">
            <a:extLst>
              <a:ext uri="{FF2B5EF4-FFF2-40B4-BE49-F238E27FC236}">
                <a16:creationId xmlns:a16="http://schemas.microsoft.com/office/drawing/2014/main" id="{3FE4C259-BC7E-4AF6-9F3D-4B5DDE478447}"/>
              </a:ext>
            </a:extLst>
          </p:cNvPr>
          <p:cNvGrpSpPr/>
          <p:nvPr/>
        </p:nvGrpSpPr>
        <p:grpSpPr>
          <a:xfrm>
            <a:off x="6382891" y="1861413"/>
            <a:ext cx="1911993" cy="4623106"/>
            <a:chOff x="6190861" y="1747113"/>
            <a:chExt cx="1911993" cy="4623106"/>
          </a:xfrm>
        </p:grpSpPr>
        <p:grpSp>
          <p:nvGrpSpPr>
            <p:cNvPr id="48" name="Group 47">
              <a:extLst>
                <a:ext uri="{FF2B5EF4-FFF2-40B4-BE49-F238E27FC236}">
                  <a16:creationId xmlns:a16="http://schemas.microsoft.com/office/drawing/2014/main" id="{F7F3C97F-340F-40B8-B9E2-56DEC58C760A}"/>
                </a:ext>
              </a:extLst>
            </p:cNvPr>
            <p:cNvGrpSpPr/>
            <p:nvPr/>
          </p:nvGrpSpPr>
          <p:grpSpPr>
            <a:xfrm flipV="1">
              <a:off x="6190861" y="1747113"/>
              <a:ext cx="1911993" cy="4623106"/>
              <a:chOff x="2418617" y="0"/>
              <a:chExt cx="1111553" cy="2687663"/>
            </a:xfrm>
          </p:grpSpPr>
          <p:sp>
            <p:nvSpPr>
              <p:cNvPr id="53" name="Rectangle: Rounded Corners 52">
                <a:extLst>
                  <a:ext uri="{FF2B5EF4-FFF2-40B4-BE49-F238E27FC236}">
                    <a16:creationId xmlns:a16="http://schemas.microsoft.com/office/drawing/2014/main" id="{3419EFDF-AAE0-4F37-8258-B2DA102F1DCE}"/>
                  </a:ext>
                </a:extLst>
              </p:cNvPr>
              <p:cNvSpPr/>
              <p:nvPr/>
            </p:nvSpPr>
            <p:spPr>
              <a:xfrm>
                <a:off x="2418617" y="0"/>
                <a:ext cx="1111553" cy="2687663"/>
              </a:xfrm>
              <a:prstGeom prst="roundRect">
                <a:avLst>
                  <a:gd name="adj" fmla="val 50000"/>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4" name="Oval 53">
                <a:extLst>
                  <a:ext uri="{FF2B5EF4-FFF2-40B4-BE49-F238E27FC236}">
                    <a16:creationId xmlns:a16="http://schemas.microsoft.com/office/drawing/2014/main" id="{FCFCE5F4-069F-49FE-919F-AD372CCE9FB3}"/>
                  </a:ext>
                </a:extLst>
              </p:cNvPr>
              <p:cNvSpPr/>
              <p:nvPr/>
            </p:nvSpPr>
            <p:spPr>
              <a:xfrm>
                <a:off x="2511937" y="70396"/>
                <a:ext cx="910528" cy="910528"/>
              </a:xfrm>
              <a:prstGeom prst="ellipse">
                <a:avLst/>
              </a:pr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6" name="TextBox 200">
                <a:extLst>
                  <a:ext uri="{FF2B5EF4-FFF2-40B4-BE49-F238E27FC236}">
                    <a16:creationId xmlns:a16="http://schemas.microsoft.com/office/drawing/2014/main" id="{65D93828-5723-4572-84E2-4D87522FCADA}"/>
                  </a:ext>
                </a:extLst>
              </p:cNvPr>
              <p:cNvSpPr txBox="1"/>
              <p:nvPr/>
            </p:nvSpPr>
            <p:spPr>
              <a:xfrm flipV="1">
                <a:off x="2550286" y="1426948"/>
                <a:ext cx="871855" cy="547517"/>
              </a:xfrm>
              <a:prstGeom prst="rect">
                <a:avLst/>
              </a:prstGeom>
              <a:noFill/>
            </p:spPr>
            <p:txBody>
              <a:bodyPr wrap="square" rtlCol="0">
                <a:sp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تحليل السياق</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5" name="رسم 20" descr="مخطط شريط">
              <a:extLst>
                <a:ext uri="{FF2B5EF4-FFF2-40B4-BE49-F238E27FC236}">
                  <a16:creationId xmlns:a16="http://schemas.microsoft.com/office/drawing/2014/main" id="{5C8473E6-8B6B-4963-9809-F191E7B6D4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56215" y="4977839"/>
              <a:ext cx="1142748" cy="1142756"/>
            </a:xfrm>
            <a:prstGeom prst="rect">
              <a:avLst/>
            </a:prstGeom>
          </p:spPr>
        </p:pic>
      </p:grpSp>
      <p:sp>
        <p:nvSpPr>
          <p:cNvPr id="64" name="TextBox 63">
            <a:extLst>
              <a:ext uri="{FF2B5EF4-FFF2-40B4-BE49-F238E27FC236}">
                <a16:creationId xmlns:a16="http://schemas.microsoft.com/office/drawing/2014/main" id="{3C393161-574B-40E0-BD79-F3D6DBA4E89D}"/>
              </a:ext>
            </a:extLst>
          </p:cNvPr>
          <p:cNvSpPr txBox="1"/>
          <p:nvPr/>
        </p:nvSpPr>
        <p:spPr>
          <a:xfrm>
            <a:off x="1676848" y="-4343400"/>
            <a:ext cx="50097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تحديد أبرز المخاطر المحتملة التي قد تؤثر على نجاح هذا المشروع؟</a:t>
            </a:r>
            <a:endParaRPr lang="en-US" dirty="0"/>
          </a:p>
        </p:txBody>
      </p:sp>
      <p:pic>
        <p:nvPicPr>
          <p:cNvPr id="65" name="Picture 2" descr="Studying - Free education icons">
            <a:extLst>
              <a:ext uri="{FF2B5EF4-FFF2-40B4-BE49-F238E27FC236}">
                <a16:creationId xmlns:a16="http://schemas.microsoft.com/office/drawing/2014/main" id="{57A36287-3E8F-4DFC-8054-6DE85A4A92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0302" y="-5641706"/>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221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1000"/>
                                        <p:tgtEl>
                                          <p:spTgt spid="63"/>
                                        </p:tgtEl>
                                      </p:cBhvr>
                                    </p:animEffect>
                                    <p:anim calcmode="lin" valueType="num">
                                      <p:cBhvr>
                                        <p:cTn id="29" dur="1000" fill="hold"/>
                                        <p:tgtEl>
                                          <p:spTgt spid="63"/>
                                        </p:tgtEl>
                                        <p:attrNameLst>
                                          <p:attrName>ppt_x</p:attrName>
                                        </p:attrNameLst>
                                      </p:cBhvr>
                                      <p:tavLst>
                                        <p:tav tm="0">
                                          <p:val>
                                            <p:strVal val="#ppt_x"/>
                                          </p:val>
                                        </p:tav>
                                        <p:tav tm="100000">
                                          <p:val>
                                            <p:strVal val="#ppt_x"/>
                                          </p:val>
                                        </p:tav>
                                      </p:tavLst>
                                    </p:anim>
                                    <p:anim calcmode="lin" valueType="num">
                                      <p:cBhvr>
                                        <p:cTn id="3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8" name="TextBox 37">
            <a:extLst>
              <a:ext uri="{FF2B5EF4-FFF2-40B4-BE49-F238E27FC236}">
                <a16:creationId xmlns:a16="http://schemas.microsoft.com/office/drawing/2014/main" id="{12922747-B6BD-449F-92AD-41C9DE6F3AE4}"/>
              </a:ext>
            </a:extLst>
          </p:cNvPr>
          <p:cNvSpPr txBox="1"/>
          <p:nvPr/>
        </p:nvSpPr>
        <p:spPr>
          <a:xfrm>
            <a:off x="1676848" y="3429000"/>
            <a:ext cx="50097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تحديد أبرز المخاطر المحتملة التي قد تؤثر على نجاح هذا المشروع؟</a:t>
            </a:r>
            <a:endParaRPr lang="en-US" dirty="0"/>
          </a:p>
        </p:txBody>
      </p:sp>
      <p:pic>
        <p:nvPicPr>
          <p:cNvPr id="39" name="Picture 2" descr="Studying - Free education icons">
            <a:extLst>
              <a:ext uri="{FF2B5EF4-FFF2-40B4-BE49-F238E27FC236}">
                <a16:creationId xmlns:a16="http://schemas.microsoft.com/office/drawing/2014/main" id="{D3C86D88-3132-44AF-B015-5D7A36950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dea 3d Images - Free Download on Freepik">
            <a:extLst>
              <a:ext uri="{FF2B5EF4-FFF2-40B4-BE49-F238E27FC236}">
                <a16:creationId xmlns:a16="http://schemas.microsoft.com/office/drawing/2014/main" id="{3C7A6A1E-6FA9-4CA8-8D97-AEB766B30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2903"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DE945D7-BA28-437E-9F37-7C38D6469F13}"/>
              </a:ext>
            </a:extLst>
          </p:cNvPr>
          <p:cNvSpPr txBox="1"/>
          <p:nvPr/>
        </p:nvSpPr>
        <p:spPr>
          <a:xfrm>
            <a:off x="14532078" y="2693281"/>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لتحديد المخاطر المحتملة، يمكن استخدام تقنيات مثل "تحليل القائمة المرجعية"، "عصف الأفكار"، أو "التحليل السببي". ينبغي تحديد المخاطر في مختلف مجالات المشروع (التقنية، المالية، التنظيمية، البشرية، ...) وتوثيقها في سجل المخاطر</a:t>
            </a:r>
            <a:endParaRPr lang="en-US" dirty="0"/>
          </a:p>
        </p:txBody>
      </p:sp>
    </p:spTree>
    <p:extLst>
      <p:ext uri="{BB962C8B-B14F-4D97-AF65-F5344CB8AC3E}">
        <p14:creationId xmlns:p14="http://schemas.microsoft.com/office/powerpoint/2010/main" val="21015849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8" name="TextBox 37">
            <a:extLst>
              <a:ext uri="{FF2B5EF4-FFF2-40B4-BE49-F238E27FC236}">
                <a16:creationId xmlns:a16="http://schemas.microsoft.com/office/drawing/2014/main" id="{12922747-B6BD-449F-92AD-41C9DE6F3AE4}"/>
              </a:ext>
            </a:extLst>
          </p:cNvPr>
          <p:cNvSpPr txBox="1"/>
          <p:nvPr/>
        </p:nvSpPr>
        <p:spPr>
          <a:xfrm>
            <a:off x="1676848" y="9296400"/>
            <a:ext cx="50097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تحديد أبرز المخاطر المحتملة التي قد تؤثر على نجاح هذا المشروع؟</a:t>
            </a:r>
            <a:endParaRPr lang="en-US" dirty="0"/>
          </a:p>
        </p:txBody>
      </p:sp>
      <p:pic>
        <p:nvPicPr>
          <p:cNvPr id="39" name="Picture 2" descr="Studying - Free education icons">
            <a:extLst>
              <a:ext uri="{FF2B5EF4-FFF2-40B4-BE49-F238E27FC236}">
                <a16:creationId xmlns:a16="http://schemas.microsoft.com/office/drawing/2014/main" id="{D3C86D88-3132-44AF-B015-5D7A36950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9980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dea 3d Images - Free Download on Freepik">
            <a:extLst>
              <a:ext uri="{FF2B5EF4-FFF2-40B4-BE49-F238E27FC236}">
                <a16:creationId xmlns:a16="http://schemas.microsoft.com/office/drawing/2014/main" id="{7439BF5E-BCB8-4FCA-B986-FDDCD2690F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91CAE89-05A5-4EF8-A274-955616520794}"/>
              </a:ext>
            </a:extLst>
          </p:cNvPr>
          <p:cNvSpPr txBox="1"/>
          <p:nvPr/>
        </p:nvSpPr>
        <p:spPr>
          <a:xfrm>
            <a:off x="6096000" y="2693281"/>
            <a:ext cx="5108431" cy="2239074"/>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لتحديد المخاطر المحتملة، يمكن استخدام تقنيات مثل "تحليل القائمة المرجعية"، "عصف الأفكار"، أو "التحليل السببي". </a:t>
            </a:r>
            <a:r>
              <a:rPr lang="ar-SA" dirty="0"/>
              <a:t>ينبغي تحديد المخاطر في مختلف مجالات المشروع (التقنية، المالية، التنظيمية، البشرية، ...) وتوثيقها في سجل المخاطر</a:t>
            </a:r>
            <a:endParaRPr lang="en-US" dirty="0"/>
          </a:p>
        </p:txBody>
      </p:sp>
      <p:pic>
        <p:nvPicPr>
          <p:cNvPr id="24" name="Picture 23">
            <a:extLst>
              <a:ext uri="{FF2B5EF4-FFF2-40B4-BE49-F238E27FC236}">
                <a16:creationId xmlns:a16="http://schemas.microsoft.com/office/drawing/2014/main" id="{43B3B8CF-F53F-4C58-9D8B-99B792C437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787" y="-6337148"/>
            <a:ext cx="5142537" cy="5142537"/>
          </a:xfrm>
          <a:prstGeom prst="rect">
            <a:avLst/>
          </a:prstGeom>
        </p:spPr>
      </p:pic>
      <p:sp>
        <p:nvSpPr>
          <p:cNvPr id="25" name="TextBox 24">
            <a:extLst>
              <a:ext uri="{FF2B5EF4-FFF2-40B4-BE49-F238E27FC236}">
                <a16:creationId xmlns:a16="http://schemas.microsoft.com/office/drawing/2014/main" id="{56809890-1BF1-4856-A886-ABACB6CF2B96}"/>
              </a:ext>
            </a:extLst>
          </p:cNvPr>
          <p:cNvSpPr txBox="1"/>
          <p:nvPr/>
        </p:nvSpPr>
        <p:spPr>
          <a:xfrm>
            <a:off x="6248400" y="8299973"/>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تحليل المخاطر هو عملية منهجية لتحديد وتحليل وتقييم المخاطر المحتملة التي قد تؤثر على تنفيذ المشروع. ويشمل هذا التحليل النظر في احتمالية حدوث كل مخاطر ومدى تأثيرها المحتمل على المشروع</a:t>
            </a:r>
            <a:endParaRPr lang="en-US" dirty="0"/>
          </a:p>
        </p:txBody>
      </p:sp>
    </p:spTree>
    <p:extLst>
      <p:ext uri="{BB962C8B-B14F-4D97-AF65-F5344CB8AC3E}">
        <p14:creationId xmlns:p14="http://schemas.microsoft.com/office/powerpoint/2010/main" val="2306084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42" name="TextBox 41">
            <a:extLst>
              <a:ext uri="{FF2B5EF4-FFF2-40B4-BE49-F238E27FC236}">
                <a16:creationId xmlns:a16="http://schemas.microsoft.com/office/drawing/2014/main" id="{7EDF8606-0ECF-4575-99D8-F25177998997}"/>
              </a:ext>
            </a:extLst>
          </p:cNvPr>
          <p:cNvSpPr txBox="1"/>
          <p:nvPr/>
        </p:nvSpPr>
        <p:spPr>
          <a:xfrm>
            <a:off x="1676848" y="3698530"/>
            <a:ext cx="5009702" cy="410882"/>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Y"/>
              <a:t>ما هي مراحل دورة حياة المشروع؟ </a:t>
            </a:r>
            <a:endParaRPr lang="en-US" dirty="0"/>
          </a:p>
        </p:txBody>
      </p:sp>
      <p:pic>
        <p:nvPicPr>
          <p:cNvPr id="43" name="Picture 2" descr="Studying - Free education icons">
            <a:extLst>
              <a:ext uri="{FF2B5EF4-FFF2-40B4-BE49-F238E27FC236}">
                <a16:creationId xmlns:a16="http://schemas.microsoft.com/office/drawing/2014/main" id="{421DA12D-9A44-4676-8FBE-F95632CF5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dea 3d Images - Free Download on Freepik">
            <a:extLst>
              <a:ext uri="{FF2B5EF4-FFF2-40B4-BE49-F238E27FC236}">
                <a16:creationId xmlns:a16="http://schemas.microsoft.com/office/drawing/2014/main" id="{F99B2854-3ECA-4505-8491-7EE72ED1FEA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85877"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891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907749"/>
            <a:chOff x="2017486" y="781134"/>
            <a:chExt cx="8157028" cy="907749"/>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907749"/>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تحليل المخاطر وتقييم تأثيرها</a:t>
              </a:r>
            </a:p>
            <a:p>
              <a:pPr marL="0" marR="0" algn="ctr" rtl="1">
                <a:lnSpc>
                  <a:spcPct val="115000"/>
                </a:lnSpc>
                <a:spcBef>
                  <a:spcPts val="0"/>
                </a:spcBef>
                <a:spcAft>
                  <a:spcPts val="0"/>
                </a:spcAft>
              </a:pP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2" name="Picture 2" descr="Idea 3d Images - Free Download on Freepik">
            <a:extLst>
              <a:ext uri="{FF2B5EF4-FFF2-40B4-BE49-F238E27FC236}">
                <a16:creationId xmlns:a16="http://schemas.microsoft.com/office/drawing/2014/main" id="{7439BF5E-BCB8-4FCA-B986-FDDCD2690F8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82250"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391CAE89-05A5-4EF8-A274-955616520794}"/>
              </a:ext>
            </a:extLst>
          </p:cNvPr>
          <p:cNvSpPr txBox="1"/>
          <p:nvPr/>
        </p:nvSpPr>
        <p:spPr>
          <a:xfrm>
            <a:off x="13263716" y="2693281"/>
            <a:ext cx="5108431" cy="2239074"/>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لتحديد المخاطر المحتملة، يمكن استخدام تقنيات مثل "تحليل القائمة المرجعية"، "عصف الأفكار"، أو "التحليل السببي". ينبغي تحديد المخاطر في مختلف مجالات المشروع (التقنية، المالية، التنظيمية، البشرية، ...) وتوثيقها في سجل المخاطر</a:t>
            </a:r>
            <a:endParaRPr lang="en-US" dirty="0"/>
          </a:p>
        </p:txBody>
      </p:sp>
      <p:pic>
        <p:nvPicPr>
          <p:cNvPr id="3" name="Picture 2">
            <a:extLst>
              <a:ext uri="{FF2B5EF4-FFF2-40B4-BE49-F238E27FC236}">
                <a16:creationId xmlns:a16="http://schemas.microsoft.com/office/drawing/2014/main" id="{880B1255-42E8-4785-A98A-09AFBFDD9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387" y="1518548"/>
            <a:ext cx="5142537" cy="5142537"/>
          </a:xfrm>
          <a:prstGeom prst="rect">
            <a:avLst/>
          </a:prstGeom>
        </p:spPr>
      </p:pic>
      <p:sp>
        <p:nvSpPr>
          <p:cNvPr id="20" name="TextBox 19">
            <a:extLst>
              <a:ext uri="{FF2B5EF4-FFF2-40B4-BE49-F238E27FC236}">
                <a16:creationId xmlns:a16="http://schemas.microsoft.com/office/drawing/2014/main" id="{B043E790-495B-4CAF-9E64-03EAAE63F84E}"/>
              </a:ext>
            </a:extLst>
          </p:cNvPr>
          <p:cNvSpPr txBox="1"/>
          <p:nvPr/>
        </p:nvSpPr>
        <p:spPr>
          <a:xfrm>
            <a:off x="6096000" y="2693281"/>
            <a:ext cx="5108431" cy="1685077"/>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تحليل المخاطر هو عملية منهجية لتحديد وتحليل وتقييم المخاطر المحتملة التي قد تؤثر على تنفيذ المشروع. ويشمل هذا التحليل النظر في احتمالية حدوث كل مخاطر ومدى تأثيرها المحتمل على المشروع</a:t>
            </a:r>
            <a:endParaRPr lang="en-US" dirty="0"/>
          </a:p>
        </p:txBody>
      </p:sp>
    </p:spTree>
    <p:extLst>
      <p:ext uri="{BB962C8B-B14F-4D97-AF65-F5344CB8AC3E}">
        <p14:creationId xmlns:p14="http://schemas.microsoft.com/office/powerpoint/2010/main" val="3026398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أهمية تحليل المخاطر</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880B1255-42E8-4785-A98A-09AFBFDD9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0331" y="1518548"/>
            <a:ext cx="5142537" cy="5142537"/>
          </a:xfrm>
          <a:prstGeom prst="rect">
            <a:avLst/>
          </a:prstGeom>
        </p:spPr>
      </p:pic>
      <p:sp>
        <p:nvSpPr>
          <p:cNvPr id="20" name="TextBox 19">
            <a:extLst>
              <a:ext uri="{FF2B5EF4-FFF2-40B4-BE49-F238E27FC236}">
                <a16:creationId xmlns:a16="http://schemas.microsoft.com/office/drawing/2014/main" id="{B043E790-495B-4CAF-9E64-03EAAE63F84E}"/>
              </a:ext>
            </a:extLst>
          </p:cNvPr>
          <p:cNvSpPr txBox="1"/>
          <p:nvPr/>
        </p:nvSpPr>
        <p:spPr>
          <a:xfrm>
            <a:off x="12447639" y="2693281"/>
            <a:ext cx="5108431" cy="1685077"/>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تحليل المخاطر هو عملية منهجية لتحديد وتحليل وتقييم المخاطر المحتملة التي قد تؤثر على تنفيذ المشروع. ويشمل هذا التحليل النظر في احتمالية حدوث كل مخاطر ومدى تأثيرها المحتمل على المشروع</a:t>
            </a:r>
            <a:endParaRPr lang="en-US" dirty="0"/>
          </a:p>
        </p:txBody>
      </p:sp>
      <p:grpSp>
        <p:nvGrpSpPr>
          <p:cNvPr id="2" name="Group 1">
            <a:extLst>
              <a:ext uri="{FF2B5EF4-FFF2-40B4-BE49-F238E27FC236}">
                <a16:creationId xmlns:a16="http://schemas.microsoft.com/office/drawing/2014/main" id="{FAEC20B2-7C12-411F-8C16-D04D4F9577DB}"/>
              </a:ext>
            </a:extLst>
          </p:cNvPr>
          <p:cNvGrpSpPr/>
          <p:nvPr/>
        </p:nvGrpSpPr>
        <p:grpSpPr>
          <a:xfrm>
            <a:off x="9297419" y="2598570"/>
            <a:ext cx="2316484" cy="2984588"/>
            <a:chOff x="9297419" y="2598570"/>
            <a:chExt cx="2316484" cy="2984588"/>
          </a:xfrm>
        </p:grpSpPr>
        <p:grpSp>
          <p:nvGrpSpPr>
            <p:cNvPr id="26" name="مجموعة 58">
              <a:extLst>
                <a:ext uri="{FF2B5EF4-FFF2-40B4-BE49-F238E27FC236}">
                  <a16:creationId xmlns:a16="http://schemas.microsoft.com/office/drawing/2014/main" id="{E1037016-CCDA-4C37-BEE4-8AC1C375B2E8}"/>
                </a:ext>
              </a:extLst>
            </p:cNvPr>
            <p:cNvGrpSpPr/>
            <p:nvPr/>
          </p:nvGrpSpPr>
          <p:grpSpPr>
            <a:xfrm>
              <a:off x="9382927" y="4023756"/>
              <a:ext cx="2043751" cy="525405"/>
              <a:chOff x="4325174" y="765877"/>
              <a:chExt cx="668348" cy="668348"/>
            </a:xfrm>
          </p:grpSpPr>
          <p:sp>
            <p:nvSpPr>
              <p:cNvPr id="40" name="شكل بيضاوي 65">
                <a:extLst>
                  <a:ext uri="{FF2B5EF4-FFF2-40B4-BE49-F238E27FC236}">
                    <a16:creationId xmlns:a16="http://schemas.microsoft.com/office/drawing/2014/main" id="{3B2DFE94-3373-4D13-A7AA-40453CD0A6C9}"/>
                  </a:ext>
                </a:extLst>
              </p:cNvPr>
              <p:cNvSpPr/>
              <p:nvPr/>
            </p:nvSpPr>
            <p:spPr>
              <a:xfrm>
                <a:off x="4325174" y="765877"/>
                <a:ext cx="668348" cy="668348"/>
              </a:xfrm>
              <a:prstGeom prst="mathMinus">
                <a:avLst/>
              </a:prstGeom>
              <a:noFill/>
              <a:ln w="57150">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1" name="شكل بيضاوي 66">
                <a:extLst>
                  <a:ext uri="{FF2B5EF4-FFF2-40B4-BE49-F238E27FC236}">
                    <a16:creationId xmlns:a16="http://schemas.microsoft.com/office/drawing/2014/main" id="{9CEB3360-FA66-4A78-973D-6DE87613A5E1}"/>
                  </a:ext>
                </a:extLst>
              </p:cNvPr>
              <p:cNvSpPr/>
              <p:nvPr/>
            </p:nvSpPr>
            <p:spPr>
              <a:xfrm>
                <a:off x="4325174" y="765877"/>
                <a:ext cx="668348" cy="668348"/>
              </a:xfrm>
              <a:prstGeom prst="mathMinus">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27" name="مربع نص 61">
              <a:extLst>
                <a:ext uri="{FF2B5EF4-FFF2-40B4-BE49-F238E27FC236}">
                  <a16:creationId xmlns:a16="http://schemas.microsoft.com/office/drawing/2014/main" id="{6E53AFE2-A350-4CC7-9FC0-4D7FE4E5645C}"/>
                </a:ext>
              </a:extLst>
            </p:cNvPr>
            <p:cNvSpPr txBox="1"/>
            <p:nvPr/>
          </p:nvSpPr>
          <p:spPr>
            <a:xfrm>
              <a:off x="9297419" y="4641361"/>
              <a:ext cx="2316484" cy="941797"/>
            </a:xfrm>
            <a:prstGeom prst="rect">
              <a:avLst/>
            </a:prstGeom>
            <a:noFill/>
          </p:spPr>
          <p:txBody>
            <a:bodyPr wrap="square">
              <a:sp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فهم طبيعة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2" name="Picture 31" descr="Speedometer ">
              <a:extLst>
                <a:ext uri="{FF2B5EF4-FFF2-40B4-BE49-F238E27FC236}">
                  <a16:creationId xmlns:a16="http://schemas.microsoft.com/office/drawing/2014/main" id="{1F361743-958F-4D74-9F36-7267F7BCF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5379" y="2598570"/>
              <a:ext cx="1240974" cy="12408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C30253AC-D261-422A-B911-D06B4346F5DA}"/>
              </a:ext>
            </a:extLst>
          </p:cNvPr>
          <p:cNvGrpSpPr/>
          <p:nvPr/>
        </p:nvGrpSpPr>
        <p:grpSpPr>
          <a:xfrm>
            <a:off x="6328992" y="2546494"/>
            <a:ext cx="2706874" cy="3037057"/>
            <a:chOff x="6328992" y="2546494"/>
            <a:chExt cx="2706874" cy="3037057"/>
          </a:xfrm>
        </p:grpSpPr>
        <p:grpSp>
          <p:nvGrpSpPr>
            <p:cNvPr id="24" name="مجموعة 58">
              <a:extLst>
                <a:ext uri="{FF2B5EF4-FFF2-40B4-BE49-F238E27FC236}">
                  <a16:creationId xmlns:a16="http://schemas.microsoft.com/office/drawing/2014/main" id="{85318EDF-84C2-4D6B-8461-62C71355E497}"/>
                </a:ext>
              </a:extLst>
            </p:cNvPr>
            <p:cNvGrpSpPr/>
            <p:nvPr/>
          </p:nvGrpSpPr>
          <p:grpSpPr>
            <a:xfrm>
              <a:off x="6585718" y="4023756"/>
              <a:ext cx="2043751" cy="525405"/>
              <a:chOff x="2951109" y="765877"/>
              <a:chExt cx="668348" cy="668348"/>
            </a:xfrm>
          </p:grpSpPr>
          <p:sp>
            <p:nvSpPr>
              <p:cNvPr id="42" name="شكل بيضاوي 65">
                <a:extLst>
                  <a:ext uri="{FF2B5EF4-FFF2-40B4-BE49-F238E27FC236}">
                    <a16:creationId xmlns:a16="http://schemas.microsoft.com/office/drawing/2014/main" id="{57023446-C025-416E-94C9-49E8B3759E21}"/>
                  </a:ext>
                </a:extLst>
              </p:cNvPr>
              <p:cNvSpPr/>
              <p:nvPr/>
            </p:nvSpPr>
            <p:spPr>
              <a:xfrm>
                <a:off x="2951109" y="765877"/>
                <a:ext cx="668348" cy="668348"/>
              </a:xfrm>
              <a:prstGeom prst="mathMinus">
                <a:avLst/>
              </a:prstGeom>
              <a:noFill/>
              <a:ln w="57150">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3" name="شكل بيضاوي 66">
                <a:extLst>
                  <a:ext uri="{FF2B5EF4-FFF2-40B4-BE49-F238E27FC236}">
                    <a16:creationId xmlns:a16="http://schemas.microsoft.com/office/drawing/2014/main" id="{8939D8C1-9A25-4928-95A0-CE08860FB238}"/>
                  </a:ext>
                </a:extLst>
              </p:cNvPr>
              <p:cNvSpPr/>
              <p:nvPr/>
            </p:nvSpPr>
            <p:spPr>
              <a:xfrm>
                <a:off x="2951109" y="765877"/>
                <a:ext cx="668348" cy="668348"/>
              </a:xfrm>
              <a:prstGeom prst="mathMinus">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25" name="مربع نص 61">
              <a:extLst>
                <a:ext uri="{FF2B5EF4-FFF2-40B4-BE49-F238E27FC236}">
                  <a16:creationId xmlns:a16="http://schemas.microsoft.com/office/drawing/2014/main" id="{601449FE-891C-4D9F-BB43-C22E2B978C39}"/>
                </a:ext>
              </a:extLst>
            </p:cNvPr>
            <p:cNvSpPr txBox="1"/>
            <p:nvPr/>
          </p:nvSpPr>
          <p:spPr>
            <a:xfrm>
              <a:off x="6328992" y="4641754"/>
              <a:ext cx="2706874" cy="941797"/>
            </a:xfrm>
            <a:prstGeom prst="rect">
              <a:avLst/>
            </a:prstGeom>
            <a:noFill/>
          </p:spPr>
          <p:txBody>
            <a:bodyPr wrap="square">
              <a:sp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تقييم مستوى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3" name="Picture 32" descr="Checklist ">
              <a:extLst>
                <a:ext uri="{FF2B5EF4-FFF2-40B4-BE49-F238E27FC236}">
                  <a16:creationId xmlns:a16="http://schemas.microsoft.com/office/drawing/2014/main" id="{D6C0413F-0DDB-4577-8BFA-17D80CC02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690" y="2546494"/>
              <a:ext cx="1354797" cy="13547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68066674-DD00-4FF0-AA25-628FDCBEB162}"/>
              </a:ext>
            </a:extLst>
          </p:cNvPr>
          <p:cNvGrpSpPr/>
          <p:nvPr/>
        </p:nvGrpSpPr>
        <p:grpSpPr>
          <a:xfrm>
            <a:off x="3637606" y="2521382"/>
            <a:ext cx="2422484" cy="3057542"/>
            <a:chOff x="3637606" y="2521382"/>
            <a:chExt cx="2422484" cy="3057542"/>
          </a:xfrm>
        </p:grpSpPr>
        <p:grpSp>
          <p:nvGrpSpPr>
            <p:cNvPr id="28" name="مجموعة 58">
              <a:extLst>
                <a:ext uri="{FF2B5EF4-FFF2-40B4-BE49-F238E27FC236}">
                  <a16:creationId xmlns:a16="http://schemas.microsoft.com/office/drawing/2014/main" id="{B93D5077-7055-49B4-9276-BB3D8583ABA6}"/>
                </a:ext>
              </a:extLst>
            </p:cNvPr>
            <p:cNvGrpSpPr/>
            <p:nvPr/>
          </p:nvGrpSpPr>
          <p:grpSpPr>
            <a:xfrm>
              <a:off x="3794721" y="4023756"/>
              <a:ext cx="2043751" cy="525405"/>
              <a:chOff x="1580095" y="765877"/>
              <a:chExt cx="668348" cy="668348"/>
            </a:xfrm>
          </p:grpSpPr>
          <p:sp>
            <p:nvSpPr>
              <p:cNvPr id="38" name="شكل بيضاوي 65">
                <a:extLst>
                  <a:ext uri="{FF2B5EF4-FFF2-40B4-BE49-F238E27FC236}">
                    <a16:creationId xmlns:a16="http://schemas.microsoft.com/office/drawing/2014/main" id="{40AD98E3-261B-4EC2-A7A8-112C3052B78D}"/>
                  </a:ext>
                </a:extLst>
              </p:cNvPr>
              <p:cNvSpPr/>
              <p:nvPr/>
            </p:nvSpPr>
            <p:spPr>
              <a:xfrm>
                <a:off x="1580095" y="765877"/>
                <a:ext cx="668348" cy="668348"/>
              </a:xfrm>
              <a:prstGeom prst="mathMinus">
                <a:avLst/>
              </a:prstGeom>
              <a:noFill/>
              <a:ln w="57150">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39" name="شكل بيضاوي 66">
                <a:extLst>
                  <a:ext uri="{FF2B5EF4-FFF2-40B4-BE49-F238E27FC236}">
                    <a16:creationId xmlns:a16="http://schemas.microsoft.com/office/drawing/2014/main" id="{5E8990F9-FA25-439C-ABF9-34E9F9B8D809}"/>
                  </a:ext>
                </a:extLst>
              </p:cNvPr>
              <p:cNvSpPr/>
              <p:nvPr/>
            </p:nvSpPr>
            <p:spPr>
              <a:xfrm>
                <a:off x="1580095" y="765877"/>
                <a:ext cx="668348" cy="668348"/>
              </a:xfrm>
              <a:prstGeom prst="mathMinus">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29" name="مربع نص 61">
              <a:extLst>
                <a:ext uri="{FF2B5EF4-FFF2-40B4-BE49-F238E27FC236}">
                  <a16:creationId xmlns:a16="http://schemas.microsoft.com/office/drawing/2014/main" id="{578A91D7-B21F-4E4E-A33B-804380444C64}"/>
                </a:ext>
              </a:extLst>
            </p:cNvPr>
            <p:cNvSpPr txBox="1"/>
            <p:nvPr/>
          </p:nvSpPr>
          <p:spPr>
            <a:xfrm>
              <a:off x="3637606" y="4637127"/>
              <a:ext cx="2422484" cy="941797"/>
            </a:xfrm>
            <a:prstGeom prst="rect">
              <a:avLst/>
            </a:prstGeom>
            <a:noFill/>
          </p:spPr>
          <p:txBody>
            <a:bodyPr wrap="square">
              <a:sp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تطوير خطط التخفيف</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4" name="Picture 33" descr="Planning ">
              <a:extLst>
                <a:ext uri="{FF2B5EF4-FFF2-40B4-BE49-F238E27FC236}">
                  <a16:creationId xmlns:a16="http://schemas.microsoft.com/office/drawing/2014/main" id="{BE222467-13BC-4ECD-AB51-7B531BCC63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956" y="2521382"/>
              <a:ext cx="1326128" cy="13260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3BFB7FCC-E959-4F34-9CF6-9565DB59063F}"/>
              </a:ext>
            </a:extLst>
          </p:cNvPr>
          <p:cNvGrpSpPr/>
          <p:nvPr/>
        </p:nvGrpSpPr>
        <p:grpSpPr>
          <a:xfrm>
            <a:off x="833712" y="2464740"/>
            <a:ext cx="2109019" cy="3118814"/>
            <a:chOff x="833712" y="2464740"/>
            <a:chExt cx="2109019" cy="3118814"/>
          </a:xfrm>
        </p:grpSpPr>
        <p:grpSp>
          <p:nvGrpSpPr>
            <p:cNvPr id="30" name="مجموعة 58">
              <a:extLst>
                <a:ext uri="{FF2B5EF4-FFF2-40B4-BE49-F238E27FC236}">
                  <a16:creationId xmlns:a16="http://schemas.microsoft.com/office/drawing/2014/main" id="{F6296ACC-6A25-4135-807B-B3C8A8754ED9}"/>
                </a:ext>
              </a:extLst>
            </p:cNvPr>
            <p:cNvGrpSpPr/>
            <p:nvPr/>
          </p:nvGrpSpPr>
          <p:grpSpPr>
            <a:xfrm>
              <a:off x="833712" y="4023758"/>
              <a:ext cx="2043751" cy="525405"/>
              <a:chOff x="125567" y="765878"/>
              <a:chExt cx="668348" cy="668348"/>
            </a:xfrm>
          </p:grpSpPr>
          <p:sp>
            <p:nvSpPr>
              <p:cNvPr id="36" name="شكل بيضاوي 65">
                <a:extLst>
                  <a:ext uri="{FF2B5EF4-FFF2-40B4-BE49-F238E27FC236}">
                    <a16:creationId xmlns:a16="http://schemas.microsoft.com/office/drawing/2014/main" id="{85FBFB35-005F-4883-9E3F-C01BCDC87ED6}"/>
                  </a:ext>
                </a:extLst>
              </p:cNvPr>
              <p:cNvSpPr/>
              <p:nvPr/>
            </p:nvSpPr>
            <p:spPr>
              <a:xfrm>
                <a:off x="125567" y="765878"/>
                <a:ext cx="668348" cy="668348"/>
              </a:xfrm>
              <a:prstGeom prst="mathMinus">
                <a:avLst/>
              </a:prstGeom>
              <a:noFill/>
              <a:ln w="57150">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37" name="شكل بيضاوي 66">
                <a:extLst>
                  <a:ext uri="{FF2B5EF4-FFF2-40B4-BE49-F238E27FC236}">
                    <a16:creationId xmlns:a16="http://schemas.microsoft.com/office/drawing/2014/main" id="{0F57E2FD-E297-4D57-A5F0-73E688042118}"/>
                  </a:ext>
                </a:extLst>
              </p:cNvPr>
              <p:cNvSpPr/>
              <p:nvPr/>
            </p:nvSpPr>
            <p:spPr>
              <a:xfrm>
                <a:off x="125567" y="765878"/>
                <a:ext cx="668348" cy="668348"/>
              </a:xfrm>
              <a:prstGeom prst="mathMinus">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31" name="مربع نص 61">
              <a:extLst>
                <a:ext uri="{FF2B5EF4-FFF2-40B4-BE49-F238E27FC236}">
                  <a16:creationId xmlns:a16="http://schemas.microsoft.com/office/drawing/2014/main" id="{E2E3C8F1-36E5-4EE4-8117-F12C0289795A}"/>
                </a:ext>
              </a:extLst>
            </p:cNvPr>
            <p:cNvSpPr txBox="1"/>
            <p:nvPr/>
          </p:nvSpPr>
          <p:spPr>
            <a:xfrm>
              <a:off x="849231" y="4641758"/>
              <a:ext cx="2093500" cy="941796"/>
            </a:xfrm>
            <a:prstGeom prst="rect">
              <a:avLst/>
            </a:prstGeom>
            <a:noFill/>
          </p:spPr>
          <p:txBody>
            <a:bodyPr wrap="square">
              <a:sp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تحسين صنع القرار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5" name="Picture 34" descr="Direction ">
              <a:extLst>
                <a:ext uri="{FF2B5EF4-FFF2-40B4-BE49-F238E27FC236}">
                  <a16:creationId xmlns:a16="http://schemas.microsoft.com/office/drawing/2014/main" id="{D858C12F-EE9A-48E0-805D-34A73E4680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7636" y="2464740"/>
              <a:ext cx="1439417" cy="14393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4586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كيفية تحليل المخاطر وتقييم تأثيرها</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21" name="Group 20">
            <a:extLst>
              <a:ext uri="{FF2B5EF4-FFF2-40B4-BE49-F238E27FC236}">
                <a16:creationId xmlns:a16="http://schemas.microsoft.com/office/drawing/2014/main" id="{67DE9178-F6D5-40D1-88D7-753E28AFB711}"/>
              </a:ext>
            </a:extLst>
          </p:cNvPr>
          <p:cNvGrpSpPr/>
          <p:nvPr/>
        </p:nvGrpSpPr>
        <p:grpSpPr>
          <a:xfrm>
            <a:off x="624982" y="2290375"/>
            <a:ext cx="5416004" cy="1100189"/>
            <a:chOff x="624982" y="1847721"/>
            <a:chExt cx="5416004" cy="1100189"/>
          </a:xfrm>
        </p:grpSpPr>
        <p:grpSp>
          <p:nvGrpSpPr>
            <p:cNvPr id="52" name="Group 51">
              <a:extLst>
                <a:ext uri="{FF2B5EF4-FFF2-40B4-BE49-F238E27FC236}">
                  <a16:creationId xmlns:a16="http://schemas.microsoft.com/office/drawing/2014/main" id="{375486D3-DC82-462D-8927-580B6359769A}"/>
                </a:ext>
              </a:extLst>
            </p:cNvPr>
            <p:cNvGrpSpPr/>
            <p:nvPr/>
          </p:nvGrpSpPr>
          <p:grpSpPr>
            <a:xfrm>
              <a:off x="624982" y="1847721"/>
              <a:ext cx="5416004" cy="1100189"/>
              <a:chOff x="0" y="53061"/>
              <a:chExt cx="3776854" cy="767405"/>
            </a:xfrm>
          </p:grpSpPr>
          <p:grpSp>
            <p:nvGrpSpPr>
              <p:cNvPr id="93" name="Group 92">
                <a:extLst>
                  <a:ext uri="{FF2B5EF4-FFF2-40B4-BE49-F238E27FC236}">
                    <a16:creationId xmlns:a16="http://schemas.microsoft.com/office/drawing/2014/main" id="{74F4B5E2-D2B9-45E9-B5D0-D626D080AD0C}"/>
                  </a:ext>
                </a:extLst>
              </p:cNvPr>
              <p:cNvGrpSpPr/>
              <p:nvPr/>
            </p:nvGrpSpPr>
            <p:grpSpPr>
              <a:xfrm>
                <a:off x="0" y="53061"/>
                <a:ext cx="3776854" cy="655129"/>
                <a:chOff x="0" y="53061"/>
                <a:chExt cx="4538250" cy="787200"/>
              </a:xfrm>
            </p:grpSpPr>
            <p:grpSp>
              <p:nvGrpSpPr>
                <p:cNvPr id="96" name="Group 95">
                  <a:extLst>
                    <a:ext uri="{FF2B5EF4-FFF2-40B4-BE49-F238E27FC236}">
                      <a16:creationId xmlns:a16="http://schemas.microsoft.com/office/drawing/2014/main" id="{7CDE4892-9A42-4934-AE99-F728AD3E003F}"/>
                    </a:ext>
                  </a:extLst>
                </p:cNvPr>
                <p:cNvGrpSpPr/>
                <p:nvPr/>
              </p:nvGrpSpPr>
              <p:grpSpPr>
                <a:xfrm>
                  <a:off x="0" y="53061"/>
                  <a:ext cx="4538250" cy="787200"/>
                  <a:chOff x="0" y="53061"/>
                  <a:chExt cx="4538250" cy="787200"/>
                </a:xfrm>
              </p:grpSpPr>
              <p:sp>
                <p:nvSpPr>
                  <p:cNvPr id="98" name="Rectangle 97">
                    <a:extLst>
                      <a:ext uri="{FF2B5EF4-FFF2-40B4-BE49-F238E27FC236}">
                        <a16:creationId xmlns:a16="http://schemas.microsoft.com/office/drawing/2014/main" id="{E6B0377C-8DF3-44C1-81DF-CB0A3F7007F8}"/>
                      </a:ext>
                    </a:extLst>
                  </p:cNvPr>
                  <p:cNvSpPr/>
                  <p:nvPr/>
                </p:nvSpPr>
                <p:spPr>
                  <a:xfrm>
                    <a:off x="357533" y="53061"/>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9" name="Freeform: Shape 98">
                    <a:extLst>
                      <a:ext uri="{FF2B5EF4-FFF2-40B4-BE49-F238E27FC236}">
                        <a16:creationId xmlns:a16="http://schemas.microsoft.com/office/drawing/2014/main" id="{DB52F2D4-0F2F-4FE1-B50C-C210EDCD1833}"/>
                      </a:ext>
                    </a:extLst>
                  </p:cNvPr>
                  <p:cNvSpPr/>
                  <p:nvPr/>
                </p:nvSpPr>
                <p:spPr>
                  <a:xfrm>
                    <a:off x="0" y="53061"/>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97" name="Straight Connector 96">
                  <a:extLst>
                    <a:ext uri="{FF2B5EF4-FFF2-40B4-BE49-F238E27FC236}">
                      <a16:creationId xmlns:a16="http://schemas.microsoft.com/office/drawing/2014/main" id="{8C51DBCE-3B40-40D5-A35E-769E07FAB597}"/>
                    </a:ext>
                  </a:extLst>
                </p:cNvPr>
                <p:cNvCxnSpPr>
                  <a:cxnSpLocks/>
                </p:cNvCxnSpPr>
                <p:nvPr/>
              </p:nvCxnSpPr>
              <p:spPr>
                <a:xfrm>
                  <a:off x="3853581" y="187619"/>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94" name="مربع نص 257">
                <a:extLst>
                  <a:ext uri="{FF2B5EF4-FFF2-40B4-BE49-F238E27FC236}">
                    <a16:creationId xmlns:a16="http://schemas.microsoft.com/office/drawing/2014/main" id="{45D5B486-7E12-4D1A-8D6F-FEA30A303A2B}"/>
                  </a:ext>
                </a:extLst>
              </p:cNvPr>
              <p:cNvSpPr txBox="1"/>
              <p:nvPr/>
            </p:nvSpPr>
            <p:spPr>
              <a:xfrm>
                <a:off x="89807" y="214941"/>
                <a:ext cx="692614" cy="540913"/>
              </a:xfrm>
              <a:prstGeom prst="rect">
                <a:avLst/>
              </a:prstGeom>
              <a:noFill/>
            </p:spPr>
            <p:txBody>
              <a:bodyPr wrap="square">
                <a:noAutofit/>
              </a:bodyPr>
              <a:lstStyle/>
              <a:p>
                <a:pPr marL="0" marR="0" algn="ctr" rtl="1">
                  <a:lnSpc>
                    <a:spcPct val="115000"/>
                  </a:lnSpc>
                  <a:spcBef>
                    <a:spcPts val="0"/>
                  </a:spcBef>
                  <a:spcAft>
                    <a:spcPts val="0"/>
                  </a:spcAft>
                </a:pPr>
                <a:r>
                  <a:rPr lang="en-US"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02</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95" name="مربع نص 257">
                <a:extLst>
                  <a:ext uri="{FF2B5EF4-FFF2-40B4-BE49-F238E27FC236}">
                    <a16:creationId xmlns:a16="http://schemas.microsoft.com/office/drawing/2014/main" id="{BD29AE7F-471B-43F4-BD52-28674D739BBF}"/>
                  </a:ext>
                </a:extLst>
              </p:cNvPr>
              <p:cNvSpPr txBox="1"/>
              <p:nvPr/>
            </p:nvSpPr>
            <p:spPr>
              <a:xfrm>
                <a:off x="1126799" y="53061"/>
                <a:ext cx="1931442" cy="767405"/>
              </a:xfrm>
              <a:prstGeom prst="rect">
                <a:avLst/>
              </a:prstGeom>
              <a:noFill/>
            </p:spPr>
            <p:txBody>
              <a:bodyPr wrap="square">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تحليل احتمالية الحدوث</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6" name="رسم 20" descr="مخطط شريط">
              <a:extLst>
                <a:ext uri="{FF2B5EF4-FFF2-40B4-BE49-F238E27FC236}">
                  <a16:creationId xmlns:a16="http://schemas.microsoft.com/office/drawing/2014/main" id="{49B9FEDF-0212-4E38-B830-AA2C0BF0657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78071" y="1964659"/>
              <a:ext cx="751112" cy="750928"/>
            </a:xfrm>
            <a:prstGeom prst="rect">
              <a:avLst/>
            </a:prstGeom>
          </p:spPr>
        </p:pic>
      </p:grpSp>
      <p:grpSp>
        <p:nvGrpSpPr>
          <p:cNvPr id="100" name="Group 99">
            <a:extLst>
              <a:ext uri="{FF2B5EF4-FFF2-40B4-BE49-F238E27FC236}">
                <a16:creationId xmlns:a16="http://schemas.microsoft.com/office/drawing/2014/main" id="{04560D21-51BE-4B4D-B223-80BB89CA51F9}"/>
              </a:ext>
            </a:extLst>
          </p:cNvPr>
          <p:cNvGrpSpPr/>
          <p:nvPr/>
        </p:nvGrpSpPr>
        <p:grpSpPr>
          <a:xfrm>
            <a:off x="6151014" y="4450282"/>
            <a:ext cx="5416004" cy="1078723"/>
            <a:chOff x="6151014" y="4007628"/>
            <a:chExt cx="5416004" cy="1078723"/>
          </a:xfrm>
        </p:grpSpPr>
        <p:grpSp>
          <p:nvGrpSpPr>
            <p:cNvPr id="57" name="Group 56">
              <a:extLst>
                <a:ext uri="{FF2B5EF4-FFF2-40B4-BE49-F238E27FC236}">
                  <a16:creationId xmlns:a16="http://schemas.microsoft.com/office/drawing/2014/main" id="{091FA75F-81AD-4A54-82EA-9F398389E7D3}"/>
                </a:ext>
              </a:extLst>
            </p:cNvPr>
            <p:cNvGrpSpPr/>
            <p:nvPr/>
          </p:nvGrpSpPr>
          <p:grpSpPr>
            <a:xfrm flipH="1">
              <a:off x="6151014" y="4007628"/>
              <a:ext cx="5416004" cy="1078723"/>
              <a:chOff x="2887195" y="1168525"/>
              <a:chExt cx="3776854" cy="752436"/>
            </a:xfrm>
          </p:grpSpPr>
          <p:grpSp>
            <p:nvGrpSpPr>
              <p:cNvPr id="58" name="Group 57">
                <a:extLst>
                  <a:ext uri="{FF2B5EF4-FFF2-40B4-BE49-F238E27FC236}">
                    <a16:creationId xmlns:a16="http://schemas.microsoft.com/office/drawing/2014/main" id="{71DB0D08-F01F-4EAA-A671-ED8D7D3D1CDB}"/>
                  </a:ext>
                </a:extLst>
              </p:cNvPr>
              <p:cNvGrpSpPr/>
              <p:nvPr/>
            </p:nvGrpSpPr>
            <p:grpSpPr>
              <a:xfrm>
                <a:off x="2887195" y="1218210"/>
                <a:ext cx="3776854" cy="655129"/>
                <a:chOff x="2887195" y="1218210"/>
                <a:chExt cx="4538250" cy="787200"/>
              </a:xfrm>
            </p:grpSpPr>
            <p:grpSp>
              <p:nvGrpSpPr>
                <p:cNvPr id="61" name="Group 60">
                  <a:extLst>
                    <a:ext uri="{FF2B5EF4-FFF2-40B4-BE49-F238E27FC236}">
                      <a16:creationId xmlns:a16="http://schemas.microsoft.com/office/drawing/2014/main" id="{D6A3C865-85F5-45C8-B61F-12AA304FFBDF}"/>
                    </a:ext>
                  </a:extLst>
                </p:cNvPr>
                <p:cNvGrpSpPr/>
                <p:nvPr/>
              </p:nvGrpSpPr>
              <p:grpSpPr>
                <a:xfrm>
                  <a:off x="2887195" y="1218210"/>
                  <a:ext cx="4538250" cy="787200"/>
                  <a:chOff x="2887195" y="1218210"/>
                  <a:chExt cx="4538250" cy="787200"/>
                </a:xfrm>
              </p:grpSpPr>
              <p:sp>
                <p:nvSpPr>
                  <p:cNvPr id="63" name="Rectangle 62">
                    <a:extLst>
                      <a:ext uri="{FF2B5EF4-FFF2-40B4-BE49-F238E27FC236}">
                        <a16:creationId xmlns:a16="http://schemas.microsoft.com/office/drawing/2014/main" id="{0E2FE97E-23C1-4D6A-A859-10B90BBA41ED}"/>
                      </a:ext>
                    </a:extLst>
                  </p:cNvPr>
                  <p:cNvSpPr/>
                  <p:nvPr/>
                </p:nvSpPr>
                <p:spPr>
                  <a:xfrm>
                    <a:off x="3244728" y="1218210"/>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4" name="Freeform: Shape 63">
                    <a:extLst>
                      <a:ext uri="{FF2B5EF4-FFF2-40B4-BE49-F238E27FC236}">
                        <a16:creationId xmlns:a16="http://schemas.microsoft.com/office/drawing/2014/main" id="{BA0C2DD5-30AF-494B-819B-003AF8FF0CB0}"/>
                      </a:ext>
                    </a:extLst>
                  </p:cNvPr>
                  <p:cNvSpPr/>
                  <p:nvPr/>
                </p:nvSpPr>
                <p:spPr>
                  <a:xfrm>
                    <a:off x="2887195" y="1218210"/>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62" name="Straight Connector 61">
                  <a:extLst>
                    <a:ext uri="{FF2B5EF4-FFF2-40B4-BE49-F238E27FC236}">
                      <a16:creationId xmlns:a16="http://schemas.microsoft.com/office/drawing/2014/main" id="{6214EB8A-CEA5-4D45-850B-E159902F0284}"/>
                    </a:ext>
                  </a:extLst>
                </p:cNvPr>
                <p:cNvCxnSpPr>
                  <a:cxnSpLocks/>
                </p:cNvCxnSpPr>
                <p:nvPr/>
              </p:nvCxnSpPr>
              <p:spPr>
                <a:xfrm>
                  <a:off x="6740776" y="1352768"/>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59" name="مربع نص 257">
                <a:extLst>
                  <a:ext uri="{FF2B5EF4-FFF2-40B4-BE49-F238E27FC236}">
                    <a16:creationId xmlns:a16="http://schemas.microsoft.com/office/drawing/2014/main" id="{8310E0E1-308B-48BD-BD6D-2BBE52D28EF9}"/>
                  </a:ext>
                </a:extLst>
              </p:cNvPr>
              <p:cNvSpPr txBox="1"/>
              <p:nvPr/>
            </p:nvSpPr>
            <p:spPr>
              <a:xfrm>
                <a:off x="2976952" y="1380048"/>
                <a:ext cx="692614" cy="540913"/>
              </a:xfrm>
              <a:prstGeom prst="rect">
                <a:avLst/>
              </a:prstGeom>
              <a:noFill/>
            </p:spPr>
            <p:txBody>
              <a:bodyPr wrap="square">
                <a:noAutofit/>
              </a:bodyPr>
              <a:lstStyle/>
              <a:p>
                <a:pPr marL="0" marR="0" algn="ctr" rtl="1">
                  <a:lnSpc>
                    <a:spcPct val="115000"/>
                  </a:lnSpc>
                  <a:spcBef>
                    <a:spcPts val="0"/>
                  </a:spcBef>
                  <a:spcAft>
                    <a:spcPts val="0"/>
                  </a:spcAft>
                </a:pPr>
                <a:r>
                  <a:rPr lang="en-US"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05</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0" name="مربع نص 257">
                <a:extLst>
                  <a:ext uri="{FF2B5EF4-FFF2-40B4-BE49-F238E27FC236}">
                    <a16:creationId xmlns:a16="http://schemas.microsoft.com/office/drawing/2014/main" id="{B6E14292-8DD0-4F2B-9AA8-7F2C772AF4FD}"/>
                  </a:ext>
                </a:extLst>
              </p:cNvPr>
              <p:cNvSpPr txBox="1"/>
              <p:nvPr/>
            </p:nvSpPr>
            <p:spPr>
              <a:xfrm>
                <a:off x="4239366" y="1168525"/>
                <a:ext cx="1667592" cy="703545"/>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خطط التخفيف</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7" name="Graphic 35" descr="Open book with solid fill">
              <a:extLst>
                <a:ext uri="{FF2B5EF4-FFF2-40B4-BE49-F238E27FC236}">
                  <a16:creationId xmlns:a16="http://schemas.microsoft.com/office/drawing/2014/main" id="{41D2F275-A11E-42CB-A0BB-0ED60BDB77A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56204" y="4191820"/>
              <a:ext cx="695324" cy="695218"/>
            </a:xfrm>
            <a:prstGeom prst="rect">
              <a:avLst/>
            </a:prstGeom>
          </p:spPr>
        </p:pic>
      </p:grpSp>
      <p:grpSp>
        <p:nvGrpSpPr>
          <p:cNvPr id="23" name="Group 22">
            <a:extLst>
              <a:ext uri="{FF2B5EF4-FFF2-40B4-BE49-F238E27FC236}">
                <a16:creationId xmlns:a16="http://schemas.microsoft.com/office/drawing/2014/main" id="{D7EFF64E-81DC-4761-AE0A-3D2C307339BF}"/>
              </a:ext>
            </a:extLst>
          </p:cNvPr>
          <p:cNvGrpSpPr/>
          <p:nvPr/>
        </p:nvGrpSpPr>
        <p:grpSpPr>
          <a:xfrm>
            <a:off x="6151014" y="3377772"/>
            <a:ext cx="5416004" cy="1062585"/>
            <a:chOff x="6151014" y="2935118"/>
            <a:chExt cx="5416004" cy="1062585"/>
          </a:xfrm>
        </p:grpSpPr>
        <p:grpSp>
          <p:nvGrpSpPr>
            <p:cNvPr id="55" name="Group 54">
              <a:extLst>
                <a:ext uri="{FF2B5EF4-FFF2-40B4-BE49-F238E27FC236}">
                  <a16:creationId xmlns:a16="http://schemas.microsoft.com/office/drawing/2014/main" id="{DEB5DF66-103C-4AF9-8696-F7280D9C0B4A}"/>
                </a:ext>
              </a:extLst>
            </p:cNvPr>
            <p:cNvGrpSpPr/>
            <p:nvPr/>
          </p:nvGrpSpPr>
          <p:grpSpPr>
            <a:xfrm flipH="1">
              <a:off x="6151014" y="2935118"/>
              <a:ext cx="5416004" cy="1062585"/>
              <a:chOff x="2887195" y="619098"/>
              <a:chExt cx="3776854" cy="741178"/>
            </a:xfrm>
          </p:grpSpPr>
          <p:grpSp>
            <p:nvGrpSpPr>
              <p:cNvPr id="72" name="Group 71">
                <a:extLst>
                  <a:ext uri="{FF2B5EF4-FFF2-40B4-BE49-F238E27FC236}">
                    <a16:creationId xmlns:a16="http://schemas.microsoft.com/office/drawing/2014/main" id="{397F5B57-80B6-4928-9592-BD34BCF58655}"/>
                  </a:ext>
                </a:extLst>
              </p:cNvPr>
              <p:cNvGrpSpPr/>
              <p:nvPr/>
            </p:nvGrpSpPr>
            <p:grpSpPr>
              <a:xfrm>
                <a:off x="2887195" y="637740"/>
                <a:ext cx="3776854" cy="655129"/>
                <a:chOff x="2887195" y="637740"/>
                <a:chExt cx="4538250" cy="787200"/>
              </a:xfrm>
            </p:grpSpPr>
            <p:grpSp>
              <p:nvGrpSpPr>
                <p:cNvPr id="75" name="Group 74">
                  <a:extLst>
                    <a:ext uri="{FF2B5EF4-FFF2-40B4-BE49-F238E27FC236}">
                      <a16:creationId xmlns:a16="http://schemas.microsoft.com/office/drawing/2014/main" id="{FFD7AA03-B3DF-4356-B0E9-94BDCE956913}"/>
                    </a:ext>
                  </a:extLst>
                </p:cNvPr>
                <p:cNvGrpSpPr/>
                <p:nvPr/>
              </p:nvGrpSpPr>
              <p:grpSpPr>
                <a:xfrm>
                  <a:off x="2887195" y="637740"/>
                  <a:ext cx="4538250" cy="787200"/>
                  <a:chOff x="2887195" y="637740"/>
                  <a:chExt cx="4538250" cy="787200"/>
                </a:xfrm>
              </p:grpSpPr>
              <p:sp>
                <p:nvSpPr>
                  <p:cNvPr id="77" name="Rectangle 76">
                    <a:extLst>
                      <a:ext uri="{FF2B5EF4-FFF2-40B4-BE49-F238E27FC236}">
                        <a16:creationId xmlns:a16="http://schemas.microsoft.com/office/drawing/2014/main" id="{695A46DC-E781-47E0-ABC9-1C2E6B6CA2F9}"/>
                      </a:ext>
                    </a:extLst>
                  </p:cNvPr>
                  <p:cNvSpPr/>
                  <p:nvPr/>
                </p:nvSpPr>
                <p:spPr>
                  <a:xfrm>
                    <a:off x="3244728" y="637740"/>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8" name="Freeform: Shape 77">
                    <a:extLst>
                      <a:ext uri="{FF2B5EF4-FFF2-40B4-BE49-F238E27FC236}">
                        <a16:creationId xmlns:a16="http://schemas.microsoft.com/office/drawing/2014/main" id="{BB6FC9DE-8B21-4373-911C-5651BCB9550D}"/>
                      </a:ext>
                    </a:extLst>
                  </p:cNvPr>
                  <p:cNvSpPr/>
                  <p:nvPr/>
                </p:nvSpPr>
                <p:spPr>
                  <a:xfrm>
                    <a:off x="2887195" y="637740"/>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76" name="Straight Connector 75">
                  <a:extLst>
                    <a:ext uri="{FF2B5EF4-FFF2-40B4-BE49-F238E27FC236}">
                      <a16:creationId xmlns:a16="http://schemas.microsoft.com/office/drawing/2014/main" id="{620900D3-8F7D-4490-B343-85287B6FC718}"/>
                    </a:ext>
                  </a:extLst>
                </p:cNvPr>
                <p:cNvCxnSpPr>
                  <a:cxnSpLocks/>
                </p:cNvCxnSpPr>
                <p:nvPr/>
              </p:nvCxnSpPr>
              <p:spPr>
                <a:xfrm>
                  <a:off x="6740776" y="772298"/>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73" name="مربع نص 257">
                <a:extLst>
                  <a:ext uri="{FF2B5EF4-FFF2-40B4-BE49-F238E27FC236}">
                    <a16:creationId xmlns:a16="http://schemas.microsoft.com/office/drawing/2014/main" id="{9559DE1C-D6D1-4594-ADF9-C40AC756E90F}"/>
                  </a:ext>
                </a:extLst>
              </p:cNvPr>
              <p:cNvSpPr txBox="1"/>
              <p:nvPr/>
            </p:nvSpPr>
            <p:spPr>
              <a:xfrm>
                <a:off x="2976952" y="799599"/>
                <a:ext cx="692614" cy="540913"/>
              </a:xfrm>
              <a:prstGeom prst="rect">
                <a:avLst/>
              </a:prstGeom>
              <a:noFill/>
            </p:spPr>
            <p:txBody>
              <a:bodyPr wrap="square">
                <a:noAutofit/>
              </a:bodyPr>
              <a:lstStyle/>
              <a:p>
                <a:pPr marL="0" marR="0" algn="ctr" rtl="1">
                  <a:lnSpc>
                    <a:spcPct val="115000"/>
                  </a:lnSpc>
                  <a:spcBef>
                    <a:spcPts val="0"/>
                  </a:spcBef>
                  <a:spcAft>
                    <a:spcPts val="0"/>
                  </a:spcAft>
                </a:pPr>
                <a:r>
                  <a:rPr lang="en-US"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03</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4" name="مربع نص 257">
                <a:extLst>
                  <a:ext uri="{FF2B5EF4-FFF2-40B4-BE49-F238E27FC236}">
                    <a16:creationId xmlns:a16="http://schemas.microsoft.com/office/drawing/2014/main" id="{45EC6F35-5B86-4BFA-B9A3-30EE3FD87025}"/>
                  </a:ext>
                </a:extLst>
              </p:cNvPr>
              <p:cNvSpPr txBox="1"/>
              <p:nvPr/>
            </p:nvSpPr>
            <p:spPr>
              <a:xfrm>
                <a:off x="4297758" y="619098"/>
                <a:ext cx="1859930" cy="741178"/>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تقييم التأثير المحتمل</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8" name="Graphic 28" descr="Checklist with solid fill">
              <a:extLst>
                <a:ext uri="{FF2B5EF4-FFF2-40B4-BE49-F238E27FC236}">
                  <a16:creationId xmlns:a16="http://schemas.microsoft.com/office/drawing/2014/main" id="{E8BFBE95-60C0-448D-B2B7-12EA356795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1319" y="3092902"/>
              <a:ext cx="677204" cy="677101"/>
            </a:xfrm>
            <a:prstGeom prst="rect">
              <a:avLst/>
            </a:prstGeom>
          </p:spPr>
        </p:pic>
      </p:grpSp>
      <p:grpSp>
        <p:nvGrpSpPr>
          <p:cNvPr id="22" name="Group 21">
            <a:extLst>
              <a:ext uri="{FF2B5EF4-FFF2-40B4-BE49-F238E27FC236}">
                <a16:creationId xmlns:a16="http://schemas.microsoft.com/office/drawing/2014/main" id="{3569CCE7-FE1B-406F-AE79-6038E8BBBEE5}"/>
              </a:ext>
            </a:extLst>
          </p:cNvPr>
          <p:cNvGrpSpPr/>
          <p:nvPr/>
        </p:nvGrpSpPr>
        <p:grpSpPr>
          <a:xfrm>
            <a:off x="624982" y="3390790"/>
            <a:ext cx="5416004" cy="1036549"/>
            <a:chOff x="624982" y="2948136"/>
            <a:chExt cx="5416004" cy="1036549"/>
          </a:xfrm>
        </p:grpSpPr>
        <p:grpSp>
          <p:nvGrpSpPr>
            <p:cNvPr id="53" name="Group 52">
              <a:extLst>
                <a:ext uri="{FF2B5EF4-FFF2-40B4-BE49-F238E27FC236}">
                  <a16:creationId xmlns:a16="http://schemas.microsoft.com/office/drawing/2014/main" id="{8F233842-0DDF-480F-AA18-4EEDA5A45A83}"/>
                </a:ext>
              </a:extLst>
            </p:cNvPr>
            <p:cNvGrpSpPr/>
            <p:nvPr/>
          </p:nvGrpSpPr>
          <p:grpSpPr>
            <a:xfrm>
              <a:off x="624982" y="2948136"/>
              <a:ext cx="5416004" cy="1036549"/>
              <a:chOff x="0" y="628175"/>
              <a:chExt cx="3776854" cy="723017"/>
            </a:xfrm>
          </p:grpSpPr>
          <p:grpSp>
            <p:nvGrpSpPr>
              <p:cNvPr id="86" name="Group 85">
                <a:extLst>
                  <a:ext uri="{FF2B5EF4-FFF2-40B4-BE49-F238E27FC236}">
                    <a16:creationId xmlns:a16="http://schemas.microsoft.com/office/drawing/2014/main" id="{7BF1EBF4-5E69-465B-8FE6-A46D72F6BBB7}"/>
                  </a:ext>
                </a:extLst>
              </p:cNvPr>
              <p:cNvGrpSpPr/>
              <p:nvPr/>
            </p:nvGrpSpPr>
            <p:grpSpPr>
              <a:xfrm>
                <a:off x="0" y="637739"/>
                <a:ext cx="3776854" cy="655129"/>
                <a:chOff x="0" y="637739"/>
                <a:chExt cx="4538250" cy="787200"/>
              </a:xfrm>
            </p:grpSpPr>
            <p:grpSp>
              <p:nvGrpSpPr>
                <p:cNvPr id="89" name="Group 88">
                  <a:extLst>
                    <a:ext uri="{FF2B5EF4-FFF2-40B4-BE49-F238E27FC236}">
                      <a16:creationId xmlns:a16="http://schemas.microsoft.com/office/drawing/2014/main" id="{6CE7763E-C641-4B1D-9374-7A632AFED5C0}"/>
                    </a:ext>
                  </a:extLst>
                </p:cNvPr>
                <p:cNvGrpSpPr/>
                <p:nvPr/>
              </p:nvGrpSpPr>
              <p:grpSpPr>
                <a:xfrm>
                  <a:off x="0" y="637739"/>
                  <a:ext cx="4538250" cy="787200"/>
                  <a:chOff x="0" y="637739"/>
                  <a:chExt cx="4538250" cy="787200"/>
                </a:xfrm>
              </p:grpSpPr>
              <p:sp>
                <p:nvSpPr>
                  <p:cNvPr id="91" name="Rectangle 90">
                    <a:extLst>
                      <a:ext uri="{FF2B5EF4-FFF2-40B4-BE49-F238E27FC236}">
                        <a16:creationId xmlns:a16="http://schemas.microsoft.com/office/drawing/2014/main" id="{79B29890-FAB8-4DFB-B851-CFAF141A23C8}"/>
                      </a:ext>
                    </a:extLst>
                  </p:cNvPr>
                  <p:cNvSpPr/>
                  <p:nvPr/>
                </p:nvSpPr>
                <p:spPr>
                  <a:xfrm>
                    <a:off x="357533" y="637739"/>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2" name="Freeform: Shape 91">
                    <a:extLst>
                      <a:ext uri="{FF2B5EF4-FFF2-40B4-BE49-F238E27FC236}">
                        <a16:creationId xmlns:a16="http://schemas.microsoft.com/office/drawing/2014/main" id="{83F19D5C-AF83-49EA-AD82-8E32DDE539F0}"/>
                      </a:ext>
                    </a:extLst>
                  </p:cNvPr>
                  <p:cNvSpPr/>
                  <p:nvPr/>
                </p:nvSpPr>
                <p:spPr>
                  <a:xfrm>
                    <a:off x="0" y="637739"/>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90" name="Straight Connector 89">
                  <a:extLst>
                    <a:ext uri="{FF2B5EF4-FFF2-40B4-BE49-F238E27FC236}">
                      <a16:creationId xmlns:a16="http://schemas.microsoft.com/office/drawing/2014/main" id="{E4BA7C31-1C03-4BA8-948E-05BB18CE89CB}"/>
                    </a:ext>
                  </a:extLst>
                </p:cNvPr>
                <p:cNvCxnSpPr>
                  <a:cxnSpLocks/>
                </p:cNvCxnSpPr>
                <p:nvPr/>
              </p:nvCxnSpPr>
              <p:spPr>
                <a:xfrm>
                  <a:off x="3853581" y="772297"/>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87" name="مربع نص 257">
                <a:extLst>
                  <a:ext uri="{FF2B5EF4-FFF2-40B4-BE49-F238E27FC236}">
                    <a16:creationId xmlns:a16="http://schemas.microsoft.com/office/drawing/2014/main" id="{3C2DAAD5-C49A-4A75-8E26-240228335A41}"/>
                  </a:ext>
                </a:extLst>
              </p:cNvPr>
              <p:cNvSpPr txBox="1"/>
              <p:nvPr/>
            </p:nvSpPr>
            <p:spPr>
              <a:xfrm>
                <a:off x="89807" y="799598"/>
                <a:ext cx="692614" cy="540913"/>
              </a:xfrm>
              <a:prstGeom prst="rect">
                <a:avLst/>
              </a:prstGeom>
              <a:noFill/>
            </p:spPr>
            <p:txBody>
              <a:bodyPr wrap="square">
                <a:noAutofit/>
              </a:bodyPr>
              <a:lstStyle/>
              <a:p>
                <a:pPr marL="0" marR="0" algn="ctr" rtl="1">
                  <a:lnSpc>
                    <a:spcPct val="115000"/>
                  </a:lnSpc>
                  <a:spcBef>
                    <a:spcPts val="0"/>
                  </a:spcBef>
                  <a:spcAft>
                    <a:spcPts val="0"/>
                  </a:spcAft>
                </a:pPr>
                <a:r>
                  <a:rPr lang="en-US"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04</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88" name="مربع نص 257">
                <a:extLst>
                  <a:ext uri="{FF2B5EF4-FFF2-40B4-BE49-F238E27FC236}">
                    <a16:creationId xmlns:a16="http://schemas.microsoft.com/office/drawing/2014/main" id="{CC56545C-FC69-4086-AFE8-3A0F745EA38B}"/>
                  </a:ext>
                </a:extLst>
              </p:cNvPr>
              <p:cNvSpPr txBox="1"/>
              <p:nvPr/>
            </p:nvSpPr>
            <p:spPr>
              <a:xfrm>
                <a:off x="1192364" y="628175"/>
                <a:ext cx="1995220" cy="723017"/>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المخاطر الرئيسية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9" name="Graphic 32" descr="List with solid fill">
              <a:extLst>
                <a:ext uri="{FF2B5EF4-FFF2-40B4-BE49-F238E27FC236}">
                  <a16:creationId xmlns:a16="http://schemas.microsoft.com/office/drawing/2014/main" id="{25D0883F-572F-473C-BE0D-1197E08BBF2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06001" y="3088916"/>
              <a:ext cx="716301" cy="716123"/>
            </a:xfrm>
            <a:prstGeom prst="rect">
              <a:avLst/>
            </a:prstGeom>
          </p:spPr>
        </p:pic>
      </p:grpSp>
      <p:grpSp>
        <p:nvGrpSpPr>
          <p:cNvPr id="101" name="Group 100">
            <a:extLst>
              <a:ext uri="{FF2B5EF4-FFF2-40B4-BE49-F238E27FC236}">
                <a16:creationId xmlns:a16="http://schemas.microsoft.com/office/drawing/2014/main" id="{F4F19C33-FD21-448F-A2DE-885AC749CA43}"/>
              </a:ext>
            </a:extLst>
          </p:cNvPr>
          <p:cNvGrpSpPr/>
          <p:nvPr/>
        </p:nvGrpSpPr>
        <p:grpSpPr>
          <a:xfrm>
            <a:off x="624982" y="4474631"/>
            <a:ext cx="5437680" cy="1054366"/>
            <a:chOff x="624982" y="4031977"/>
            <a:chExt cx="5437680" cy="1054366"/>
          </a:xfrm>
        </p:grpSpPr>
        <p:grpSp>
          <p:nvGrpSpPr>
            <p:cNvPr id="56" name="Group 55">
              <a:extLst>
                <a:ext uri="{FF2B5EF4-FFF2-40B4-BE49-F238E27FC236}">
                  <a16:creationId xmlns:a16="http://schemas.microsoft.com/office/drawing/2014/main" id="{EDCDC453-7478-45BA-B55D-ACA45511FED5}"/>
                </a:ext>
              </a:extLst>
            </p:cNvPr>
            <p:cNvGrpSpPr/>
            <p:nvPr/>
          </p:nvGrpSpPr>
          <p:grpSpPr>
            <a:xfrm>
              <a:off x="624982" y="4031977"/>
              <a:ext cx="5416004" cy="1054366"/>
              <a:chOff x="0" y="1181252"/>
              <a:chExt cx="3776854" cy="735448"/>
            </a:xfrm>
          </p:grpSpPr>
          <p:grpSp>
            <p:nvGrpSpPr>
              <p:cNvPr id="65" name="Group 64">
                <a:extLst>
                  <a:ext uri="{FF2B5EF4-FFF2-40B4-BE49-F238E27FC236}">
                    <a16:creationId xmlns:a16="http://schemas.microsoft.com/office/drawing/2014/main" id="{4849F51D-5E0B-449A-B35D-B6C100C96249}"/>
                  </a:ext>
                </a:extLst>
              </p:cNvPr>
              <p:cNvGrpSpPr/>
              <p:nvPr/>
            </p:nvGrpSpPr>
            <p:grpSpPr>
              <a:xfrm>
                <a:off x="0" y="1213949"/>
                <a:ext cx="3776854" cy="655129"/>
                <a:chOff x="0" y="1213949"/>
                <a:chExt cx="4538250" cy="787200"/>
              </a:xfrm>
            </p:grpSpPr>
            <p:grpSp>
              <p:nvGrpSpPr>
                <p:cNvPr id="68" name="Group 67">
                  <a:extLst>
                    <a:ext uri="{FF2B5EF4-FFF2-40B4-BE49-F238E27FC236}">
                      <a16:creationId xmlns:a16="http://schemas.microsoft.com/office/drawing/2014/main" id="{BEBA30E8-CC95-486C-82EF-B8E75BEB019B}"/>
                    </a:ext>
                  </a:extLst>
                </p:cNvPr>
                <p:cNvGrpSpPr/>
                <p:nvPr/>
              </p:nvGrpSpPr>
              <p:grpSpPr>
                <a:xfrm>
                  <a:off x="0" y="1213949"/>
                  <a:ext cx="4538250" cy="787200"/>
                  <a:chOff x="0" y="1213949"/>
                  <a:chExt cx="4538250" cy="787200"/>
                </a:xfrm>
              </p:grpSpPr>
              <p:sp>
                <p:nvSpPr>
                  <p:cNvPr id="70" name="Rectangle 69">
                    <a:extLst>
                      <a:ext uri="{FF2B5EF4-FFF2-40B4-BE49-F238E27FC236}">
                        <a16:creationId xmlns:a16="http://schemas.microsoft.com/office/drawing/2014/main" id="{8F7E9D57-B56B-49C3-80DE-F8E270C8C3E7}"/>
                      </a:ext>
                    </a:extLst>
                  </p:cNvPr>
                  <p:cNvSpPr/>
                  <p:nvPr/>
                </p:nvSpPr>
                <p:spPr>
                  <a:xfrm>
                    <a:off x="357533" y="1213949"/>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1" name="Freeform: Shape 70">
                    <a:extLst>
                      <a:ext uri="{FF2B5EF4-FFF2-40B4-BE49-F238E27FC236}">
                        <a16:creationId xmlns:a16="http://schemas.microsoft.com/office/drawing/2014/main" id="{BC148C7F-1BCF-4CAA-9048-92253C0491B3}"/>
                      </a:ext>
                    </a:extLst>
                  </p:cNvPr>
                  <p:cNvSpPr/>
                  <p:nvPr/>
                </p:nvSpPr>
                <p:spPr>
                  <a:xfrm>
                    <a:off x="0" y="1213949"/>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69" name="Straight Connector 68">
                  <a:extLst>
                    <a:ext uri="{FF2B5EF4-FFF2-40B4-BE49-F238E27FC236}">
                      <a16:creationId xmlns:a16="http://schemas.microsoft.com/office/drawing/2014/main" id="{0FBA7C0E-3577-42B2-AA6D-9E20718EEAF8}"/>
                    </a:ext>
                  </a:extLst>
                </p:cNvPr>
                <p:cNvCxnSpPr>
                  <a:cxnSpLocks/>
                </p:cNvCxnSpPr>
                <p:nvPr/>
              </p:nvCxnSpPr>
              <p:spPr>
                <a:xfrm>
                  <a:off x="3853581" y="1348507"/>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66" name="مربع نص 257">
                <a:extLst>
                  <a:ext uri="{FF2B5EF4-FFF2-40B4-BE49-F238E27FC236}">
                    <a16:creationId xmlns:a16="http://schemas.microsoft.com/office/drawing/2014/main" id="{295C7D48-7E9C-4437-81C7-3E91E65174F3}"/>
                  </a:ext>
                </a:extLst>
              </p:cNvPr>
              <p:cNvSpPr txBox="1"/>
              <p:nvPr/>
            </p:nvSpPr>
            <p:spPr>
              <a:xfrm>
                <a:off x="89807" y="1375787"/>
                <a:ext cx="692614" cy="540913"/>
              </a:xfrm>
              <a:prstGeom prst="rect">
                <a:avLst/>
              </a:prstGeom>
              <a:noFill/>
            </p:spPr>
            <p:txBody>
              <a:bodyPr wrap="square">
                <a:noAutofit/>
              </a:bodyPr>
              <a:lstStyle/>
              <a:p>
                <a:pPr marL="0" marR="0" algn="ctr" rtl="1">
                  <a:lnSpc>
                    <a:spcPct val="115000"/>
                  </a:lnSpc>
                  <a:spcBef>
                    <a:spcPts val="0"/>
                  </a:spcBef>
                  <a:spcAft>
                    <a:spcPts val="0"/>
                  </a:spcAft>
                </a:pPr>
                <a:r>
                  <a:rPr lang="en-US"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06</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7" name="مربع نص 257">
                <a:extLst>
                  <a:ext uri="{FF2B5EF4-FFF2-40B4-BE49-F238E27FC236}">
                    <a16:creationId xmlns:a16="http://schemas.microsoft.com/office/drawing/2014/main" id="{7A59F165-9AFA-4D3C-9731-E22EE8A0C5AE}"/>
                  </a:ext>
                </a:extLst>
              </p:cNvPr>
              <p:cNvSpPr txBox="1"/>
              <p:nvPr/>
            </p:nvSpPr>
            <p:spPr>
              <a:xfrm>
                <a:off x="1104767" y="1181252"/>
                <a:ext cx="2036442" cy="703544"/>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تحديث سجل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0" name="Graphic 14" descr="Presentation with bar chart with solid fill">
              <a:extLst>
                <a:ext uri="{FF2B5EF4-FFF2-40B4-BE49-F238E27FC236}">
                  <a16:creationId xmlns:a16="http://schemas.microsoft.com/office/drawing/2014/main" id="{9D8A34EF-7B1E-4A70-8492-9A95ACC9524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86997" y="4151130"/>
              <a:ext cx="775665" cy="775474"/>
            </a:xfrm>
            <a:prstGeom prst="rect">
              <a:avLst/>
            </a:prstGeom>
          </p:spPr>
        </p:pic>
      </p:grpSp>
      <p:grpSp>
        <p:nvGrpSpPr>
          <p:cNvPr id="7" name="Group 6">
            <a:extLst>
              <a:ext uri="{FF2B5EF4-FFF2-40B4-BE49-F238E27FC236}">
                <a16:creationId xmlns:a16="http://schemas.microsoft.com/office/drawing/2014/main" id="{3DECEA03-D10F-4A19-BDD6-1CB03CA4C2A2}"/>
              </a:ext>
            </a:extLst>
          </p:cNvPr>
          <p:cNvGrpSpPr/>
          <p:nvPr/>
        </p:nvGrpSpPr>
        <p:grpSpPr>
          <a:xfrm>
            <a:off x="6151014" y="2290375"/>
            <a:ext cx="5416004" cy="1007556"/>
            <a:chOff x="6151014" y="1847721"/>
            <a:chExt cx="5416004" cy="1007556"/>
          </a:xfrm>
        </p:grpSpPr>
        <p:grpSp>
          <p:nvGrpSpPr>
            <p:cNvPr id="54" name="Group 53">
              <a:extLst>
                <a:ext uri="{FF2B5EF4-FFF2-40B4-BE49-F238E27FC236}">
                  <a16:creationId xmlns:a16="http://schemas.microsoft.com/office/drawing/2014/main" id="{F54F9570-FE22-40B8-8207-15DF88598B9A}"/>
                </a:ext>
              </a:extLst>
            </p:cNvPr>
            <p:cNvGrpSpPr/>
            <p:nvPr/>
          </p:nvGrpSpPr>
          <p:grpSpPr>
            <a:xfrm flipH="1">
              <a:off x="6151014" y="1847721"/>
              <a:ext cx="5416004" cy="1007556"/>
              <a:chOff x="2887195" y="39755"/>
              <a:chExt cx="3776854" cy="702793"/>
            </a:xfrm>
          </p:grpSpPr>
          <p:grpSp>
            <p:nvGrpSpPr>
              <p:cNvPr id="79" name="Group 78">
                <a:extLst>
                  <a:ext uri="{FF2B5EF4-FFF2-40B4-BE49-F238E27FC236}">
                    <a16:creationId xmlns:a16="http://schemas.microsoft.com/office/drawing/2014/main" id="{5AEF3F39-284F-4922-9299-E74FCE89D322}"/>
                  </a:ext>
                </a:extLst>
              </p:cNvPr>
              <p:cNvGrpSpPr/>
              <p:nvPr/>
            </p:nvGrpSpPr>
            <p:grpSpPr>
              <a:xfrm>
                <a:off x="2887195" y="39755"/>
                <a:ext cx="3776854" cy="655129"/>
                <a:chOff x="2887195" y="39755"/>
                <a:chExt cx="4538250" cy="787200"/>
              </a:xfrm>
            </p:grpSpPr>
            <p:grpSp>
              <p:nvGrpSpPr>
                <p:cNvPr id="82" name="Group 81">
                  <a:extLst>
                    <a:ext uri="{FF2B5EF4-FFF2-40B4-BE49-F238E27FC236}">
                      <a16:creationId xmlns:a16="http://schemas.microsoft.com/office/drawing/2014/main" id="{681D931E-3264-4A81-ABE6-21D647D23D48}"/>
                    </a:ext>
                  </a:extLst>
                </p:cNvPr>
                <p:cNvGrpSpPr/>
                <p:nvPr/>
              </p:nvGrpSpPr>
              <p:grpSpPr>
                <a:xfrm>
                  <a:off x="2887195" y="39755"/>
                  <a:ext cx="4538250" cy="787200"/>
                  <a:chOff x="2887195" y="39755"/>
                  <a:chExt cx="4538250" cy="787200"/>
                </a:xfrm>
              </p:grpSpPr>
              <p:sp>
                <p:nvSpPr>
                  <p:cNvPr id="84" name="Rectangle 83">
                    <a:extLst>
                      <a:ext uri="{FF2B5EF4-FFF2-40B4-BE49-F238E27FC236}">
                        <a16:creationId xmlns:a16="http://schemas.microsoft.com/office/drawing/2014/main" id="{703AE2F6-E300-4264-AF3B-8BD9E00FF502}"/>
                      </a:ext>
                    </a:extLst>
                  </p:cNvPr>
                  <p:cNvSpPr/>
                  <p:nvPr/>
                </p:nvSpPr>
                <p:spPr>
                  <a:xfrm>
                    <a:off x="3244728" y="39755"/>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5" name="Freeform: Shape 84">
                    <a:extLst>
                      <a:ext uri="{FF2B5EF4-FFF2-40B4-BE49-F238E27FC236}">
                        <a16:creationId xmlns:a16="http://schemas.microsoft.com/office/drawing/2014/main" id="{6A45614D-A30F-4C8E-BEAC-64B481289DE1}"/>
                      </a:ext>
                    </a:extLst>
                  </p:cNvPr>
                  <p:cNvSpPr/>
                  <p:nvPr/>
                </p:nvSpPr>
                <p:spPr>
                  <a:xfrm>
                    <a:off x="2887195" y="39755"/>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83" name="Straight Connector 82">
                  <a:extLst>
                    <a:ext uri="{FF2B5EF4-FFF2-40B4-BE49-F238E27FC236}">
                      <a16:creationId xmlns:a16="http://schemas.microsoft.com/office/drawing/2014/main" id="{1D9BCCBF-86DA-44A3-82AF-C9728B0B2A5D}"/>
                    </a:ext>
                  </a:extLst>
                </p:cNvPr>
                <p:cNvCxnSpPr>
                  <a:cxnSpLocks/>
                </p:cNvCxnSpPr>
                <p:nvPr/>
              </p:nvCxnSpPr>
              <p:spPr>
                <a:xfrm>
                  <a:off x="6740776" y="174313"/>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80" name="مربع نص 257">
                <a:extLst>
                  <a:ext uri="{FF2B5EF4-FFF2-40B4-BE49-F238E27FC236}">
                    <a16:creationId xmlns:a16="http://schemas.microsoft.com/office/drawing/2014/main" id="{F2B8F0F6-B142-4C36-8CE7-1A20116C8C5A}"/>
                  </a:ext>
                </a:extLst>
              </p:cNvPr>
              <p:cNvSpPr txBox="1"/>
              <p:nvPr/>
            </p:nvSpPr>
            <p:spPr>
              <a:xfrm>
                <a:off x="2976952" y="201635"/>
                <a:ext cx="692614" cy="540913"/>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01</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81" name="مربع نص 257">
                <a:extLst>
                  <a:ext uri="{FF2B5EF4-FFF2-40B4-BE49-F238E27FC236}">
                    <a16:creationId xmlns:a16="http://schemas.microsoft.com/office/drawing/2014/main" id="{8E0B89F9-C7EC-49D4-94C0-80E6707ECAE1}"/>
                  </a:ext>
                </a:extLst>
              </p:cNvPr>
              <p:cNvSpPr txBox="1"/>
              <p:nvPr/>
            </p:nvSpPr>
            <p:spPr>
              <a:xfrm>
                <a:off x="3897902" y="198859"/>
                <a:ext cx="2226875" cy="478661"/>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1" name="Graphic 4" descr="Downward trend graph with solid fill">
              <a:extLst>
                <a:ext uri="{FF2B5EF4-FFF2-40B4-BE49-F238E27FC236}">
                  <a16:creationId xmlns:a16="http://schemas.microsoft.com/office/drawing/2014/main" id="{BFEEACE3-CA3C-48D6-93AD-5E492B98F52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16257" y="1964659"/>
              <a:ext cx="681172" cy="681004"/>
            </a:xfrm>
            <a:prstGeom prst="rect">
              <a:avLst/>
            </a:prstGeom>
          </p:spPr>
        </p:pic>
      </p:grpSp>
      <p:sp>
        <p:nvSpPr>
          <p:cNvPr id="102" name="TextBox 101">
            <a:extLst>
              <a:ext uri="{FF2B5EF4-FFF2-40B4-BE49-F238E27FC236}">
                <a16:creationId xmlns:a16="http://schemas.microsoft.com/office/drawing/2014/main" id="{4BD59161-A676-4167-B88B-00C9B120CDFD}"/>
              </a:ext>
            </a:extLst>
          </p:cNvPr>
          <p:cNvSpPr txBox="1"/>
          <p:nvPr/>
        </p:nvSpPr>
        <p:spPr>
          <a:xfrm>
            <a:off x="1676848" y="-2930088"/>
            <a:ext cx="50097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تحليل المخاطر المحددة وتقييم تأثيرها على أهداف المشروع؟</a:t>
            </a:r>
            <a:endParaRPr lang="en-US" dirty="0"/>
          </a:p>
        </p:txBody>
      </p:sp>
      <p:pic>
        <p:nvPicPr>
          <p:cNvPr id="103" name="Picture 2" descr="Studying - Free education icons">
            <a:extLst>
              <a:ext uri="{FF2B5EF4-FFF2-40B4-BE49-F238E27FC236}">
                <a16:creationId xmlns:a16="http://schemas.microsoft.com/office/drawing/2014/main" id="{D4194F55-1574-4E43-9525-2AA88233373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0302" y="-4228394"/>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705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1"/>
                                        </p:tgtEl>
                                        <p:attrNameLst>
                                          <p:attrName>style.visibility</p:attrName>
                                        </p:attrNameLst>
                                      </p:cBhvr>
                                      <p:to>
                                        <p:strVal val="visible"/>
                                      </p:to>
                                    </p:set>
                                    <p:anim calcmode="lin" valueType="num">
                                      <p:cBhvr additive="base">
                                        <p:cTn id="37" dur="500" fill="hold"/>
                                        <p:tgtEl>
                                          <p:spTgt spid="101"/>
                                        </p:tgtEl>
                                        <p:attrNameLst>
                                          <p:attrName>ppt_x</p:attrName>
                                        </p:attrNameLst>
                                      </p:cBhvr>
                                      <p:tavLst>
                                        <p:tav tm="0">
                                          <p:val>
                                            <p:strVal val="#ppt_x"/>
                                          </p:val>
                                        </p:tav>
                                        <p:tav tm="100000">
                                          <p:val>
                                            <p:strVal val="#ppt_x"/>
                                          </p:val>
                                        </p:tav>
                                      </p:tavLst>
                                    </p:anim>
                                    <p:anim calcmode="lin" valueType="num">
                                      <p:cBhvr additive="base">
                                        <p:cTn id="3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102" name="TextBox 101">
            <a:extLst>
              <a:ext uri="{FF2B5EF4-FFF2-40B4-BE49-F238E27FC236}">
                <a16:creationId xmlns:a16="http://schemas.microsoft.com/office/drawing/2014/main" id="{E6112954-04C6-4F66-8D5F-97BFC7D5E023}"/>
              </a:ext>
            </a:extLst>
          </p:cNvPr>
          <p:cNvSpPr txBox="1"/>
          <p:nvPr/>
        </p:nvSpPr>
        <p:spPr>
          <a:xfrm>
            <a:off x="1676848" y="3429000"/>
            <a:ext cx="50097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تحليل المخاطر المحددة وتقييم تأثيرها على أهداف المشروع؟</a:t>
            </a:r>
            <a:endParaRPr lang="en-US" dirty="0"/>
          </a:p>
        </p:txBody>
      </p:sp>
      <p:pic>
        <p:nvPicPr>
          <p:cNvPr id="103" name="Picture 2" descr="Studying - Free education icons">
            <a:extLst>
              <a:ext uri="{FF2B5EF4-FFF2-40B4-BE49-F238E27FC236}">
                <a16:creationId xmlns:a16="http://schemas.microsoft.com/office/drawing/2014/main" id="{FD56ADF8-3F15-4A3F-94AC-2CFBD0117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Idea 3d Images - Free Download on Freepik">
            <a:extLst>
              <a:ext uri="{FF2B5EF4-FFF2-40B4-BE49-F238E27FC236}">
                <a16:creationId xmlns:a16="http://schemas.microsoft.com/office/drawing/2014/main" id="{5D31ED56-8722-4548-A87D-26B25666C0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17316"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extLst>
              <a:ext uri="{FF2B5EF4-FFF2-40B4-BE49-F238E27FC236}">
                <a16:creationId xmlns:a16="http://schemas.microsoft.com/office/drawing/2014/main" id="{97C25E33-D82F-4472-9175-BD9B6E276CA9}"/>
              </a:ext>
            </a:extLst>
          </p:cNvPr>
          <p:cNvSpPr txBox="1"/>
          <p:nvPr/>
        </p:nvSpPr>
        <p:spPr>
          <a:xfrm>
            <a:off x="14697302" y="2693281"/>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يمكن استخدام أساليب التحليل الكمي والنوعي للمخاطر، مثل "تحليل احتمالية التأثير" و"تحليل الحساسية". من خلال هذه الأساليب، يتم تقييم احتمالية حدوث المخاطر وشدة تأثيرها على أهداف المشروع (الوقت، التكلفة، الجودة، ...)</a:t>
            </a:r>
            <a:endParaRPr lang="en-US" dirty="0"/>
          </a:p>
        </p:txBody>
      </p:sp>
    </p:spTree>
    <p:extLst>
      <p:ext uri="{BB962C8B-B14F-4D97-AF65-F5344CB8AC3E}">
        <p14:creationId xmlns:p14="http://schemas.microsoft.com/office/powerpoint/2010/main" val="2495604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102" name="TextBox 101">
            <a:extLst>
              <a:ext uri="{FF2B5EF4-FFF2-40B4-BE49-F238E27FC236}">
                <a16:creationId xmlns:a16="http://schemas.microsoft.com/office/drawing/2014/main" id="{E6112954-04C6-4F66-8D5F-97BFC7D5E023}"/>
              </a:ext>
            </a:extLst>
          </p:cNvPr>
          <p:cNvSpPr txBox="1"/>
          <p:nvPr/>
        </p:nvSpPr>
        <p:spPr>
          <a:xfrm>
            <a:off x="1676848" y="9918291"/>
            <a:ext cx="50097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تحليل المخاطر المحددة وتقييم تأثيرها على أهداف المشروع؟</a:t>
            </a:r>
            <a:endParaRPr lang="en-US" dirty="0"/>
          </a:p>
        </p:txBody>
      </p:sp>
      <p:pic>
        <p:nvPicPr>
          <p:cNvPr id="103" name="Picture 2" descr="Studying - Free education icons">
            <a:extLst>
              <a:ext uri="{FF2B5EF4-FFF2-40B4-BE49-F238E27FC236}">
                <a16:creationId xmlns:a16="http://schemas.microsoft.com/office/drawing/2014/main" id="{FD56ADF8-3F15-4A3F-94AC-2CFBD0117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619985"/>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AC81EDAA-04FB-4D21-B59B-BCA022F5137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CFCA9C2-95A9-4E6D-A0AD-F8FC0F394733}"/>
              </a:ext>
            </a:extLst>
          </p:cNvPr>
          <p:cNvSpPr txBox="1"/>
          <p:nvPr/>
        </p:nvSpPr>
        <p:spPr>
          <a:xfrm>
            <a:off x="6096000" y="2693281"/>
            <a:ext cx="5108431" cy="2135200"/>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يمكن استخدام أساليب التحليل الكمي والنوعي للمخاطر، مثل "تحليل احتمالية التأثير" و"تحليل الحساسية". من خلال هذه الأساليب، يتم تقييم احتمالية حدوث المخاطر وشدة تأثيرها على أهداف المشروع (الوقت، التكلفة، الجودة، ...)</a:t>
            </a:r>
            <a:endParaRPr lang="en-US" dirty="0"/>
          </a:p>
        </p:txBody>
      </p:sp>
    </p:spTree>
    <p:extLst>
      <p:ext uri="{BB962C8B-B14F-4D97-AF65-F5344CB8AC3E}">
        <p14:creationId xmlns:p14="http://schemas.microsoft.com/office/powerpoint/2010/main" val="238843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أهمية وضع خطط للتخفيف من المخاطر</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AC81EDAA-04FB-4D21-B59B-BCA022F5137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82250"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CFCA9C2-95A9-4E6D-A0AD-F8FC0F394733}"/>
              </a:ext>
            </a:extLst>
          </p:cNvPr>
          <p:cNvSpPr txBox="1"/>
          <p:nvPr/>
        </p:nvSpPr>
        <p:spPr>
          <a:xfrm>
            <a:off x="13352206" y="2693281"/>
            <a:ext cx="5108431" cy="2135200"/>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يمكن استخدام أساليب التحليل الكمي والنوعي للمخاطر، مثل "تحليل احتمالية التأثير" و"تحليل الحساسية". من خلال هذه الأساليب، يتم تقييم احتمالية حدوث المخاطر وشدة تأثيرها على أهداف المشروع (الوقت، التكلفة، الجودة، ...)</a:t>
            </a:r>
            <a:endParaRPr lang="en-US" dirty="0"/>
          </a:p>
        </p:txBody>
      </p:sp>
      <p:grpSp>
        <p:nvGrpSpPr>
          <p:cNvPr id="23" name="Group 22">
            <a:extLst>
              <a:ext uri="{FF2B5EF4-FFF2-40B4-BE49-F238E27FC236}">
                <a16:creationId xmlns:a16="http://schemas.microsoft.com/office/drawing/2014/main" id="{58A63016-A0BF-4605-981C-2A45BA9F8CAF}"/>
              </a:ext>
            </a:extLst>
          </p:cNvPr>
          <p:cNvGrpSpPr/>
          <p:nvPr/>
        </p:nvGrpSpPr>
        <p:grpSpPr>
          <a:xfrm>
            <a:off x="567898" y="2432097"/>
            <a:ext cx="2374833" cy="3023422"/>
            <a:chOff x="0" y="0"/>
            <a:chExt cx="1217083" cy="1549400"/>
          </a:xfrm>
        </p:grpSpPr>
        <p:grpSp>
          <p:nvGrpSpPr>
            <p:cNvPr id="46" name="Group 45">
              <a:extLst>
                <a:ext uri="{FF2B5EF4-FFF2-40B4-BE49-F238E27FC236}">
                  <a16:creationId xmlns:a16="http://schemas.microsoft.com/office/drawing/2014/main" id="{71355618-9ABF-4EA9-A687-31817B1A1C5B}"/>
                </a:ext>
              </a:extLst>
            </p:cNvPr>
            <p:cNvGrpSpPr/>
            <p:nvPr/>
          </p:nvGrpSpPr>
          <p:grpSpPr>
            <a:xfrm>
              <a:off x="258389" y="79932"/>
              <a:ext cx="958694" cy="1432087"/>
              <a:chOff x="258389" y="79932"/>
              <a:chExt cx="958694" cy="1432087"/>
            </a:xfrm>
          </p:grpSpPr>
          <p:sp>
            <p:nvSpPr>
              <p:cNvPr id="48" name="TextBox 105">
                <a:extLst>
                  <a:ext uri="{FF2B5EF4-FFF2-40B4-BE49-F238E27FC236}">
                    <a16:creationId xmlns:a16="http://schemas.microsoft.com/office/drawing/2014/main" id="{B25BEF91-1DD7-4569-97A4-26BB3FD07E8F}"/>
                  </a:ext>
                </a:extLst>
              </p:cNvPr>
              <p:cNvSpPr txBox="1">
                <a:spLocks noChangeArrowheads="1"/>
              </p:cNvSpPr>
              <p:nvPr/>
            </p:nvSpPr>
            <p:spPr bwMode="auto">
              <a:xfrm flipV="1">
                <a:off x="258389" y="835326"/>
                <a:ext cx="958694" cy="676693"/>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المرونة والاستجابة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49" name="Group 48">
                <a:extLst>
                  <a:ext uri="{FF2B5EF4-FFF2-40B4-BE49-F238E27FC236}">
                    <a16:creationId xmlns:a16="http://schemas.microsoft.com/office/drawing/2014/main" id="{BFDF9DF4-5BA3-47F9-BE6A-9B2939AC256F}"/>
                  </a:ext>
                </a:extLst>
              </p:cNvPr>
              <p:cNvGrpSpPr/>
              <p:nvPr/>
            </p:nvGrpSpPr>
            <p:grpSpPr>
              <a:xfrm>
                <a:off x="479251" y="79932"/>
                <a:ext cx="517145" cy="516968"/>
                <a:chOff x="479251" y="79932"/>
                <a:chExt cx="517145" cy="516968"/>
              </a:xfrm>
            </p:grpSpPr>
            <p:sp>
              <p:nvSpPr>
                <p:cNvPr id="50" name="Oval 49">
                  <a:extLst>
                    <a:ext uri="{FF2B5EF4-FFF2-40B4-BE49-F238E27FC236}">
                      <a16:creationId xmlns:a16="http://schemas.microsoft.com/office/drawing/2014/main" id="{FCB615ED-F4AB-44E1-B607-962CF06C4AB6}"/>
                    </a:ext>
                  </a:extLst>
                </p:cNvPr>
                <p:cNvSpPr/>
                <p:nvPr/>
              </p:nvSpPr>
              <p:spPr>
                <a:xfrm>
                  <a:off x="479258" y="79932"/>
                  <a:ext cx="516968" cy="516968"/>
                </a:xfrm>
                <a:prstGeom prst="ellipse">
                  <a:avLst/>
                </a:prstGeom>
                <a:noFill/>
                <a:ln>
                  <a:solidFill>
                    <a:srgbClr val="0058A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1" name="TextBox 107">
                  <a:extLst>
                    <a:ext uri="{FF2B5EF4-FFF2-40B4-BE49-F238E27FC236}">
                      <a16:creationId xmlns:a16="http://schemas.microsoft.com/office/drawing/2014/main" id="{93150FC0-52BB-4677-A6B9-C760A2C5C8A0}"/>
                    </a:ext>
                  </a:extLst>
                </p:cNvPr>
                <p:cNvSpPr txBox="1"/>
                <p:nvPr/>
              </p:nvSpPr>
              <p:spPr>
                <a:xfrm>
                  <a:off x="479251" y="143715"/>
                  <a:ext cx="517145" cy="387116"/>
                </a:xfrm>
                <a:prstGeom prst="rect">
                  <a:avLst/>
                </a:prstGeom>
                <a:noFill/>
              </p:spPr>
              <p:txBody>
                <a:bodyPr wrap="square" rtlCol="0">
                  <a:spAutoFit/>
                </a:bodyPr>
                <a:lstStyle/>
                <a:p>
                  <a:pPr marL="0" marR="0" algn="ctr" rtl="1">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rial" panose="020B0604020202020204" pitchFamily="34" charset="0"/>
                    </a:rPr>
                    <a:t>04</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cxnSp>
          <p:nvCxnSpPr>
            <p:cNvPr id="47" name="Straight Connector 46">
              <a:extLst>
                <a:ext uri="{FF2B5EF4-FFF2-40B4-BE49-F238E27FC236}">
                  <a16:creationId xmlns:a16="http://schemas.microsoft.com/office/drawing/2014/main" id="{CCA09B63-C99C-4328-87D2-51D5A4689FBC}"/>
                </a:ext>
              </a:extLst>
            </p:cNvPr>
            <p:cNvCxnSpPr/>
            <p:nvPr/>
          </p:nvCxnSpPr>
          <p:spPr>
            <a:xfrm>
              <a:off x="0" y="0"/>
              <a:ext cx="0" cy="1549400"/>
            </a:xfrm>
            <a:prstGeom prst="line">
              <a:avLst/>
            </a:prstGeom>
            <a:ln w="76200">
              <a:solidFill>
                <a:srgbClr val="0058A3"/>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25144FB8-A146-4B56-9BF2-14C949C2524D}"/>
              </a:ext>
            </a:extLst>
          </p:cNvPr>
          <p:cNvGrpSpPr/>
          <p:nvPr/>
        </p:nvGrpSpPr>
        <p:grpSpPr>
          <a:xfrm>
            <a:off x="6230980" y="2432097"/>
            <a:ext cx="2655993" cy="3023422"/>
            <a:chOff x="2715541" y="0"/>
            <a:chExt cx="1361175" cy="1549400"/>
          </a:xfrm>
        </p:grpSpPr>
        <p:grpSp>
          <p:nvGrpSpPr>
            <p:cNvPr id="40" name="Group 39">
              <a:extLst>
                <a:ext uri="{FF2B5EF4-FFF2-40B4-BE49-F238E27FC236}">
                  <a16:creationId xmlns:a16="http://schemas.microsoft.com/office/drawing/2014/main" id="{90FBB709-8187-4C91-914A-CB7C71943D0D}"/>
                </a:ext>
              </a:extLst>
            </p:cNvPr>
            <p:cNvGrpSpPr/>
            <p:nvPr/>
          </p:nvGrpSpPr>
          <p:grpSpPr>
            <a:xfrm>
              <a:off x="2829832" y="79932"/>
              <a:ext cx="1246884" cy="1468858"/>
              <a:chOff x="2829832" y="79932"/>
              <a:chExt cx="1246884" cy="1468858"/>
            </a:xfrm>
          </p:grpSpPr>
          <p:sp>
            <p:nvSpPr>
              <p:cNvPr id="42" name="TextBox 130">
                <a:extLst>
                  <a:ext uri="{FF2B5EF4-FFF2-40B4-BE49-F238E27FC236}">
                    <a16:creationId xmlns:a16="http://schemas.microsoft.com/office/drawing/2014/main" id="{4C28268C-397C-46E3-BA0D-56773B867434}"/>
                  </a:ext>
                </a:extLst>
              </p:cNvPr>
              <p:cNvSpPr txBox="1">
                <a:spLocks noChangeArrowheads="1"/>
              </p:cNvSpPr>
              <p:nvPr/>
            </p:nvSpPr>
            <p:spPr bwMode="auto">
              <a:xfrm flipV="1">
                <a:off x="2829832" y="835000"/>
                <a:ext cx="1246884" cy="713790"/>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الحد من الآثار السلبية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43" name="Group 42">
                <a:extLst>
                  <a:ext uri="{FF2B5EF4-FFF2-40B4-BE49-F238E27FC236}">
                    <a16:creationId xmlns:a16="http://schemas.microsoft.com/office/drawing/2014/main" id="{CE3870F3-2A30-4CCF-95FC-C5DF993A1340}"/>
                  </a:ext>
                </a:extLst>
              </p:cNvPr>
              <p:cNvGrpSpPr/>
              <p:nvPr/>
            </p:nvGrpSpPr>
            <p:grpSpPr>
              <a:xfrm>
                <a:off x="3194750" y="79932"/>
                <a:ext cx="517017" cy="516968"/>
                <a:chOff x="3194750" y="79932"/>
                <a:chExt cx="517017" cy="516968"/>
              </a:xfrm>
            </p:grpSpPr>
            <p:sp>
              <p:nvSpPr>
                <p:cNvPr id="44" name="Oval 43">
                  <a:extLst>
                    <a:ext uri="{FF2B5EF4-FFF2-40B4-BE49-F238E27FC236}">
                      <a16:creationId xmlns:a16="http://schemas.microsoft.com/office/drawing/2014/main" id="{71FF2F71-32EF-40A7-8052-B61605ECA2F1}"/>
                    </a:ext>
                  </a:extLst>
                </p:cNvPr>
                <p:cNvSpPr/>
                <p:nvPr/>
              </p:nvSpPr>
              <p:spPr>
                <a:xfrm>
                  <a:off x="3194799" y="79932"/>
                  <a:ext cx="516968" cy="516968"/>
                </a:xfrm>
                <a:prstGeom prst="ellipse">
                  <a:avLst/>
                </a:prstGeom>
                <a:noFill/>
                <a:ln>
                  <a:solidFill>
                    <a:srgbClr val="0058A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5" name="TextBox 133">
                  <a:extLst>
                    <a:ext uri="{FF2B5EF4-FFF2-40B4-BE49-F238E27FC236}">
                      <a16:creationId xmlns:a16="http://schemas.microsoft.com/office/drawing/2014/main" id="{A990C97E-9A7A-4EDC-9DDD-2FB68144EBB4}"/>
                    </a:ext>
                  </a:extLst>
                </p:cNvPr>
                <p:cNvSpPr txBox="1"/>
                <p:nvPr/>
              </p:nvSpPr>
              <p:spPr>
                <a:xfrm>
                  <a:off x="3194750" y="143715"/>
                  <a:ext cx="516467" cy="387117"/>
                </a:xfrm>
                <a:prstGeom prst="rect">
                  <a:avLst/>
                </a:prstGeom>
                <a:noFill/>
              </p:spPr>
              <p:txBody>
                <a:bodyPr wrap="square" rtlCol="0">
                  <a:spAutoFit/>
                </a:bodyPr>
                <a:lstStyle/>
                <a:p>
                  <a:pPr marL="0" marR="0" algn="ctr" rtl="1">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rial" panose="020B0604020202020204" pitchFamily="34" charset="0"/>
                    </a:rPr>
                    <a:t>02</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cxnSp>
          <p:nvCxnSpPr>
            <p:cNvPr id="41" name="Straight Connector 40">
              <a:extLst>
                <a:ext uri="{FF2B5EF4-FFF2-40B4-BE49-F238E27FC236}">
                  <a16:creationId xmlns:a16="http://schemas.microsoft.com/office/drawing/2014/main" id="{53C9E890-8B75-4BBA-B1D1-7110AB06E368}"/>
                </a:ext>
              </a:extLst>
            </p:cNvPr>
            <p:cNvCxnSpPr/>
            <p:nvPr/>
          </p:nvCxnSpPr>
          <p:spPr>
            <a:xfrm>
              <a:off x="2715541" y="0"/>
              <a:ext cx="0" cy="1549400"/>
            </a:xfrm>
            <a:prstGeom prst="line">
              <a:avLst/>
            </a:prstGeom>
            <a:ln w="76200">
              <a:solidFill>
                <a:srgbClr val="0058A3"/>
              </a:solidFill>
              <a:prstDash val="sysDot"/>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0BDD3657-042A-46CF-8727-D61AAAEB3B8A}"/>
              </a:ext>
            </a:extLst>
          </p:cNvPr>
          <p:cNvGrpSpPr/>
          <p:nvPr/>
        </p:nvGrpSpPr>
        <p:grpSpPr>
          <a:xfrm>
            <a:off x="3417697" y="2432097"/>
            <a:ext cx="2656010" cy="3023422"/>
            <a:chOff x="1366526" y="0"/>
            <a:chExt cx="1361184" cy="1549400"/>
          </a:xfrm>
        </p:grpSpPr>
        <p:grpSp>
          <p:nvGrpSpPr>
            <p:cNvPr id="34" name="Group 33">
              <a:extLst>
                <a:ext uri="{FF2B5EF4-FFF2-40B4-BE49-F238E27FC236}">
                  <a16:creationId xmlns:a16="http://schemas.microsoft.com/office/drawing/2014/main" id="{8ECFD68A-23A2-4D03-A235-3ECFBA9F38FB}"/>
                </a:ext>
              </a:extLst>
            </p:cNvPr>
            <p:cNvGrpSpPr/>
            <p:nvPr/>
          </p:nvGrpSpPr>
          <p:grpSpPr>
            <a:xfrm>
              <a:off x="1480826" y="79932"/>
              <a:ext cx="1246884" cy="1272366"/>
              <a:chOff x="1480826" y="79932"/>
              <a:chExt cx="1246884" cy="1272366"/>
            </a:xfrm>
          </p:grpSpPr>
          <p:sp>
            <p:nvSpPr>
              <p:cNvPr id="36" name="TextBox 123">
                <a:extLst>
                  <a:ext uri="{FF2B5EF4-FFF2-40B4-BE49-F238E27FC236}">
                    <a16:creationId xmlns:a16="http://schemas.microsoft.com/office/drawing/2014/main" id="{5C70EE5E-0837-4A9B-B79F-EA1B841763B7}"/>
                  </a:ext>
                </a:extLst>
              </p:cNvPr>
              <p:cNvSpPr txBox="1">
                <a:spLocks noChangeArrowheads="1"/>
              </p:cNvSpPr>
              <p:nvPr/>
            </p:nvSpPr>
            <p:spPr bwMode="auto">
              <a:xfrm flipV="1">
                <a:off x="1480826" y="835329"/>
                <a:ext cx="1246884" cy="516969"/>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تعزيز الثقة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37" name="Group 36">
                <a:extLst>
                  <a:ext uri="{FF2B5EF4-FFF2-40B4-BE49-F238E27FC236}">
                    <a16:creationId xmlns:a16="http://schemas.microsoft.com/office/drawing/2014/main" id="{6228A99B-73AE-495C-BDD4-EC196D7169D2}"/>
                  </a:ext>
                </a:extLst>
              </p:cNvPr>
              <p:cNvGrpSpPr/>
              <p:nvPr/>
            </p:nvGrpSpPr>
            <p:grpSpPr>
              <a:xfrm>
                <a:off x="1845756" y="79932"/>
                <a:ext cx="517145" cy="516968"/>
                <a:chOff x="1845756" y="79932"/>
                <a:chExt cx="517145" cy="516968"/>
              </a:xfrm>
            </p:grpSpPr>
            <p:sp>
              <p:nvSpPr>
                <p:cNvPr id="38" name="Oval 37">
                  <a:extLst>
                    <a:ext uri="{FF2B5EF4-FFF2-40B4-BE49-F238E27FC236}">
                      <a16:creationId xmlns:a16="http://schemas.microsoft.com/office/drawing/2014/main" id="{6561DBCC-CCC4-43D3-8AC1-104AAA69D2ED}"/>
                    </a:ext>
                  </a:extLst>
                </p:cNvPr>
                <p:cNvSpPr/>
                <p:nvPr/>
              </p:nvSpPr>
              <p:spPr>
                <a:xfrm>
                  <a:off x="1845784" y="79932"/>
                  <a:ext cx="516968" cy="516968"/>
                </a:xfrm>
                <a:prstGeom prst="ellipse">
                  <a:avLst/>
                </a:prstGeom>
                <a:noFill/>
                <a:ln>
                  <a:solidFill>
                    <a:srgbClr val="0058A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39" name="TextBox 126">
                  <a:extLst>
                    <a:ext uri="{FF2B5EF4-FFF2-40B4-BE49-F238E27FC236}">
                      <a16:creationId xmlns:a16="http://schemas.microsoft.com/office/drawing/2014/main" id="{6009F23C-2138-4FD1-A75F-923CDC823FEF}"/>
                    </a:ext>
                  </a:extLst>
                </p:cNvPr>
                <p:cNvSpPr txBox="1"/>
                <p:nvPr/>
              </p:nvSpPr>
              <p:spPr>
                <a:xfrm>
                  <a:off x="1845756" y="143715"/>
                  <a:ext cx="517145" cy="387116"/>
                </a:xfrm>
                <a:prstGeom prst="rect">
                  <a:avLst/>
                </a:prstGeom>
                <a:noFill/>
              </p:spPr>
              <p:txBody>
                <a:bodyPr wrap="square" rtlCol="0">
                  <a:spAutoFit/>
                </a:bodyPr>
                <a:lstStyle/>
                <a:p>
                  <a:pPr marL="0" marR="0" algn="ctr" rtl="0">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rial" panose="020B0604020202020204" pitchFamily="34" charset="0"/>
                    </a:rPr>
                    <a:t>03</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cxnSp>
          <p:nvCxnSpPr>
            <p:cNvPr id="35" name="Straight Connector 34">
              <a:extLst>
                <a:ext uri="{FF2B5EF4-FFF2-40B4-BE49-F238E27FC236}">
                  <a16:creationId xmlns:a16="http://schemas.microsoft.com/office/drawing/2014/main" id="{CA0F85E6-DAF0-4CA6-9453-CE10A67CB10D}"/>
                </a:ext>
              </a:extLst>
            </p:cNvPr>
            <p:cNvCxnSpPr/>
            <p:nvPr/>
          </p:nvCxnSpPr>
          <p:spPr>
            <a:xfrm>
              <a:off x="1366526" y="0"/>
              <a:ext cx="0" cy="1549400"/>
            </a:xfrm>
            <a:prstGeom prst="line">
              <a:avLst/>
            </a:prstGeom>
            <a:ln w="76200">
              <a:solidFill>
                <a:srgbClr val="0058A3"/>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55E52C1-290D-457D-9904-C21C60CE5B53}"/>
              </a:ext>
            </a:extLst>
          </p:cNvPr>
          <p:cNvGrpSpPr/>
          <p:nvPr/>
        </p:nvGrpSpPr>
        <p:grpSpPr>
          <a:xfrm>
            <a:off x="9080772" y="2432097"/>
            <a:ext cx="2483597" cy="3023422"/>
            <a:chOff x="4082067" y="0"/>
            <a:chExt cx="1272824" cy="1549400"/>
          </a:xfrm>
        </p:grpSpPr>
        <p:grpSp>
          <p:nvGrpSpPr>
            <p:cNvPr id="28" name="Group 27">
              <a:extLst>
                <a:ext uri="{FF2B5EF4-FFF2-40B4-BE49-F238E27FC236}">
                  <a16:creationId xmlns:a16="http://schemas.microsoft.com/office/drawing/2014/main" id="{24268F2C-9EA0-4785-9538-8178906737A6}"/>
                </a:ext>
              </a:extLst>
            </p:cNvPr>
            <p:cNvGrpSpPr/>
            <p:nvPr/>
          </p:nvGrpSpPr>
          <p:grpSpPr>
            <a:xfrm>
              <a:off x="4266160" y="79932"/>
              <a:ext cx="1088731" cy="1450527"/>
              <a:chOff x="4266160" y="79932"/>
              <a:chExt cx="1088731" cy="1450527"/>
            </a:xfrm>
          </p:grpSpPr>
          <p:sp>
            <p:nvSpPr>
              <p:cNvPr id="30" name="TextBox 137">
                <a:extLst>
                  <a:ext uri="{FF2B5EF4-FFF2-40B4-BE49-F238E27FC236}">
                    <a16:creationId xmlns:a16="http://schemas.microsoft.com/office/drawing/2014/main" id="{380E18E0-3737-4622-B994-8BF855494035}"/>
                  </a:ext>
                </a:extLst>
              </p:cNvPr>
              <p:cNvSpPr txBox="1">
                <a:spLocks noChangeArrowheads="1"/>
              </p:cNvSpPr>
              <p:nvPr/>
            </p:nvSpPr>
            <p:spPr bwMode="auto">
              <a:xfrm flipV="1">
                <a:off x="4266160" y="743130"/>
                <a:ext cx="1088731" cy="787329"/>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الاستعداد والتأهب</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31" name="Group 30">
                <a:extLst>
                  <a:ext uri="{FF2B5EF4-FFF2-40B4-BE49-F238E27FC236}">
                    <a16:creationId xmlns:a16="http://schemas.microsoft.com/office/drawing/2014/main" id="{6D273E32-6A70-46D9-AB79-C1203C003049}"/>
                  </a:ext>
                </a:extLst>
              </p:cNvPr>
              <p:cNvGrpSpPr/>
              <p:nvPr/>
            </p:nvGrpSpPr>
            <p:grpSpPr>
              <a:xfrm>
                <a:off x="4561254" y="79932"/>
                <a:ext cx="517039" cy="516968"/>
                <a:chOff x="4561254" y="79932"/>
                <a:chExt cx="517039" cy="516968"/>
              </a:xfrm>
            </p:grpSpPr>
            <p:sp>
              <p:nvSpPr>
                <p:cNvPr id="32" name="Oval 31">
                  <a:extLst>
                    <a:ext uri="{FF2B5EF4-FFF2-40B4-BE49-F238E27FC236}">
                      <a16:creationId xmlns:a16="http://schemas.microsoft.com/office/drawing/2014/main" id="{23FB71BA-A24E-49C3-AACF-D03B20456A9B}"/>
                    </a:ext>
                  </a:extLst>
                </p:cNvPr>
                <p:cNvSpPr/>
                <p:nvPr/>
              </p:nvSpPr>
              <p:spPr>
                <a:xfrm>
                  <a:off x="4561325" y="79932"/>
                  <a:ext cx="516968" cy="516968"/>
                </a:xfrm>
                <a:prstGeom prst="ellipse">
                  <a:avLst/>
                </a:prstGeom>
                <a:noFill/>
                <a:ln>
                  <a:solidFill>
                    <a:srgbClr val="0058A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33" name="TextBox 140">
                  <a:extLst>
                    <a:ext uri="{FF2B5EF4-FFF2-40B4-BE49-F238E27FC236}">
                      <a16:creationId xmlns:a16="http://schemas.microsoft.com/office/drawing/2014/main" id="{AECAD7AF-CA46-436C-A450-F22001BA51FD}"/>
                    </a:ext>
                  </a:extLst>
                </p:cNvPr>
                <p:cNvSpPr txBox="1"/>
                <p:nvPr/>
              </p:nvSpPr>
              <p:spPr>
                <a:xfrm>
                  <a:off x="4561254" y="143715"/>
                  <a:ext cx="516467" cy="387116"/>
                </a:xfrm>
                <a:prstGeom prst="rect">
                  <a:avLst/>
                </a:prstGeom>
                <a:noFill/>
              </p:spPr>
              <p:txBody>
                <a:bodyPr wrap="square" rtlCol="0">
                  <a:spAutoFit/>
                </a:bodyPr>
                <a:lstStyle/>
                <a:p>
                  <a:pPr marL="0" marR="0" algn="ctr" rtl="0">
                    <a:lnSpc>
                      <a:spcPct val="115000"/>
                    </a:lnSpc>
                    <a:spcBef>
                      <a:spcPts val="0"/>
                    </a:spcBef>
                    <a:spcAft>
                      <a:spcPts val="0"/>
                    </a:spcAft>
                  </a:pPr>
                  <a:r>
                    <a:rPr lang="en-US" sz="4000" b="1" kern="1200" dirty="0">
                      <a:solidFill>
                        <a:srgbClr val="0058A3"/>
                      </a:solidFill>
                      <a:effectLst/>
                      <a:latin typeface="Calibri" panose="020F0502020204030204" pitchFamily="34" charset="0"/>
                      <a:ea typeface="Calibri" panose="020F0502020204030204" pitchFamily="34" charset="0"/>
                      <a:cs typeface="Arial" panose="020B0604020202020204" pitchFamily="34" charset="0"/>
                    </a:rPr>
                    <a:t>01</a:t>
                  </a:r>
                  <a:endParaRPr lang="en-US" sz="40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cxnSp>
          <p:nvCxnSpPr>
            <p:cNvPr id="29" name="Straight Connector 28">
              <a:extLst>
                <a:ext uri="{FF2B5EF4-FFF2-40B4-BE49-F238E27FC236}">
                  <a16:creationId xmlns:a16="http://schemas.microsoft.com/office/drawing/2014/main" id="{11F6A229-278E-49F8-8F8B-8799A796DE2C}"/>
                </a:ext>
              </a:extLst>
            </p:cNvPr>
            <p:cNvCxnSpPr/>
            <p:nvPr/>
          </p:nvCxnSpPr>
          <p:spPr>
            <a:xfrm>
              <a:off x="4082067" y="0"/>
              <a:ext cx="0" cy="1549400"/>
            </a:xfrm>
            <a:prstGeom prst="line">
              <a:avLst/>
            </a:prstGeom>
            <a:ln w="76200">
              <a:solidFill>
                <a:srgbClr val="0058A3"/>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6204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مراحل إعداد خطط التخفيف من المخاطر</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5" name="Group 4">
            <a:extLst>
              <a:ext uri="{FF2B5EF4-FFF2-40B4-BE49-F238E27FC236}">
                <a16:creationId xmlns:a16="http://schemas.microsoft.com/office/drawing/2014/main" id="{48B05FA6-9FB8-410F-9D60-21334DBF971E}"/>
              </a:ext>
            </a:extLst>
          </p:cNvPr>
          <p:cNvGrpSpPr/>
          <p:nvPr/>
        </p:nvGrpSpPr>
        <p:grpSpPr>
          <a:xfrm>
            <a:off x="6317846" y="5000484"/>
            <a:ext cx="5078753" cy="1007556"/>
            <a:chOff x="6317846" y="5000484"/>
            <a:chExt cx="5078753" cy="1007556"/>
          </a:xfrm>
        </p:grpSpPr>
        <p:sp>
          <p:nvSpPr>
            <p:cNvPr id="53" name="Google Shape;2171;p42">
              <a:extLst>
                <a:ext uri="{FF2B5EF4-FFF2-40B4-BE49-F238E27FC236}">
                  <a16:creationId xmlns:a16="http://schemas.microsoft.com/office/drawing/2014/main" id="{A6DAF7B2-7075-4F7C-A57F-9CE84A725AA8}"/>
                </a:ext>
              </a:extLst>
            </p:cNvPr>
            <p:cNvSpPr>
              <a:spLocks/>
            </p:cNvSpPr>
            <p:nvPr/>
          </p:nvSpPr>
          <p:spPr bwMode="auto">
            <a:xfrm flipH="1">
              <a:off x="10607015" y="5000484"/>
              <a:ext cx="789584" cy="1007556"/>
            </a:xfrm>
            <a:custGeom>
              <a:avLst/>
              <a:gdLst>
                <a:gd name="T0" fmla="*/ 12025 w 24051"/>
                <a:gd name="T1" fmla="*/ 0 h 30255"/>
                <a:gd name="T2" fmla="*/ 0 w 24051"/>
                <a:gd name="T3" fmla="*/ 6942 h 30255"/>
                <a:gd name="T4" fmla="*/ 0 w 24051"/>
                <a:gd name="T5" fmla="*/ 30254 h 30255"/>
                <a:gd name="T6" fmla="*/ 24051 w 24051"/>
                <a:gd name="T7" fmla="*/ 30254 h 30255"/>
                <a:gd name="T8" fmla="*/ 24051 w 24051"/>
                <a:gd name="T9" fmla="*/ 6942 h 30255"/>
                <a:gd name="T10" fmla="*/ 12025 w 24051"/>
                <a:gd name="T11" fmla="*/ 0 h 30255"/>
                <a:gd name="T12" fmla="*/ 0 w 24051"/>
                <a:gd name="T13" fmla="*/ 0 h 30255"/>
                <a:gd name="T14" fmla="*/ 24051 w 24051"/>
                <a:gd name="T15" fmla="*/ 30255 h 30255"/>
              </a:gdLst>
              <a:ahLst/>
              <a:cxnLst>
                <a:cxn ang="0">
                  <a:pos x="T0" y="T1"/>
                </a:cxn>
                <a:cxn ang="0">
                  <a:pos x="T2" y="T3"/>
                </a:cxn>
                <a:cxn ang="0">
                  <a:pos x="T4" y="T5"/>
                </a:cxn>
                <a:cxn ang="0">
                  <a:pos x="T6" y="T7"/>
                </a:cxn>
                <a:cxn ang="0">
                  <a:pos x="T8" y="T9"/>
                </a:cxn>
                <a:cxn ang="0">
                  <a:pos x="T10" y="T11"/>
                </a:cxn>
              </a:cxnLst>
              <a:rect l="T12" t="T13" r="T14" b="T15"/>
              <a:pathLst>
                <a:path w="24051" h="30255" extrusionOk="0">
                  <a:moveTo>
                    <a:pt x="12025" y="0"/>
                  </a:moveTo>
                  <a:lnTo>
                    <a:pt x="0" y="6942"/>
                  </a:lnTo>
                  <a:lnTo>
                    <a:pt x="0" y="30254"/>
                  </a:lnTo>
                  <a:lnTo>
                    <a:pt x="24051" y="30254"/>
                  </a:lnTo>
                  <a:lnTo>
                    <a:pt x="24051" y="6942"/>
                  </a:lnTo>
                  <a:lnTo>
                    <a:pt x="12025" y="0"/>
                  </a:lnTo>
                  <a:close/>
                </a:path>
              </a:pathLst>
            </a:custGeom>
            <a:solidFill>
              <a:srgbClr val="99BCD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5" tIns="91425" rIns="91425" bIns="91425" anchor="ctr" anchorCtr="0" upright="1">
              <a:noAutofit/>
            </a:bodyPr>
            <a:lstStyle/>
            <a:p>
              <a:pPr marL="0" marR="0" algn="ctr" rtl="0">
                <a:lnSpc>
                  <a:spcPct val="115000"/>
                </a:lnSpc>
                <a:spcBef>
                  <a:spcPts val="0"/>
                </a:spcBef>
                <a:spcAft>
                  <a:spcPts val="0"/>
                </a:spcAft>
              </a:pPr>
              <a:r>
                <a:rPr lang="en-US" sz="2400" kern="1200">
                  <a:solidFill>
                    <a:srgbClr val="FFFFFF"/>
                  </a:solidFill>
                  <a:effectLst/>
                  <a:latin typeface="GE Dinar Two Medium" panose="020A0503020102020204" pitchFamily="18" charset="-78"/>
                  <a:ea typeface="GE Dinar Two Medium" panose="020A0503020102020204" pitchFamily="18" charset="-78"/>
                  <a:cs typeface="Sakkal Majalla" panose="02000000000000000000" pitchFamily="2" charset="-78"/>
                </a:rPr>
                <a:t>5</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4" name="Google Shape;2172;p42">
              <a:extLst>
                <a:ext uri="{FF2B5EF4-FFF2-40B4-BE49-F238E27FC236}">
                  <a16:creationId xmlns:a16="http://schemas.microsoft.com/office/drawing/2014/main" id="{ACE61E1D-4439-450F-812A-5E8AE380F235}"/>
                </a:ext>
              </a:extLst>
            </p:cNvPr>
            <p:cNvSpPr>
              <a:spLocks/>
            </p:cNvSpPr>
            <p:nvPr/>
          </p:nvSpPr>
          <p:spPr bwMode="auto">
            <a:xfrm flipH="1">
              <a:off x="10607015" y="5522270"/>
              <a:ext cx="560169" cy="485770"/>
            </a:xfrm>
            <a:custGeom>
              <a:avLst/>
              <a:gdLst>
                <a:gd name="T0" fmla="*/ 17062 w 17062"/>
                <a:gd name="T1" fmla="*/ 0 h 14586"/>
                <a:gd name="T2" fmla="*/ 0 w 17062"/>
                <a:gd name="T3" fmla="*/ 14585 h 14586"/>
                <a:gd name="T4" fmla="*/ 17062 w 17062"/>
                <a:gd name="T5" fmla="*/ 14585 h 14586"/>
                <a:gd name="T6" fmla="*/ 17062 w 17062"/>
                <a:gd name="T7" fmla="*/ 0 h 14586"/>
              </a:gdLst>
              <a:ahLst/>
              <a:cxnLst>
                <a:cxn ang="0">
                  <a:pos x="T0" y="T1"/>
                </a:cxn>
                <a:cxn ang="0">
                  <a:pos x="T2" y="T3"/>
                </a:cxn>
                <a:cxn ang="0">
                  <a:pos x="T4" y="T5"/>
                </a:cxn>
                <a:cxn ang="0">
                  <a:pos x="T6" y="T7"/>
                </a:cxn>
              </a:cxnLst>
              <a:rect l="0" t="0" r="r" b="b"/>
              <a:pathLst>
                <a:path w="17062" h="14586" extrusionOk="0">
                  <a:moveTo>
                    <a:pt x="17062" y="0"/>
                  </a:moveTo>
                  <a:lnTo>
                    <a:pt x="0" y="14585"/>
                  </a:lnTo>
                  <a:lnTo>
                    <a:pt x="17062" y="14585"/>
                  </a:lnTo>
                  <a:lnTo>
                    <a:pt x="17062" y="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400"/>
            </a:p>
          </p:txBody>
        </p:sp>
        <p:sp>
          <p:nvSpPr>
            <p:cNvPr id="55" name="Google Shape;2173;p42">
              <a:extLst>
                <a:ext uri="{FF2B5EF4-FFF2-40B4-BE49-F238E27FC236}">
                  <a16:creationId xmlns:a16="http://schemas.microsoft.com/office/drawing/2014/main" id="{398B2C75-68FC-4C20-BE88-B5F280DB84BA}"/>
                </a:ext>
              </a:extLst>
            </p:cNvPr>
            <p:cNvSpPr>
              <a:spLocks/>
            </p:cNvSpPr>
            <p:nvPr/>
          </p:nvSpPr>
          <p:spPr bwMode="auto">
            <a:xfrm flipH="1">
              <a:off x="6317846" y="5000484"/>
              <a:ext cx="4358338" cy="902077"/>
            </a:xfrm>
            <a:custGeom>
              <a:avLst/>
              <a:gdLst>
                <a:gd name="T0" fmla="*/ 9585 w 132743"/>
                <a:gd name="T1" fmla="*/ 1 h 23600"/>
                <a:gd name="T2" fmla="*/ 0 w 132743"/>
                <a:gd name="T3" fmla="*/ 16610 h 23600"/>
                <a:gd name="T4" fmla="*/ 2322 w 132743"/>
                <a:gd name="T5" fmla="*/ 23599 h 23600"/>
                <a:gd name="T6" fmla="*/ 119896 w 132743"/>
                <a:gd name="T7" fmla="*/ 23599 h 23600"/>
                <a:gd name="T8" fmla="*/ 132743 w 132743"/>
                <a:gd name="T9" fmla="*/ 1 h 23600"/>
                <a:gd name="T10" fmla="*/ 9585 w 132743"/>
                <a:gd name="T11" fmla="*/ 1 h 23600"/>
                <a:gd name="T12" fmla="*/ 0 w 132743"/>
                <a:gd name="T13" fmla="*/ 0 h 23600"/>
                <a:gd name="T14" fmla="*/ 132743 w 132743"/>
                <a:gd name="T15" fmla="*/ 23600 h 23600"/>
              </a:gdLst>
              <a:ahLst/>
              <a:cxnLst>
                <a:cxn ang="0">
                  <a:pos x="T0" y="T1"/>
                </a:cxn>
                <a:cxn ang="0">
                  <a:pos x="T2" y="T3"/>
                </a:cxn>
                <a:cxn ang="0">
                  <a:pos x="T4" y="T5"/>
                </a:cxn>
                <a:cxn ang="0">
                  <a:pos x="T6" y="T7"/>
                </a:cxn>
                <a:cxn ang="0">
                  <a:pos x="T8" y="T9"/>
                </a:cxn>
                <a:cxn ang="0">
                  <a:pos x="T10" y="T11"/>
                </a:cxn>
              </a:cxnLst>
              <a:rect l="T12" t="T13" r="T14" b="T15"/>
              <a:pathLst>
                <a:path w="132743" h="23600" extrusionOk="0">
                  <a:moveTo>
                    <a:pt x="9585" y="1"/>
                  </a:moveTo>
                  <a:lnTo>
                    <a:pt x="0" y="16610"/>
                  </a:lnTo>
                  <a:lnTo>
                    <a:pt x="2322" y="23599"/>
                  </a:lnTo>
                  <a:lnTo>
                    <a:pt x="119896" y="23599"/>
                  </a:lnTo>
                  <a:lnTo>
                    <a:pt x="132743" y="1"/>
                  </a:lnTo>
                  <a:lnTo>
                    <a:pt x="9585" y="1"/>
                  </a:ln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182875" rIns="91425" bIns="91425" anchor="t" anchorCtr="0" upright="1">
              <a:noAutofit/>
            </a:bodyPr>
            <a:lstStyle/>
            <a:p>
              <a:pPr marL="0" marR="0" algn="ctr" rtl="0">
                <a:lnSpc>
                  <a:spcPct val="80000"/>
                </a:lnSpc>
                <a:spcBef>
                  <a:spcPts val="0"/>
                </a:spcBef>
                <a:spcAft>
                  <a:spcPts val="0"/>
                </a:spcAft>
              </a:pPr>
              <a:r>
                <a:rPr lang="ar-SY" sz="2400" b="1" kern="120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تحديد المسؤوليات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6" name="Google Shape;2174;p42">
              <a:extLst>
                <a:ext uri="{FF2B5EF4-FFF2-40B4-BE49-F238E27FC236}">
                  <a16:creationId xmlns:a16="http://schemas.microsoft.com/office/drawing/2014/main" id="{BE6AE0E6-F483-483B-9DC6-009993D2D20E}"/>
                </a:ext>
              </a:extLst>
            </p:cNvPr>
            <p:cNvSpPr>
              <a:spLocks/>
            </p:cNvSpPr>
            <p:nvPr/>
          </p:nvSpPr>
          <p:spPr bwMode="auto">
            <a:xfrm flipH="1">
              <a:off x="6317846" y="5000484"/>
              <a:ext cx="4077273" cy="902077"/>
            </a:xfrm>
            <a:custGeom>
              <a:avLst/>
              <a:gdLst>
                <a:gd name="T0" fmla="*/ 1025 w 124183"/>
                <a:gd name="T1" fmla="*/ 1 h 23600"/>
                <a:gd name="T2" fmla="*/ 1 w 124183"/>
                <a:gd name="T3" fmla="*/ 1775 h 23600"/>
                <a:gd name="T4" fmla="*/ 120385 w 124183"/>
                <a:gd name="T5" fmla="*/ 1775 h 23600"/>
                <a:gd name="T6" fmla="*/ 108645 w 124183"/>
                <a:gd name="T7" fmla="*/ 23599 h 23600"/>
                <a:gd name="T8" fmla="*/ 111336 w 124183"/>
                <a:gd name="T9" fmla="*/ 23599 h 23600"/>
                <a:gd name="T10" fmla="*/ 124183 w 124183"/>
                <a:gd name="T11" fmla="*/ 1 h 23600"/>
                <a:gd name="T12" fmla="*/ 1025 w 124183"/>
                <a:gd name="T13" fmla="*/ 1 h 23600"/>
              </a:gdLst>
              <a:ahLst/>
              <a:cxnLst>
                <a:cxn ang="0">
                  <a:pos x="T0" y="T1"/>
                </a:cxn>
                <a:cxn ang="0">
                  <a:pos x="T2" y="T3"/>
                </a:cxn>
                <a:cxn ang="0">
                  <a:pos x="T4" y="T5"/>
                </a:cxn>
                <a:cxn ang="0">
                  <a:pos x="T6" y="T7"/>
                </a:cxn>
                <a:cxn ang="0">
                  <a:pos x="T8" y="T9"/>
                </a:cxn>
                <a:cxn ang="0">
                  <a:pos x="T10" y="T11"/>
                </a:cxn>
                <a:cxn ang="0">
                  <a:pos x="T12" y="T13"/>
                </a:cxn>
              </a:cxnLst>
              <a:rect l="0" t="0" r="r" b="b"/>
              <a:pathLst>
                <a:path w="124183" h="23600" extrusionOk="0">
                  <a:moveTo>
                    <a:pt x="1025" y="1"/>
                  </a:moveTo>
                  <a:lnTo>
                    <a:pt x="1" y="1775"/>
                  </a:lnTo>
                  <a:lnTo>
                    <a:pt x="120385" y="1775"/>
                  </a:lnTo>
                  <a:lnTo>
                    <a:pt x="108645" y="23599"/>
                  </a:lnTo>
                  <a:lnTo>
                    <a:pt x="111336" y="23599"/>
                  </a:lnTo>
                  <a:lnTo>
                    <a:pt x="124183" y="1"/>
                  </a:lnTo>
                  <a:lnTo>
                    <a:pt x="1025" y="1"/>
                  </a:lnTo>
                  <a:close/>
                </a:path>
              </a:pathLst>
            </a:custGeom>
            <a:solidFill>
              <a:srgbClr val="99BCD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400"/>
            </a:p>
          </p:txBody>
        </p:sp>
        <p:sp>
          <p:nvSpPr>
            <p:cNvPr id="57" name="Google Shape;2175;p42">
              <a:extLst>
                <a:ext uri="{FF2B5EF4-FFF2-40B4-BE49-F238E27FC236}">
                  <a16:creationId xmlns:a16="http://schemas.microsoft.com/office/drawing/2014/main" id="{B8A1C9F3-DCB5-471E-8682-D32DACA4AFCF}"/>
                </a:ext>
              </a:extLst>
            </p:cNvPr>
            <p:cNvSpPr>
              <a:spLocks/>
            </p:cNvSpPr>
            <p:nvPr/>
          </p:nvSpPr>
          <p:spPr bwMode="auto">
            <a:xfrm flipH="1">
              <a:off x="8373720" y="5786088"/>
              <a:ext cx="2534765" cy="221952"/>
            </a:xfrm>
            <a:custGeom>
              <a:avLst/>
              <a:gdLst>
                <a:gd name="T0" fmla="*/ 6335 w 77201"/>
                <a:gd name="T1" fmla="*/ 0 h 11086"/>
                <a:gd name="T2" fmla="*/ 1 w 77201"/>
                <a:gd name="T3" fmla="*/ 11085 h 11086"/>
                <a:gd name="T4" fmla="*/ 71129 w 77201"/>
                <a:gd name="T5" fmla="*/ 11085 h 11086"/>
                <a:gd name="T6" fmla="*/ 77201 w 77201"/>
                <a:gd name="T7" fmla="*/ 0 h 11086"/>
                <a:gd name="T8" fmla="*/ 6335 w 77201"/>
                <a:gd name="T9" fmla="*/ 0 h 11086"/>
                <a:gd name="T10" fmla="*/ 0 w 77201"/>
                <a:gd name="T11" fmla="*/ 0 h 11086"/>
                <a:gd name="T12" fmla="*/ 77201 w 77201"/>
                <a:gd name="T13" fmla="*/ 11086 h 11086"/>
              </a:gdLst>
              <a:ahLst/>
              <a:cxnLst>
                <a:cxn ang="0">
                  <a:pos x="T0" y="T1"/>
                </a:cxn>
                <a:cxn ang="0">
                  <a:pos x="T2" y="T3"/>
                </a:cxn>
                <a:cxn ang="0">
                  <a:pos x="T4" y="T5"/>
                </a:cxn>
                <a:cxn ang="0">
                  <a:pos x="T6" y="T7"/>
                </a:cxn>
                <a:cxn ang="0">
                  <a:pos x="T8" y="T9"/>
                </a:cxn>
              </a:cxnLst>
              <a:rect l="T10" t="T11" r="T12" b="T13"/>
              <a:pathLst>
                <a:path w="77201" h="11086" extrusionOk="0">
                  <a:moveTo>
                    <a:pt x="6335" y="0"/>
                  </a:moveTo>
                  <a:lnTo>
                    <a:pt x="1" y="11085"/>
                  </a:lnTo>
                  <a:lnTo>
                    <a:pt x="71129" y="11085"/>
                  </a:lnTo>
                  <a:lnTo>
                    <a:pt x="77201" y="0"/>
                  </a:lnTo>
                  <a:lnTo>
                    <a:pt x="6335" y="0"/>
                  </a:lnTo>
                  <a:close/>
                </a:path>
              </a:pathLst>
            </a:custGeom>
            <a:solidFill>
              <a:srgbClr val="99BCD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91425" rIns="91425" bIns="91425" anchor="ctr" anchorCtr="0" upright="1">
              <a:noAutofit/>
            </a:bodyPr>
            <a:lstStyle/>
            <a:p>
              <a:endParaRPr lang="en-US" sz="2400"/>
            </a:p>
          </p:txBody>
        </p:sp>
      </p:grpSp>
      <p:grpSp>
        <p:nvGrpSpPr>
          <p:cNvPr id="64" name="Google Shape;2170;p42">
            <a:extLst>
              <a:ext uri="{FF2B5EF4-FFF2-40B4-BE49-F238E27FC236}">
                <a16:creationId xmlns:a16="http://schemas.microsoft.com/office/drawing/2014/main" id="{9DF56769-590B-48DB-9E1D-EC025B679CA1}"/>
              </a:ext>
            </a:extLst>
          </p:cNvPr>
          <p:cNvGrpSpPr>
            <a:grpSpLocks/>
          </p:cNvGrpSpPr>
          <p:nvPr/>
        </p:nvGrpSpPr>
        <p:grpSpPr bwMode="auto">
          <a:xfrm flipH="1">
            <a:off x="6318100" y="2274238"/>
            <a:ext cx="5078749" cy="1007556"/>
            <a:chOff x="2924366" y="0"/>
            <a:chExt cx="44054" cy="8616"/>
          </a:xfrm>
        </p:grpSpPr>
        <p:sp>
          <p:nvSpPr>
            <p:cNvPr id="81" name="Google Shape;2171;p42">
              <a:extLst>
                <a:ext uri="{FF2B5EF4-FFF2-40B4-BE49-F238E27FC236}">
                  <a16:creationId xmlns:a16="http://schemas.microsoft.com/office/drawing/2014/main" id="{00F9F362-E405-4B7D-864E-36C5175A8FA1}"/>
                </a:ext>
              </a:extLst>
            </p:cNvPr>
            <p:cNvSpPr>
              <a:spLocks/>
            </p:cNvSpPr>
            <p:nvPr/>
          </p:nvSpPr>
          <p:spPr bwMode="auto">
            <a:xfrm>
              <a:off x="2924366" y="0"/>
              <a:ext cx="6849" cy="8616"/>
            </a:xfrm>
            <a:custGeom>
              <a:avLst/>
              <a:gdLst>
                <a:gd name="T0" fmla="*/ 12025 w 24051"/>
                <a:gd name="T1" fmla="*/ 0 h 30255"/>
                <a:gd name="T2" fmla="*/ 0 w 24051"/>
                <a:gd name="T3" fmla="*/ 6942 h 30255"/>
                <a:gd name="T4" fmla="*/ 0 w 24051"/>
                <a:gd name="T5" fmla="*/ 30254 h 30255"/>
                <a:gd name="T6" fmla="*/ 24051 w 24051"/>
                <a:gd name="T7" fmla="*/ 30254 h 30255"/>
                <a:gd name="T8" fmla="*/ 24051 w 24051"/>
                <a:gd name="T9" fmla="*/ 6942 h 30255"/>
                <a:gd name="T10" fmla="*/ 12025 w 24051"/>
                <a:gd name="T11" fmla="*/ 0 h 30255"/>
                <a:gd name="T12" fmla="*/ 0 w 24051"/>
                <a:gd name="T13" fmla="*/ 0 h 30255"/>
                <a:gd name="T14" fmla="*/ 24051 w 24051"/>
                <a:gd name="T15" fmla="*/ 30255 h 30255"/>
              </a:gdLst>
              <a:ahLst/>
              <a:cxnLst>
                <a:cxn ang="0">
                  <a:pos x="T0" y="T1"/>
                </a:cxn>
                <a:cxn ang="0">
                  <a:pos x="T2" y="T3"/>
                </a:cxn>
                <a:cxn ang="0">
                  <a:pos x="T4" y="T5"/>
                </a:cxn>
                <a:cxn ang="0">
                  <a:pos x="T6" y="T7"/>
                </a:cxn>
                <a:cxn ang="0">
                  <a:pos x="T8" y="T9"/>
                </a:cxn>
                <a:cxn ang="0">
                  <a:pos x="T10" y="T11"/>
                </a:cxn>
              </a:cxnLst>
              <a:rect l="T12" t="T13" r="T14" b="T15"/>
              <a:pathLst>
                <a:path w="24051" h="30255" extrusionOk="0">
                  <a:moveTo>
                    <a:pt x="12025" y="0"/>
                  </a:moveTo>
                  <a:lnTo>
                    <a:pt x="0" y="6942"/>
                  </a:lnTo>
                  <a:lnTo>
                    <a:pt x="0" y="30254"/>
                  </a:lnTo>
                  <a:lnTo>
                    <a:pt x="24051" y="30254"/>
                  </a:lnTo>
                  <a:lnTo>
                    <a:pt x="24051" y="6942"/>
                  </a:lnTo>
                  <a:lnTo>
                    <a:pt x="12025" y="0"/>
                  </a:lnTo>
                  <a:close/>
                </a:path>
              </a:pathLst>
            </a:custGeom>
            <a:solidFill>
              <a:srgbClr val="99BCD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5" tIns="91425" rIns="91425" bIns="91425" anchor="ctr" anchorCtr="0" upright="1">
              <a:noAutofit/>
            </a:bodyPr>
            <a:lstStyle/>
            <a:p>
              <a:pPr marL="0" marR="0" algn="ctr" rtl="0">
                <a:lnSpc>
                  <a:spcPct val="115000"/>
                </a:lnSpc>
                <a:spcBef>
                  <a:spcPts val="0"/>
                </a:spcBef>
                <a:spcAft>
                  <a:spcPts val="0"/>
                </a:spcAft>
              </a:pPr>
              <a:r>
                <a:rPr lang="en-US" sz="2400" kern="1200">
                  <a:solidFill>
                    <a:srgbClr val="FFFFFF"/>
                  </a:solidFill>
                  <a:effectLst/>
                  <a:latin typeface="GE Dinar Two Medium" panose="020A0503020102020204" pitchFamily="18" charset="-78"/>
                  <a:ea typeface="GE Dinar Two Medium" panose="020A0503020102020204" pitchFamily="18" charset="-78"/>
                  <a:cs typeface="Sakkal Majalla" panose="02000000000000000000" pitchFamily="2" charset="-78"/>
                </a:rPr>
                <a:t>1</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82" name="Google Shape;2172;p42">
              <a:extLst>
                <a:ext uri="{FF2B5EF4-FFF2-40B4-BE49-F238E27FC236}">
                  <a16:creationId xmlns:a16="http://schemas.microsoft.com/office/drawing/2014/main" id="{7B433921-23E1-429E-AF03-39D62D767982}"/>
                </a:ext>
              </a:extLst>
            </p:cNvPr>
            <p:cNvSpPr>
              <a:spLocks/>
            </p:cNvSpPr>
            <p:nvPr/>
          </p:nvSpPr>
          <p:spPr bwMode="auto">
            <a:xfrm>
              <a:off x="2926356" y="4462"/>
              <a:ext cx="4859" cy="4154"/>
            </a:xfrm>
            <a:custGeom>
              <a:avLst/>
              <a:gdLst>
                <a:gd name="T0" fmla="*/ 17062 w 17062"/>
                <a:gd name="T1" fmla="*/ 0 h 14586"/>
                <a:gd name="T2" fmla="*/ 0 w 17062"/>
                <a:gd name="T3" fmla="*/ 14585 h 14586"/>
                <a:gd name="T4" fmla="*/ 17062 w 17062"/>
                <a:gd name="T5" fmla="*/ 14585 h 14586"/>
                <a:gd name="T6" fmla="*/ 17062 w 17062"/>
                <a:gd name="T7" fmla="*/ 0 h 14586"/>
              </a:gdLst>
              <a:ahLst/>
              <a:cxnLst>
                <a:cxn ang="0">
                  <a:pos x="T0" y="T1"/>
                </a:cxn>
                <a:cxn ang="0">
                  <a:pos x="T2" y="T3"/>
                </a:cxn>
                <a:cxn ang="0">
                  <a:pos x="T4" y="T5"/>
                </a:cxn>
                <a:cxn ang="0">
                  <a:pos x="T6" y="T7"/>
                </a:cxn>
              </a:cxnLst>
              <a:rect l="0" t="0" r="r" b="b"/>
              <a:pathLst>
                <a:path w="17062" h="14586" extrusionOk="0">
                  <a:moveTo>
                    <a:pt x="17062" y="0"/>
                  </a:moveTo>
                  <a:lnTo>
                    <a:pt x="0" y="14585"/>
                  </a:lnTo>
                  <a:lnTo>
                    <a:pt x="17062" y="14585"/>
                  </a:lnTo>
                  <a:lnTo>
                    <a:pt x="17062" y="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400"/>
            </a:p>
          </p:txBody>
        </p:sp>
        <p:sp>
          <p:nvSpPr>
            <p:cNvPr id="83" name="Google Shape;2173;p42">
              <a:extLst>
                <a:ext uri="{FF2B5EF4-FFF2-40B4-BE49-F238E27FC236}">
                  <a16:creationId xmlns:a16="http://schemas.microsoft.com/office/drawing/2014/main" id="{2F1531A4-D56D-4BA9-A2BE-C16E131DB1FE}"/>
                </a:ext>
              </a:extLst>
            </p:cNvPr>
            <p:cNvSpPr>
              <a:spLocks/>
            </p:cNvSpPr>
            <p:nvPr/>
          </p:nvSpPr>
          <p:spPr bwMode="auto">
            <a:xfrm>
              <a:off x="2930615" y="0"/>
              <a:ext cx="37805" cy="7714"/>
            </a:xfrm>
            <a:custGeom>
              <a:avLst/>
              <a:gdLst>
                <a:gd name="T0" fmla="*/ 9585 w 132743"/>
                <a:gd name="T1" fmla="*/ 1 h 23600"/>
                <a:gd name="T2" fmla="*/ 0 w 132743"/>
                <a:gd name="T3" fmla="*/ 16610 h 23600"/>
                <a:gd name="T4" fmla="*/ 2322 w 132743"/>
                <a:gd name="T5" fmla="*/ 23599 h 23600"/>
                <a:gd name="T6" fmla="*/ 119896 w 132743"/>
                <a:gd name="T7" fmla="*/ 23599 h 23600"/>
                <a:gd name="T8" fmla="*/ 132743 w 132743"/>
                <a:gd name="T9" fmla="*/ 1 h 23600"/>
                <a:gd name="T10" fmla="*/ 9585 w 132743"/>
                <a:gd name="T11" fmla="*/ 1 h 23600"/>
                <a:gd name="T12" fmla="*/ 0 w 132743"/>
                <a:gd name="T13" fmla="*/ 0 h 23600"/>
                <a:gd name="T14" fmla="*/ 132743 w 132743"/>
                <a:gd name="T15" fmla="*/ 23600 h 23600"/>
              </a:gdLst>
              <a:ahLst/>
              <a:cxnLst>
                <a:cxn ang="0">
                  <a:pos x="T0" y="T1"/>
                </a:cxn>
                <a:cxn ang="0">
                  <a:pos x="T2" y="T3"/>
                </a:cxn>
                <a:cxn ang="0">
                  <a:pos x="T4" y="T5"/>
                </a:cxn>
                <a:cxn ang="0">
                  <a:pos x="T6" y="T7"/>
                </a:cxn>
                <a:cxn ang="0">
                  <a:pos x="T8" y="T9"/>
                </a:cxn>
                <a:cxn ang="0">
                  <a:pos x="T10" y="T11"/>
                </a:cxn>
              </a:cxnLst>
              <a:rect l="T12" t="T13" r="T14" b="T15"/>
              <a:pathLst>
                <a:path w="132743" h="23600" extrusionOk="0">
                  <a:moveTo>
                    <a:pt x="9585" y="1"/>
                  </a:moveTo>
                  <a:lnTo>
                    <a:pt x="0" y="16610"/>
                  </a:lnTo>
                  <a:lnTo>
                    <a:pt x="2322" y="23599"/>
                  </a:lnTo>
                  <a:lnTo>
                    <a:pt x="119896" y="23599"/>
                  </a:lnTo>
                  <a:lnTo>
                    <a:pt x="132743" y="1"/>
                  </a:lnTo>
                  <a:lnTo>
                    <a:pt x="9585" y="1"/>
                  </a:ln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182875" rIns="91425" bIns="91425" anchor="t" anchorCtr="0" upright="1">
              <a:noAutofit/>
            </a:bodyPr>
            <a:lstStyle/>
            <a:p>
              <a:pPr marL="0" marR="0" algn="ctr" rtl="0">
                <a:lnSpc>
                  <a:spcPct val="80000"/>
                </a:lnSpc>
                <a:spcBef>
                  <a:spcPts val="0"/>
                </a:spcBef>
                <a:spcAft>
                  <a:spcPts val="0"/>
                </a:spcAft>
              </a:pPr>
              <a:r>
                <a:rPr lang="ar-SY" sz="2400" b="1" kern="1200" dirty="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تحديد المخاطر الرئيسية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84" name="Google Shape;2174;p42">
              <a:extLst>
                <a:ext uri="{FF2B5EF4-FFF2-40B4-BE49-F238E27FC236}">
                  <a16:creationId xmlns:a16="http://schemas.microsoft.com/office/drawing/2014/main" id="{57B10DF0-2A1E-4089-BA14-1C0908D884D1}"/>
                </a:ext>
              </a:extLst>
            </p:cNvPr>
            <p:cNvSpPr>
              <a:spLocks/>
            </p:cNvSpPr>
            <p:nvPr/>
          </p:nvSpPr>
          <p:spPr bwMode="auto">
            <a:xfrm>
              <a:off x="2933053" y="0"/>
              <a:ext cx="35367" cy="7714"/>
            </a:xfrm>
            <a:custGeom>
              <a:avLst/>
              <a:gdLst>
                <a:gd name="T0" fmla="*/ 1025 w 124183"/>
                <a:gd name="T1" fmla="*/ 1 h 23600"/>
                <a:gd name="T2" fmla="*/ 1 w 124183"/>
                <a:gd name="T3" fmla="*/ 1775 h 23600"/>
                <a:gd name="T4" fmla="*/ 120385 w 124183"/>
                <a:gd name="T5" fmla="*/ 1775 h 23600"/>
                <a:gd name="T6" fmla="*/ 108645 w 124183"/>
                <a:gd name="T7" fmla="*/ 23599 h 23600"/>
                <a:gd name="T8" fmla="*/ 111336 w 124183"/>
                <a:gd name="T9" fmla="*/ 23599 h 23600"/>
                <a:gd name="T10" fmla="*/ 124183 w 124183"/>
                <a:gd name="T11" fmla="*/ 1 h 23600"/>
                <a:gd name="T12" fmla="*/ 1025 w 124183"/>
                <a:gd name="T13" fmla="*/ 1 h 23600"/>
              </a:gdLst>
              <a:ahLst/>
              <a:cxnLst>
                <a:cxn ang="0">
                  <a:pos x="T0" y="T1"/>
                </a:cxn>
                <a:cxn ang="0">
                  <a:pos x="T2" y="T3"/>
                </a:cxn>
                <a:cxn ang="0">
                  <a:pos x="T4" y="T5"/>
                </a:cxn>
                <a:cxn ang="0">
                  <a:pos x="T6" y="T7"/>
                </a:cxn>
                <a:cxn ang="0">
                  <a:pos x="T8" y="T9"/>
                </a:cxn>
                <a:cxn ang="0">
                  <a:pos x="T10" y="T11"/>
                </a:cxn>
                <a:cxn ang="0">
                  <a:pos x="T12" y="T13"/>
                </a:cxn>
              </a:cxnLst>
              <a:rect l="0" t="0" r="r" b="b"/>
              <a:pathLst>
                <a:path w="124183" h="23600" extrusionOk="0">
                  <a:moveTo>
                    <a:pt x="1025" y="1"/>
                  </a:moveTo>
                  <a:lnTo>
                    <a:pt x="1" y="1775"/>
                  </a:lnTo>
                  <a:lnTo>
                    <a:pt x="120385" y="1775"/>
                  </a:lnTo>
                  <a:lnTo>
                    <a:pt x="108645" y="23599"/>
                  </a:lnTo>
                  <a:lnTo>
                    <a:pt x="111336" y="23599"/>
                  </a:lnTo>
                  <a:lnTo>
                    <a:pt x="124183" y="1"/>
                  </a:lnTo>
                  <a:lnTo>
                    <a:pt x="1025" y="1"/>
                  </a:lnTo>
                  <a:close/>
                </a:path>
              </a:pathLst>
            </a:custGeom>
            <a:solidFill>
              <a:srgbClr val="99BCD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400"/>
            </a:p>
          </p:txBody>
        </p:sp>
        <p:sp>
          <p:nvSpPr>
            <p:cNvPr id="85" name="Google Shape;2175;p42">
              <a:extLst>
                <a:ext uri="{FF2B5EF4-FFF2-40B4-BE49-F238E27FC236}">
                  <a16:creationId xmlns:a16="http://schemas.microsoft.com/office/drawing/2014/main" id="{0E59BDD2-F998-4F94-9251-A2C97B859A74}"/>
                </a:ext>
              </a:extLst>
            </p:cNvPr>
            <p:cNvSpPr>
              <a:spLocks/>
            </p:cNvSpPr>
            <p:nvPr/>
          </p:nvSpPr>
          <p:spPr bwMode="auto">
            <a:xfrm>
              <a:off x="2928600" y="6718"/>
              <a:ext cx="21987" cy="1898"/>
            </a:xfrm>
            <a:custGeom>
              <a:avLst/>
              <a:gdLst>
                <a:gd name="T0" fmla="*/ 6335 w 77201"/>
                <a:gd name="T1" fmla="*/ 0 h 11086"/>
                <a:gd name="T2" fmla="*/ 1 w 77201"/>
                <a:gd name="T3" fmla="*/ 11085 h 11086"/>
                <a:gd name="T4" fmla="*/ 71129 w 77201"/>
                <a:gd name="T5" fmla="*/ 11085 h 11086"/>
                <a:gd name="T6" fmla="*/ 77201 w 77201"/>
                <a:gd name="T7" fmla="*/ 0 h 11086"/>
                <a:gd name="T8" fmla="*/ 6335 w 77201"/>
                <a:gd name="T9" fmla="*/ 0 h 11086"/>
                <a:gd name="T10" fmla="*/ 0 w 77201"/>
                <a:gd name="T11" fmla="*/ 0 h 11086"/>
                <a:gd name="T12" fmla="*/ 77201 w 77201"/>
                <a:gd name="T13" fmla="*/ 11086 h 11086"/>
              </a:gdLst>
              <a:ahLst/>
              <a:cxnLst>
                <a:cxn ang="0">
                  <a:pos x="T0" y="T1"/>
                </a:cxn>
                <a:cxn ang="0">
                  <a:pos x="T2" y="T3"/>
                </a:cxn>
                <a:cxn ang="0">
                  <a:pos x="T4" y="T5"/>
                </a:cxn>
                <a:cxn ang="0">
                  <a:pos x="T6" y="T7"/>
                </a:cxn>
                <a:cxn ang="0">
                  <a:pos x="T8" y="T9"/>
                </a:cxn>
              </a:cxnLst>
              <a:rect l="T10" t="T11" r="T12" b="T13"/>
              <a:pathLst>
                <a:path w="77201" h="11086" extrusionOk="0">
                  <a:moveTo>
                    <a:pt x="6335" y="0"/>
                  </a:moveTo>
                  <a:lnTo>
                    <a:pt x="1" y="11085"/>
                  </a:lnTo>
                  <a:lnTo>
                    <a:pt x="71129" y="11085"/>
                  </a:lnTo>
                  <a:lnTo>
                    <a:pt x="77201" y="0"/>
                  </a:lnTo>
                  <a:lnTo>
                    <a:pt x="6335" y="0"/>
                  </a:lnTo>
                  <a:close/>
                </a:path>
              </a:pathLst>
            </a:custGeom>
            <a:solidFill>
              <a:srgbClr val="99BCD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91425" rIns="91425" bIns="91425" anchor="ctr" anchorCtr="0" upright="1">
              <a:noAutofit/>
            </a:bodyPr>
            <a:lstStyle/>
            <a:p>
              <a:endParaRPr lang="en-US" sz="2400"/>
            </a:p>
          </p:txBody>
        </p:sp>
      </p:grpSp>
      <p:grpSp>
        <p:nvGrpSpPr>
          <p:cNvPr id="2" name="Group 1">
            <a:extLst>
              <a:ext uri="{FF2B5EF4-FFF2-40B4-BE49-F238E27FC236}">
                <a16:creationId xmlns:a16="http://schemas.microsoft.com/office/drawing/2014/main" id="{FCFB9C22-9F5B-4A61-B88B-979B597CCCF3}"/>
              </a:ext>
            </a:extLst>
          </p:cNvPr>
          <p:cNvGrpSpPr/>
          <p:nvPr/>
        </p:nvGrpSpPr>
        <p:grpSpPr>
          <a:xfrm>
            <a:off x="6317847" y="3658714"/>
            <a:ext cx="5078752" cy="1007556"/>
            <a:chOff x="6317847" y="3658714"/>
            <a:chExt cx="5078752" cy="1007556"/>
          </a:xfrm>
        </p:grpSpPr>
        <p:sp>
          <p:nvSpPr>
            <p:cNvPr id="65" name="Google Shape;2171;p42">
              <a:extLst>
                <a:ext uri="{FF2B5EF4-FFF2-40B4-BE49-F238E27FC236}">
                  <a16:creationId xmlns:a16="http://schemas.microsoft.com/office/drawing/2014/main" id="{5E30A9E0-1353-40BE-B195-AB1913BECAF2}"/>
                </a:ext>
              </a:extLst>
            </p:cNvPr>
            <p:cNvSpPr>
              <a:spLocks/>
            </p:cNvSpPr>
            <p:nvPr/>
          </p:nvSpPr>
          <p:spPr bwMode="auto">
            <a:xfrm flipH="1">
              <a:off x="10607015" y="3658714"/>
              <a:ext cx="789584" cy="1007556"/>
            </a:xfrm>
            <a:custGeom>
              <a:avLst/>
              <a:gdLst>
                <a:gd name="T0" fmla="*/ 12025 w 24051"/>
                <a:gd name="T1" fmla="*/ 0 h 30255"/>
                <a:gd name="T2" fmla="*/ 0 w 24051"/>
                <a:gd name="T3" fmla="*/ 6942 h 30255"/>
                <a:gd name="T4" fmla="*/ 0 w 24051"/>
                <a:gd name="T5" fmla="*/ 30254 h 30255"/>
                <a:gd name="T6" fmla="*/ 24051 w 24051"/>
                <a:gd name="T7" fmla="*/ 30254 h 30255"/>
                <a:gd name="T8" fmla="*/ 24051 w 24051"/>
                <a:gd name="T9" fmla="*/ 6942 h 30255"/>
                <a:gd name="T10" fmla="*/ 12025 w 24051"/>
                <a:gd name="T11" fmla="*/ 0 h 30255"/>
                <a:gd name="T12" fmla="*/ 0 w 24051"/>
                <a:gd name="T13" fmla="*/ 0 h 30255"/>
                <a:gd name="T14" fmla="*/ 24051 w 24051"/>
                <a:gd name="T15" fmla="*/ 30255 h 30255"/>
              </a:gdLst>
              <a:ahLst/>
              <a:cxnLst>
                <a:cxn ang="0">
                  <a:pos x="T0" y="T1"/>
                </a:cxn>
                <a:cxn ang="0">
                  <a:pos x="T2" y="T3"/>
                </a:cxn>
                <a:cxn ang="0">
                  <a:pos x="T4" y="T5"/>
                </a:cxn>
                <a:cxn ang="0">
                  <a:pos x="T6" y="T7"/>
                </a:cxn>
                <a:cxn ang="0">
                  <a:pos x="T8" y="T9"/>
                </a:cxn>
                <a:cxn ang="0">
                  <a:pos x="T10" y="T11"/>
                </a:cxn>
              </a:cxnLst>
              <a:rect l="T12" t="T13" r="T14" b="T15"/>
              <a:pathLst>
                <a:path w="24051" h="30255" extrusionOk="0">
                  <a:moveTo>
                    <a:pt x="12025" y="0"/>
                  </a:moveTo>
                  <a:lnTo>
                    <a:pt x="0" y="6942"/>
                  </a:lnTo>
                  <a:lnTo>
                    <a:pt x="0" y="30254"/>
                  </a:lnTo>
                  <a:lnTo>
                    <a:pt x="24051" y="30254"/>
                  </a:lnTo>
                  <a:lnTo>
                    <a:pt x="24051" y="6942"/>
                  </a:lnTo>
                  <a:lnTo>
                    <a:pt x="12025" y="0"/>
                  </a:lnTo>
                  <a:close/>
                </a:path>
              </a:pathLst>
            </a:custGeom>
            <a:solidFill>
              <a:srgbClr val="99BCD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5" tIns="91425" rIns="91425" bIns="91425" anchor="ctr" anchorCtr="0" upright="1">
              <a:noAutofit/>
            </a:bodyPr>
            <a:lstStyle/>
            <a:p>
              <a:pPr marL="0" marR="0" algn="ctr" rtl="0">
                <a:lnSpc>
                  <a:spcPct val="115000"/>
                </a:lnSpc>
                <a:spcBef>
                  <a:spcPts val="0"/>
                </a:spcBef>
                <a:spcAft>
                  <a:spcPts val="0"/>
                </a:spcAft>
              </a:pPr>
              <a:r>
                <a:rPr lang="en-US" sz="2400" kern="1200">
                  <a:solidFill>
                    <a:srgbClr val="FFFFFF"/>
                  </a:solidFill>
                  <a:effectLst/>
                  <a:latin typeface="GE Dinar Two Medium" panose="020A0503020102020204" pitchFamily="18" charset="-78"/>
                  <a:ea typeface="GE Dinar Two Medium" panose="020A0503020102020204" pitchFamily="18" charset="-78"/>
                  <a:cs typeface="Sakkal Majalla" panose="02000000000000000000" pitchFamily="2" charset="-78"/>
                </a:rPr>
                <a:t>3</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6" name="Google Shape;2172;p42">
              <a:extLst>
                <a:ext uri="{FF2B5EF4-FFF2-40B4-BE49-F238E27FC236}">
                  <a16:creationId xmlns:a16="http://schemas.microsoft.com/office/drawing/2014/main" id="{F1C6CB8A-96EF-4433-A12D-7209B72F72C0}"/>
                </a:ext>
              </a:extLst>
            </p:cNvPr>
            <p:cNvSpPr>
              <a:spLocks/>
            </p:cNvSpPr>
            <p:nvPr/>
          </p:nvSpPr>
          <p:spPr bwMode="auto">
            <a:xfrm flipH="1">
              <a:off x="10607015" y="4180501"/>
              <a:ext cx="560169" cy="485769"/>
            </a:xfrm>
            <a:custGeom>
              <a:avLst/>
              <a:gdLst>
                <a:gd name="T0" fmla="*/ 17062 w 17062"/>
                <a:gd name="T1" fmla="*/ 0 h 14586"/>
                <a:gd name="T2" fmla="*/ 0 w 17062"/>
                <a:gd name="T3" fmla="*/ 14585 h 14586"/>
                <a:gd name="T4" fmla="*/ 17062 w 17062"/>
                <a:gd name="T5" fmla="*/ 14585 h 14586"/>
                <a:gd name="T6" fmla="*/ 17062 w 17062"/>
                <a:gd name="T7" fmla="*/ 0 h 14586"/>
              </a:gdLst>
              <a:ahLst/>
              <a:cxnLst>
                <a:cxn ang="0">
                  <a:pos x="T0" y="T1"/>
                </a:cxn>
                <a:cxn ang="0">
                  <a:pos x="T2" y="T3"/>
                </a:cxn>
                <a:cxn ang="0">
                  <a:pos x="T4" y="T5"/>
                </a:cxn>
                <a:cxn ang="0">
                  <a:pos x="T6" y="T7"/>
                </a:cxn>
              </a:cxnLst>
              <a:rect l="0" t="0" r="r" b="b"/>
              <a:pathLst>
                <a:path w="17062" h="14586" extrusionOk="0">
                  <a:moveTo>
                    <a:pt x="17062" y="0"/>
                  </a:moveTo>
                  <a:lnTo>
                    <a:pt x="0" y="14585"/>
                  </a:lnTo>
                  <a:lnTo>
                    <a:pt x="17062" y="14585"/>
                  </a:lnTo>
                  <a:lnTo>
                    <a:pt x="17062" y="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400"/>
            </a:p>
          </p:txBody>
        </p:sp>
        <p:sp>
          <p:nvSpPr>
            <p:cNvPr id="67" name="Google Shape;2173;p42">
              <a:extLst>
                <a:ext uri="{FF2B5EF4-FFF2-40B4-BE49-F238E27FC236}">
                  <a16:creationId xmlns:a16="http://schemas.microsoft.com/office/drawing/2014/main" id="{80A50DB6-3BD5-4197-915A-5D73AC8894D0}"/>
                </a:ext>
              </a:extLst>
            </p:cNvPr>
            <p:cNvSpPr>
              <a:spLocks/>
            </p:cNvSpPr>
            <p:nvPr/>
          </p:nvSpPr>
          <p:spPr bwMode="auto">
            <a:xfrm flipH="1">
              <a:off x="6317847" y="3658714"/>
              <a:ext cx="4358338" cy="902077"/>
            </a:xfrm>
            <a:custGeom>
              <a:avLst/>
              <a:gdLst>
                <a:gd name="T0" fmla="*/ 9585 w 132743"/>
                <a:gd name="T1" fmla="*/ 1 h 23600"/>
                <a:gd name="T2" fmla="*/ 0 w 132743"/>
                <a:gd name="T3" fmla="*/ 16610 h 23600"/>
                <a:gd name="T4" fmla="*/ 2322 w 132743"/>
                <a:gd name="T5" fmla="*/ 23599 h 23600"/>
                <a:gd name="T6" fmla="*/ 119896 w 132743"/>
                <a:gd name="T7" fmla="*/ 23599 h 23600"/>
                <a:gd name="T8" fmla="*/ 132743 w 132743"/>
                <a:gd name="T9" fmla="*/ 1 h 23600"/>
                <a:gd name="T10" fmla="*/ 9585 w 132743"/>
                <a:gd name="T11" fmla="*/ 1 h 23600"/>
                <a:gd name="T12" fmla="*/ 0 w 132743"/>
                <a:gd name="T13" fmla="*/ 0 h 23600"/>
                <a:gd name="T14" fmla="*/ 132743 w 132743"/>
                <a:gd name="T15" fmla="*/ 23600 h 23600"/>
              </a:gdLst>
              <a:ahLst/>
              <a:cxnLst>
                <a:cxn ang="0">
                  <a:pos x="T0" y="T1"/>
                </a:cxn>
                <a:cxn ang="0">
                  <a:pos x="T2" y="T3"/>
                </a:cxn>
                <a:cxn ang="0">
                  <a:pos x="T4" y="T5"/>
                </a:cxn>
                <a:cxn ang="0">
                  <a:pos x="T6" y="T7"/>
                </a:cxn>
                <a:cxn ang="0">
                  <a:pos x="T8" y="T9"/>
                </a:cxn>
                <a:cxn ang="0">
                  <a:pos x="T10" y="T11"/>
                </a:cxn>
              </a:cxnLst>
              <a:rect l="T12" t="T13" r="T14" b="T15"/>
              <a:pathLst>
                <a:path w="132743" h="23600" extrusionOk="0">
                  <a:moveTo>
                    <a:pt x="9585" y="1"/>
                  </a:moveTo>
                  <a:lnTo>
                    <a:pt x="0" y="16610"/>
                  </a:lnTo>
                  <a:lnTo>
                    <a:pt x="2322" y="23599"/>
                  </a:lnTo>
                  <a:lnTo>
                    <a:pt x="119896" y="23599"/>
                  </a:lnTo>
                  <a:lnTo>
                    <a:pt x="132743" y="1"/>
                  </a:lnTo>
                  <a:lnTo>
                    <a:pt x="9585" y="1"/>
                  </a:ln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182875" rIns="91425" bIns="91425" anchor="t" anchorCtr="0" upright="1">
              <a:noAutofit/>
            </a:bodyPr>
            <a:lstStyle/>
            <a:p>
              <a:pPr marL="0" marR="0" algn="ctr" rtl="0">
                <a:lnSpc>
                  <a:spcPct val="80000"/>
                </a:lnSpc>
                <a:spcBef>
                  <a:spcPts val="0"/>
                </a:spcBef>
                <a:spcAft>
                  <a:spcPts val="0"/>
                </a:spcAft>
              </a:pPr>
              <a:r>
                <a:rPr lang="ar-SY" sz="2400" b="1" kern="120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تحديد الإجراءات التصحيحية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8" name="Google Shape;2174;p42">
              <a:extLst>
                <a:ext uri="{FF2B5EF4-FFF2-40B4-BE49-F238E27FC236}">
                  <a16:creationId xmlns:a16="http://schemas.microsoft.com/office/drawing/2014/main" id="{65CE9285-1CD8-43B3-A2CB-DA0763576121}"/>
                </a:ext>
              </a:extLst>
            </p:cNvPr>
            <p:cNvSpPr>
              <a:spLocks/>
            </p:cNvSpPr>
            <p:nvPr/>
          </p:nvSpPr>
          <p:spPr bwMode="auto">
            <a:xfrm flipH="1">
              <a:off x="6317847" y="3658714"/>
              <a:ext cx="4077274" cy="902077"/>
            </a:xfrm>
            <a:custGeom>
              <a:avLst/>
              <a:gdLst>
                <a:gd name="T0" fmla="*/ 1025 w 124183"/>
                <a:gd name="T1" fmla="*/ 1 h 23600"/>
                <a:gd name="T2" fmla="*/ 1 w 124183"/>
                <a:gd name="T3" fmla="*/ 1775 h 23600"/>
                <a:gd name="T4" fmla="*/ 120385 w 124183"/>
                <a:gd name="T5" fmla="*/ 1775 h 23600"/>
                <a:gd name="T6" fmla="*/ 108645 w 124183"/>
                <a:gd name="T7" fmla="*/ 23599 h 23600"/>
                <a:gd name="T8" fmla="*/ 111336 w 124183"/>
                <a:gd name="T9" fmla="*/ 23599 h 23600"/>
                <a:gd name="T10" fmla="*/ 124183 w 124183"/>
                <a:gd name="T11" fmla="*/ 1 h 23600"/>
                <a:gd name="T12" fmla="*/ 1025 w 124183"/>
                <a:gd name="T13" fmla="*/ 1 h 23600"/>
              </a:gdLst>
              <a:ahLst/>
              <a:cxnLst>
                <a:cxn ang="0">
                  <a:pos x="T0" y="T1"/>
                </a:cxn>
                <a:cxn ang="0">
                  <a:pos x="T2" y="T3"/>
                </a:cxn>
                <a:cxn ang="0">
                  <a:pos x="T4" y="T5"/>
                </a:cxn>
                <a:cxn ang="0">
                  <a:pos x="T6" y="T7"/>
                </a:cxn>
                <a:cxn ang="0">
                  <a:pos x="T8" y="T9"/>
                </a:cxn>
                <a:cxn ang="0">
                  <a:pos x="T10" y="T11"/>
                </a:cxn>
                <a:cxn ang="0">
                  <a:pos x="T12" y="T13"/>
                </a:cxn>
              </a:cxnLst>
              <a:rect l="0" t="0" r="r" b="b"/>
              <a:pathLst>
                <a:path w="124183" h="23600" extrusionOk="0">
                  <a:moveTo>
                    <a:pt x="1025" y="1"/>
                  </a:moveTo>
                  <a:lnTo>
                    <a:pt x="1" y="1775"/>
                  </a:lnTo>
                  <a:lnTo>
                    <a:pt x="120385" y="1775"/>
                  </a:lnTo>
                  <a:lnTo>
                    <a:pt x="108645" y="23599"/>
                  </a:lnTo>
                  <a:lnTo>
                    <a:pt x="111336" y="23599"/>
                  </a:lnTo>
                  <a:lnTo>
                    <a:pt x="124183" y="1"/>
                  </a:lnTo>
                  <a:lnTo>
                    <a:pt x="1025" y="1"/>
                  </a:lnTo>
                  <a:close/>
                </a:path>
              </a:pathLst>
            </a:custGeom>
            <a:solidFill>
              <a:srgbClr val="99BCD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400"/>
            </a:p>
          </p:txBody>
        </p:sp>
        <p:sp>
          <p:nvSpPr>
            <p:cNvPr id="69" name="Google Shape;2175;p42">
              <a:extLst>
                <a:ext uri="{FF2B5EF4-FFF2-40B4-BE49-F238E27FC236}">
                  <a16:creationId xmlns:a16="http://schemas.microsoft.com/office/drawing/2014/main" id="{3DE64C72-4184-4EBA-8EB0-FDF194D8D176}"/>
                </a:ext>
              </a:extLst>
            </p:cNvPr>
            <p:cNvSpPr>
              <a:spLocks/>
            </p:cNvSpPr>
            <p:nvPr/>
          </p:nvSpPr>
          <p:spPr bwMode="auto">
            <a:xfrm flipH="1">
              <a:off x="8373720" y="4444318"/>
              <a:ext cx="2534764" cy="221952"/>
            </a:xfrm>
            <a:custGeom>
              <a:avLst/>
              <a:gdLst>
                <a:gd name="T0" fmla="*/ 6335 w 77201"/>
                <a:gd name="T1" fmla="*/ 0 h 11086"/>
                <a:gd name="T2" fmla="*/ 1 w 77201"/>
                <a:gd name="T3" fmla="*/ 11085 h 11086"/>
                <a:gd name="T4" fmla="*/ 71129 w 77201"/>
                <a:gd name="T5" fmla="*/ 11085 h 11086"/>
                <a:gd name="T6" fmla="*/ 77201 w 77201"/>
                <a:gd name="T7" fmla="*/ 0 h 11086"/>
                <a:gd name="T8" fmla="*/ 6335 w 77201"/>
                <a:gd name="T9" fmla="*/ 0 h 11086"/>
                <a:gd name="T10" fmla="*/ 0 w 77201"/>
                <a:gd name="T11" fmla="*/ 0 h 11086"/>
                <a:gd name="T12" fmla="*/ 77201 w 77201"/>
                <a:gd name="T13" fmla="*/ 11086 h 11086"/>
              </a:gdLst>
              <a:ahLst/>
              <a:cxnLst>
                <a:cxn ang="0">
                  <a:pos x="T0" y="T1"/>
                </a:cxn>
                <a:cxn ang="0">
                  <a:pos x="T2" y="T3"/>
                </a:cxn>
                <a:cxn ang="0">
                  <a:pos x="T4" y="T5"/>
                </a:cxn>
                <a:cxn ang="0">
                  <a:pos x="T6" y="T7"/>
                </a:cxn>
                <a:cxn ang="0">
                  <a:pos x="T8" y="T9"/>
                </a:cxn>
              </a:cxnLst>
              <a:rect l="T10" t="T11" r="T12" b="T13"/>
              <a:pathLst>
                <a:path w="77201" h="11086" extrusionOk="0">
                  <a:moveTo>
                    <a:pt x="6335" y="0"/>
                  </a:moveTo>
                  <a:lnTo>
                    <a:pt x="1" y="11085"/>
                  </a:lnTo>
                  <a:lnTo>
                    <a:pt x="71129" y="11085"/>
                  </a:lnTo>
                  <a:lnTo>
                    <a:pt x="77201" y="0"/>
                  </a:lnTo>
                  <a:lnTo>
                    <a:pt x="6335" y="0"/>
                  </a:lnTo>
                  <a:close/>
                </a:path>
              </a:pathLst>
            </a:custGeom>
            <a:solidFill>
              <a:srgbClr val="99BCD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91425" rIns="91425" bIns="91425" anchor="ctr" anchorCtr="0" upright="1">
              <a:noAutofit/>
            </a:bodyPr>
            <a:lstStyle/>
            <a:p>
              <a:endParaRPr lang="en-US" sz="2400"/>
            </a:p>
          </p:txBody>
        </p:sp>
      </p:grpSp>
      <p:grpSp>
        <p:nvGrpSpPr>
          <p:cNvPr id="70" name="Google Shape;2170;p42">
            <a:extLst>
              <a:ext uri="{FF2B5EF4-FFF2-40B4-BE49-F238E27FC236}">
                <a16:creationId xmlns:a16="http://schemas.microsoft.com/office/drawing/2014/main" id="{4BEA2F23-5E2A-4B1D-A5F3-E5DC45F281B3}"/>
              </a:ext>
            </a:extLst>
          </p:cNvPr>
          <p:cNvGrpSpPr>
            <a:grpSpLocks/>
          </p:cNvGrpSpPr>
          <p:nvPr/>
        </p:nvGrpSpPr>
        <p:grpSpPr bwMode="auto">
          <a:xfrm flipH="1">
            <a:off x="795157" y="2274238"/>
            <a:ext cx="5078749" cy="1007556"/>
            <a:chOff x="2" y="0"/>
            <a:chExt cx="44054" cy="8616"/>
          </a:xfrm>
        </p:grpSpPr>
        <p:sp>
          <p:nvSpPr>
            <p:cNvPr id="76" name="Google Shape;2171;p42">
              <a:extLst>
                <a:ext uri="{FF2B5EF4-FFF2-40B4-BE49-F238E27FC236}">
                  <a16:creationId xmlns:a16="http://schemas.microsoft.com/office/drawing/2014/main" id="{07803F86-75A6-4BF6-A76B-9BE5DB011E51}"/>
                </a:ext>
              </a:extLst>
            </p:cNvPr>
            <p:cNvSpPr>
              <a:spLocks/>
            </p:cNvSpPr>
            <p:nvPr/>
          </p:nvSpPr>
          <p:spPr bwMode="auto">
            <a:xfrm>
              <a:off x="2" y="0"/>
              <a:ext cx="6849" cy="8616"/>
            </a:xfrm>
            <a:custGeom>
              <a:avLst/>
              <a:gdLst>
                <a:gd name="T0" fmla="*/ 12025 w 24051"/>
                <a:gd name="T1" fmla="*/ 0 h 30255"/>
                <a:gd name="T2" fmla="*/ 0 w 24051"/>
                <a:gd name="T3" fmla="*/ 6942 h 30255"/>
                <a:gd name="T4" fmla="*/ 0 w 24051"/>
                <a:gd name="T5" fmla="*/ 30254 h 30255"/>
                <a:gd name="T6" fmla="*/ 24051 w 24051"/>
                <a:gd name="T7" fmla="*/ 30254 h 30255"/>
                <a:gd name="T8" fmla="*/ 24051 w 24051"/>
                <a:gd name="T9" fmla="*/ 6942 h 30255"/>
                <a:gd name="T10" fmla="*/ 12025 w 24051"/>
                <a:gd name="T11" fmla="*/ 0 h 30255"/>
                <a:gd name="T12" fmla="*/ 0 w 24051"/>
                <a:gd name="T13" fmla="*/ 0 h 30255"/>
                <a:gd name="T14" fmla="*/ 24051 w 24051"/>
                <a:gd name="T15" fmla="*/ 30255 h 30255"/>
              </a:gdLst>
              <a:ahLst/>
              <a:cxnLst>
                <a:cxn ang="0">
                  <a:pos x="T0" y="T1"/>
                </a:cxn>
                <a:cxn ang="0">
                  <a:pos x="T2" y="T3"/>
                </a:cxn>
                <a:cxn ang="0">
                  <a:pos x="T4" y="T5"/>
                </a:cxn>
                <a:cxn ang="0">
                  <a:pos x="T6" y="T7"/>
                </a:cxn>
                <a:cxn ang="0">
                  <a:pos x="T8" y="T9"/>
                </a:cxn>
                <a:cxn ang="0">
                  <a:pos x="T10" y="T11"/>
                </a:cxn>
              </a:cxnLst>
              <a:rect l="T12" t="T13" r="T14" b="T15"/>
              <a:pathLst>
                <a:path w="24051" h="30255" extrusionOk="0">
                  <a:moveTo>
                    <a:pt x="12025" y="0"/>
                  </a:moveTo>
                  <a:lnTo>
                    <a:pt x="0" y="6942"/>
                  </a:lnTo>
                  <a:lnTo>
                    <a:pt x="0" y="30254"/>
                  </a:lnTo>
                  <a:lnTo>
                    <a:pt x="24051" y="30254"/>
                  </a:lnTo>
                  <a:lnTo>
                    <a:pt x="24051" y="6942"/>
                  </a:lnTo>
                  <a:lnTo>
                    <a:pt x="12025"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5" tIns="91425" rIns="91425" bIns="91425" anchor="ctr" anchorCtr="0" upright="1">
              <a:noAutofit/>
            </a:bodyPr>
            <a:lstStyle/>
            <a:p>
              <a:pPr marL="0" marR="0" algn="ctr" rtl="0">
                <a:lnSpc>
                  <a:spcPct val="115000"/>
                </a:lnSpc>
                <a:spcBef>
                  <a:spcPts val="0"/>
                </a:spcBef>
                <a:spcAft>
                  <a:spcPts val="0"/>
                </a:spcAft>
              </a:pPr>
              <a:r>
                <a:rPr lang="en-US" sz="2400" kern="1200">
                  <a:solidFill>
                    <a:srgbClr val="FFFFFF"/>
                  </a:solidFill>
                  <a:effectLst/>
                  <a:latin typeface="GE Dinar Two Medium" panose="020A0503020102020204" pitchFamily="18" charset="-78"/>
                  <a:ea typeface="GE Dinar Two Medium" panose="020A0503020102020204" pitchFamily="18" charset="-78"/>
                  <a:cs typeface="Sakkal Majalla" panose="02000000000000000000" pitchFamily="2" charset="-78"/>
                </a:rPr>
                <a:t>2</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7" name="Google Shape;2172;p42">
              <a:extLst>
                <a:ext uri="{FF2B5EF4-FFF2-40B4-BE49-F238E27FC236}">
                  <a16:creationId xmlns:a16="http://schemas.microsoft.com/office/drawing/2014/main" id="{8820E782-2790-42ED-B99D-F00B0C1ACA85}"/>
                </a:ext>
              </a:extLst>
            </p:cNvPr>
            <p:cNvSpPr>
              <a:spLocks/>
            </p:cNvSpPr>
            <p:nvPr/>
          </p:nvSpPr>
          <p:spPr bwMode="auto">
            <a:xfrm>
              <a:off x="1992" y="4462"/>
              <a:ext cx="4859" cy="4154"/>
            </a:xfrm>
            <a:custGeom>
              <a:avLst/>
              <a:gdLst>
                <a:gd name="T0" fmla="*/ 17062 w 17062"/>
                <a:gd name="T1" fmla="*/ 0 h 14586"/>
                <a:gd name="T2" fmla="*/ 0 w 17062"/>
                <a:gd name="T3" fmla="*/ 14585 h 14586"/>
                <a:gd name="T4" fmla="*/ 17062 w 17062"/>
                <a:gd name="T5" fmla="*/ 14585 h 14586"/>
                <a:gd name="T6" fmla="*/ 17062 w 17062"/>
                <a:gd name="T7" fmla="*/ 0 h 14586"/>
              </a:gdLst>
              <a:ahLst/>
              <a:cxnLst>
                <a:cxn ang="0">
                  <a:pos x="T0" y="T1"/>
                </a:cxn>
                <a:cxn ang="0">
                  <a:pos x="T2" y="T3"/>
                </a:cxn>
                <a:cxn ang="0">
                  <a:pos x="T4" y="T5"/>
                </a:cxn>
                <a:cxn ang="0">
                  <a:pos x="T6" y="T7"/>
                </a:cxn>
              </a:cxnLst>
              <a:rect l="0" t="0" r="r" b="b"/>
              <a:pathLst>
                <a:path w="17062" h="14586" extrusionOk="0">
                  <a:moveTo>
                    <a:pt x="17062" y="0"/>
                  </a:moveTo>
                  <a:lnTo>
                    <a:pt x="0" y="14585"/>
                  </a:lnTo>
                  <a:lnTo>
                    <a:pt x="17062" y="14585"/>
                  </a:lnTo>
                  <a:lnTo>
                    <a:pt x="17062" y="0"/>
                  </a:lnTo>
                  <a:close/>
                </a:path>
              </a:pathLst>
            </a:custGeom>
            <a:solidFill>
              <a:srgbClr val="343C4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400"/>
            </a:p>
          </p:txBody>
        </p:sp>
        <p:sp>
          <p:nvSpPr>
            <p:cNvPr id="78" name="Google Shape;2173;p42">
              <a:extLst>
                <a:ext uri="{FF2B5EF4-FFF2-40B4-BE49-F238E27FC236}">
                  <a16:creationId xmlns:a16="http://schemas.microsoft.com/office/drawing/2014/main" id="{7CC6DCC8-CDF3-4399-AC9E-87A0FA2D8A60}"/>
                </a:ext>
              </a:extLst>
            </p:cNvPr>
            <p:cNvSpPr>
              <a:spLocks/>
            </p:cNvSpPr>
            <p:nvPr/>
          </p:nvSpPr>
          <p:spPr bwMode="auto">
            <a:xfrm>
              <a:off x="6251" y="0"/>
              <a:ext cx="37805" cy="7714"/>
            </a:xfrm>
            <a:custGeom>
              <a:avLst/>
              <a:gdLst>
                <a:gd name="T0" fmla="*/ 9585 w 132743"/>
                <a:gd name="T1" fmla="*/ 1 h 23600"/>
                <a:gd name="T2" fmla="*/ 0 w 132743"/>
                <a:gd name="T3" fmla="*/ 16610 h 23600"/>
                <a:gd name="T4" fmla="*/ 2322 w 132743"/>
                <a:gd name="T5" fmla="*/ 23599 h 23600"/>
                <a:gd name="T6" fmla="*/ 119896 w 132743"/>
                <a:gd name="T7" fmla="*/ 23599 h 23600"/>
                <a:gd name="T8" fmla="*/ 132743 w 132743"/>
                <a:gd name="T9" fmla="*/ 1 h 23600"/>
                <a:gd name="T10" fmla="*/ 9585 w 132743"/>
                <a:gd name="T11" fmla="*/ 1 h 23600"/>
                <a:gd name="T12" fmla="*/ 0 w 132743"/>
                <a:gd name="T13" fmla="*/ 0 h 23600"/>
                <a:gd name="T14" fmla="*/ 132743 w 132743"/>
                <a:gd name="T15" fmla="*/ 23600 h 23600"/>
              </a:gdLst>
              <a:ahLst/>
              <a:cxnLst>
                <a:cxn ang="0">
                  <a:pos x="T0" y="T1"/>
                </a:cxn>
                <a:cxn ang="0">
                  <a:pos x="T2" y="T3"/>
                </a:cxn>
                <a:cxn ang="0">
                  <a:pos x="T4" y="T5"/>
                </a:cxn>
                <a:cxn ang="0">
                  <a:pos x="T6" y="T7"/>
                </a:cxn>
                <a:cxn ang="0">
                  <a:pos x="T8" y="T9"/>
                </a:cxn>
                <a:cxn ang="0">
                  <a:pos x="T10" y="T11"/>
                </a:cxn>
              </a:cxnLst>
              <a:rect l="T12" t="T13" r="T14" b="T15"/>
              <a:pathLst>
                <a:path w="132743" h="23600" extrusionOk="0">
                  <a:moveTo>
                    <a:pt x="9585" y="1"/>
                  </a:moveTo>
                  <a:lnTo>
                    <a:pt x="0" y="16610"/>
                  </a:lnTo>
                  <a:lnTo>
                    <a:pt x="2322" y="23599"/>
                  </a:lnTo>
                  <a:lnTo>
                    <a:pt x="119896" y="23599"/>
                  </a:lnTo>
                  <a:lnTo>
                    <a:pt x="132743" y="1"/>
                  </a:lnTo>
                  <a:lnTo>
                    <a:pt x="9585" y="1"/>
                  </a:ln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182875" rIns="91425" bIns="91425" anchor="t" anchorCtr="0" upright="1">
              <a:noAutofit/>
            </a:bodyPr>
            <a:lstStyle/>
            <a:p>
              <a:pPr marL="0" marR="0" algn="ctr" rtl="0">
                <a:lnSpc>
                  <a:spcPct val="80000"/>
                </a:lnSpc>
                <a:spcBef>
                  <a:spcPts val="0"/>
                </a:spcBef>
                <a:spcAft>
                  <a:spcPts val="0"/>
                </a:spcAft>
              </a:pPr>
              <a:r>
                <a:rPr lang="ar-SY" sz="2400" b="1" kern="120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وضع استراتيجيات التخفيف</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9" name="Google Shape;2174;p42">
              <a:extLst>
                <a:ext uri="{FF2B5EF4-FFF2-40B4-BE49-F238E27FC236}">
                  <a16:creationId xmlns:a16="http://schemas.microsoft.com/office/drawing/2014/main" id="{DF463F78-6A05-49DD-8275-921465AD6D7A}"/>
                </a:ext>
              </a:extLst>
            </p:cNvPr>
            <p:cNvSpPr>
              <a:spLocks/>
            </p:cNvSpPr>
            <p:nvPr/>
          </p:nvSpPr>
          <p:spPr bwMode="auto">
            <a:xfrm>
              <a:off x="8689" y="0"/>
              <a:ext cx="35367" cy="7714"/>
            </a:xfrm>
            <a:custGeom>
              <a:avLst/>
              <a:gdLst>
                <a:gd name="T0" fmla="*/ 1025 w 124183"/>
                <a:gd name="T1" fmla="*/ 1 h 23600"/>
                <a:gd name="T2" fmla="*/ 1 w 124183"/>
                <a:gd name="T3" fmla="*/ 1775 h 23600"/>
                <a:gd name="T4" fmla="*/ 120385 w 124183"/>
                <a:gd name="T5" fmla="*/ 1775 h 23600"/>
                <a:gd name="T6" fmla="*/ 108645 w 124183"/>
                <a:gd name="T7" fmla="*/ 23599 h 23600"/>
                <a:gd name="T8" fmla="*/ 111336 w 124183"/>
                <a:gd name="T9" fmla="*/ 23599 h 23600"/>
                <a:gd name="T10" fmla="*/ 124183 w 124183"/>
                <a:gd name="T11" fmla="*/ 1 h 23600"/>
                <a:gd name="T12" fmla="*/ 1025 w 124183"/>
                <a:gd name="T13" fmla="*/ 1 h 23600"/>
              </a:gdLst>
              <a:ahLst/>
              <a:cxnLst>
                <a:cxn ang="0">
                  <a:pos x="T0" y="T1"/>
                </a:cxn>
                <a:cxn ang="0">
                  <a:pos x="T2" y="T3"/>
                </a:cxn>
                <a:cxn ang="0">
                  <a:pos x="T4" y="T5"/>
                </a:cxn>
                <a:cxn ang="0">
                  <a:pos x="T6" y="T7"/>
                </a:cxn>
                <a:cxn ang="0">
                  <a:pos x="T8" y="T9"/>
                </a:cxn>
                <a:cxn ang="0">
                  <a:pos x="T10" y="T11"/>
                </a:cxn>
                <a:cxn ang="0">
                  <a:pos x="T12" y="T13"/>
                </a:cxn>
              </a:cxnLst>
              <a:rect l="0" t="0" r="r" b="b"/>
              <a:pathLst>
                <a:path w="124183" h="23600" extrusionOk="0">
                  <a:moveTo>
                    <a:pt x="1025" y="1"/>
                  </a:moveTo>
                  <a:lnTo>
                    <a:pt x="1" y="1775"/>
                  </a:lnTo>
                  <a:lnTo>
                    <a:pt x="120385" y="1775"/>
                  </a:lnTo>
                  <a:lnTo>
                    <a:pt x="108645" y="23599"/>
                  </a:lnTo>
                  <a:lnTo>
                    <a:pt x="111336" y="23599"/>
                  </a:lnTo>
                  <a:lnTo>
                    <a:pt x="124183" y="1"/>
                  </a:lnTo>
                  <a:lnTo>
                    <a:pt x="1025" y="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400"/>
            </a:p>
          </p:txBody>
        </p:sp>
        <p:sp>
          <p:nvSpPr>
            <p:cNvPr id="80" name="Google Shape;2175;p42">
              <a:extLst>
                <a:ext uri="{FF2B5EF4-FFF2-40B4-BE49-F238E27FC236}">
                  <a16:creationId xmlns:a16="http://schemas.microsoft.com/office/drawing/2014/main" id="{0C755973-27F5-4D69-90CA-3520AC267242}"/>
                </a:ext>
              </a:extLst>
            </p:cNvPr>
            <p:cNvSpPr>
              <a:spLocks/>
            </p:cNvSpPr>
            <p:nvPr/>
          </p:nvSpPr>
          <p:spPr bwMode="auto">
            <a:xfrm>
              <a:off x="4236" y="6718"/>
              <a:ext cx="21987" cy="1898"/>
            </a:xfrm>
            <a:custGeom>
              <a:avLst/>
              <a:gdLst>
                <a:gd name="T0" fmla="*/ 6335 w 77201"/>
                <a:gd name="T1" fmla="*/ 0 h 11086"/>
                <a:gd name="T2" fmla="*/ 1 w 77201"/>
                <a:gd name="T3" fmla="*/ 11085 h 11086"/>
                <a:gd name="T4" fmla="*/ 71129 w 77201"/>
                <a:gd name="T5" fmla="*/ 11085 h 11086"/>
                <a:gd name="T6" fmla="*/ 77201 w 77201"/>
                <a:gd name="T7" fmla="*/ 0 h 11086"/>
                <a:gd name="T8" fmla="*/ 6335 w 77201"/>
                <a:gd name="T9" fmla="*/ 0 h 11086"/>
                <a:gd name="T10" fmla="*/ 0 w 77201"/>
                <a:gd name="T11" fmla="*/ 0 h 11086"/>
                <a:gd name="T12" fmla="*/ 77201 w 77201"/>
                <a:gd name="T13" fmla="*/ 11086 h 11086"/>
              </a:gdLst>
              <a:ahLst/>
              <a:cxnLst>
                <a:cxn ang="0">
                  <a:pos x="T0" y="T1"/>
                </a:cxn>
                <a:cxn ang="0">
                  <a:pos x="T2" y="T3"/>
                </a:cxn>
                <a:cxn ang="0">
                  <a:pos x="T4" y="T5"/>
                </a:cxn>
                <a:cxn ang="0">
                  <a:pos x="T6" y="T7"/>
                </a:cxn>
                <a:cxn ang="0">
                  <a:pos x="T8" y="T9"/>
                </a:cxn>
              </a:cxnLst>
              <a:rect l="T10" t="T11" r="T12" b="T13"/>
              <a:pathLst>
                <a:path w="77201" h="11086" extrusionOk="0">
                  <a:moveTo>
                    <a:pt x="6335" y="0"/>
                  </a:moveTo>
                  <a:lnTo>
                    <a:pt x="1" y="11085"/>
                  </a:lnTo>
                  <a:lnTo>
                    <a:pt x="71129" y="11085"/>
                  </a:lnTo>
                  <a:lnTo>
                    <a:pt x="77201" y="0"/>
                  </a:lnTo>
                  <a:lnTo>
                    <a:pt x="6335"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91425" rIns="91425" bIns="91425" anchor="ctr" anchorCtr="0" upright="1">
              <a:noAutofit/>
            </a:bodyPr>
            <a:lstStyle/>
            <a:p>
              <a:endParaRPr lang="en-US" sz="2400"/>
            </a:p>
          </p:txBody>
        </p:sp>
      </p:grpSp>
      <p:grpSp>
        <p:nvGrpSpPr>
          <p:cNvPr id="3" name="Group 2">
            <a:extLst>
              <a:ext uri="{FF2B5EF4-FFF2-40B4-BE49-F238E27FC236}">
                <a16:creationId xmlns:a16="http://schemas.microsoft.com/office/drawing/2014/main" id="{5B60FBC2-6C9E-4535-AFC9-0015C23260DC}"/>
              </a:ext>
            </a:extLst>
          </p:cNvPr>
          <p:cNvGrpSpPr/>
          <p:nvPr/>
        </p:nvGrpSpPr>
        <p:grpSpPr>
          <a:xfrm>
            <a:off x="795153" y="3658714"/>
            <a:ext cx="5078752" cy="1007556"/>
            <a:chOff x="795153" y="3658714"/>
            <a:chExt cx="5078752" cy="1007556"/>
          </a:xfrm>
        </p:grpSpPr>
        <p:sp>
          <p:nvSpPr>
            <p:cNvPr id="71" name="Google Shape;2171;p42">
              <a:extLst>
                <a:ext uri="{FF2B5EF4-FFF2-40B4-BE49-F238E27FC236}">
                  <a16:creationId xmlns:a16="http://schemas.microsoft.com/office/drawing/2014/main" id="{58028729-9EE7-451A-A71B-C9FD38F6E588}"/>
                </a:ext>
              </a:extLst>
            </p:cNvPr>
            <p:cNvSpPr>
              <a:spLocks/>
            </p:cNvSpPr>
            <p:nvPr/>
          </p:nvSpPr>
          <p:spPr bwMode="auto">
            <a:xfrm flipH="1">
              <a:off x="5084321" y="3658714"/>
              <a:ext cx="789584" cy="1007556"/>
            </a:xfrm>
            <a:custGeom>
              <a:avLst/>
              <a:gdLst>
                <a:gd name="T0" fmla="*/ 12025 w 24051"/>
                <a:gd name="T1" fmla="*/ 0 h 30255"/>
                <a:gd name="T2" fmla="*/ 0 w 24051"/>
                <a:gd name="T3" fmla="*/ 6942 h 30255"/>
                <a:gd name="T4" fmla="*/ 0 w 24051"/>
                <a:gd name="T5" fmla="*/ 30254 h 30255"/>
                <a:gd name="T6" fmla="*/ 24051 w 24051"/>
                <a:gd name="T7" fmla="*/ 30254 h 30255"/>
                <a:gd name="T8" fmla="*/ 24051 w 24051"/>
                <a:gd name="T9" fmla="*/ 6942 h 30255"/>
                <a:gd name="T10" fmla="*/ 12025 w 24051"/>
                <a:gd name="T11" fmla="*/ 0 h 30255"/>
                <a:gd name="T12" fmla="*/ 0 w 24051"/>
                <a:gd name="T13" fmla="*/ 0 h 30255"/>
                <a:gd name="T14" fmla="*/ 24051 w 24051"/>
                <a:gd name="T15" fmla="*/ 30255 h 30255"/>
              </a:gdLst>
              <a:ahLst/>
              <a:cxnLst>
                <a:cxn ang="0">
                  <a:pos x="T0" y="T1"/>
                </a:cxn>
                <a:cxn ang="0">
                  <a:pos x="T2" y="T3"/>
                </a:cxn>
                <a:cxn ang="0">
                  <a:pos x="T4" y="T5"/>
                </a:cxn>
                <a:cxn ang="0">
                  <a:pos x="T6" y="T7"/>
                </a:cxn>
                <a:cxn ang="0">
                  <a:pos x="T8" y="T9"/>
                </a:cxn>
                <a:cxn ang="0">
                  <a:pos x="T10" y="T11"/>
                </a:cxn>
              </a:cxnLst>
              <a:rect l="T12" t="T13" r="T14" b="T15"/>
              <a:pathLst>
                <a:path w="24051" h="30255" extrusionOk="0">
                  <a:moveTo>
                    <a:pt x="12025" y="0"/>
                  </a:moveTo>
                  <a:lnTo>
                    <a:pt x="0" y="6942"/>
                  </a:lnTo>
                  <a:lnTo>
                    <a:pt x="0" y="30254"/>
                  </a:lnTo>
                  <a:lnTo>
                    <a:pt x="24051" y="30254"/>
                  </a:lnTo>
                  <a:lnTo>
                    <a:pt x="24051" y="6942"/>
                  </a:lnTo>
                  <a:lnTo>
                    <a:pt x="12025"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5" tIns="91425" rIns="91425" bIns="91425" anchor="ctr" anchorCtr="0" upright="1">
              <a:noAutofit/>
            </a:bodyPr>
            <a:lstStyle/>
            <a:p>
              <a:pPr marL="0" marR="0" algn="ctr" rtl="0">
                <a:lnSpc>
                  <a:spcPct val="115000"/>
                </a:lnSpc>
                <a:spcBef>
                  <a:spcPts val="0"/>
                </a:spcBef>
                <a:spcAft>
                  <a:spcPts val="0"/>
                </a:spcAft>
              </a:pPr>
              <a:r>
                <a:rPr lang="en-US" sz="2400" kern="1200">
                  <a:solidFill>
                    <a:srgbClr val="FFFFFF"/>
                  </a:solidFill>
                  <a:effectLst/>
                  <a:latin typeface="GE Dinar Two Medium" panose="020A0503020102020204" pitchFamily="18" charset="-78"/>
                  <a:ea typeface="GE Dinar Two Medium" panose="020A0503020102020204" pitchFamily="18" charset="-78"/>
                  <a:cs typeface="Sakkal Majalla" panose="02000000000000000000" pitchFamily="2" charset="-78"/>
                </a:rPr>
                <a:t>4</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2" name="Google Shape;2172;p42">
              <a:extLst>
                <a:ext uri="{FF2B5EF4-FFF2-40B4-BE49-F238E27FC236}">
                  <a16:creationId xmlns:a16="http://schemas.microsoft.com/office/drawing/2014/main" id="{F7DF3900-833B-4186-93A3-2413AFC81E54}"/>
                </a:ext>
              </a:extLst>
            </p:cNvPr>
            <p:cNvSpPr>
              <a:spLocks/>
            </p:cNvSpPr>
            <p:nvPr/>
          </p:nvSpPr>
          <p:spPr bwMode="auto">
            <a:xfrm flipH="1">
              <a:off x="5084321" y="4180501"/>
              <a:ext cx="560169" cy="485769"/>
            </a:xfrm>
            <a:custGeom>
              <a:avLst/>
              <a:gdLst>
                <a:gd name="T0" fmla="*/ 17062 w 17062"/>
                <a:gd name="T1" fmla="*/ 0 h 14586"/>
                <a:gd name="T2" fmla="*/ 0 w 17062"/>
                <a:gd name="T3" fmla="*/ 14585 h 14586"/>
                <a:gd name="T4" fmla="*/ 17062 w 17062"/>
                <a:gd name="T5" fmla="*/ 14585 h 14586"/>
                <a:gd name="T6" fmla="*/ 17062 w 17062"/>
                <a:gd name="T7" fmla="*/ 0 h 14586"/>
              </a:gdLst>
              <a:ahLst/>
              <a:cxnLst>
                <a:cxn ang="0">
                  <a:pos x="T0" y="T1"/>
                </a:cxn>
                <a:cxn ang="0">
                  <a:pos x="T2" y="T3"/>
                </a:cxn>
                <a:cxn ang="0">
                  <a:pos x="T4" y="T5"/>
                </a:cxn>
                <a:cxn ang="0">
                  <a:pos x="T6" y="T7"/>
                </a:cxn>
              </a:cxnLst>
              <a:rect l="0" t="0" r="r" b="b"/>
              <a:pathLst>
                <a:path w="17062" h="14586" extrusionOk="0">
                  <a:moveTo>
                    <a:pt x="17062" y="0"/>
                  </a:moveTo>
                  <a:lnTo>
                    <a:pt x="0" y="14585"/>
                  </a:lnTo>
                  <a:lnTo>
                    <a:pt x="17062" y="14585"/>
                  </a:lnTo>
                  <a:lnTo>
                    <a:pt x="17062" y="0"/>
                  </a:lnTo>
                  <a:close/>
                </a:path>
              </a:pathLst>
            </a:custGeom>
            <a:solidFill>
              <a:srgbClr val="343C4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400"/>
            </a:p>
          </p:txBody>
        </p:sp>
        <p:sp>
          <p:nvSpPr>
            <p:cNvPr id="73" name="Google Shape;2173;p42">
              <a:extLst>
                <a:ext uri="{FF2B5EF4-FFF2-40B4-BE49-F238E27FC236}">
                  <a16:creationId xmlns:a16="http://schemas.microsoft.com/office/drawing/2014/main" id="{6C4703A7-F143-4E45-9056-5B3FB18367B0}"/>
                </a:ext>
              </a:extLst>
            </p:cNvPr>
            <p:cNvSpPr>
              <a:spLocks/>
            </p:cNvSpPr>
            <p:nvPr/>
          </p:nvSpPr>
          <p:spPr bwMode="auto">
            <a:xfrm flipH="1">
              <a:off x="795153" y="3658714"/>
              <a:ext cx="4358338" cy="902077"/>
            </a:xfrm>
            <a:custGeom>
              <a:avLst/>
              <a:gdLst>
                <a:gd name="T0" fmla="*/ 9585 w 132743"/>
                <a:gd name="T1" fmla="*/ 1 h 23600"/>
                <a:gd name="T2" fmla="*/ 0 w 132743"/>
                <a:gd name="T3" fmla="*/ 16610 h 23600"/>
                <a:gd name="T4" fmla="*/ 2322 w 132743"/>
                <a:gd name="T5" fmla="*/ 23599 h 23600"/>
                <a:gd name="T6" fmla="*/ 119896 w 132743"/>
                <a:gd name="T7" fmla="*/ 23599 h 23600"/>
                <a:gd name="T8" fmla="*/ 132743 w 132743"/>
                <a:gd name="T9" fmla="*/ 1 h 23600"/>
                <a:gd name="T10" fmla="*/ 9585 w 132743"/>
                <a:gd name="T11" fmla="*/ 1 h 23600"/>
                <a:gd name="T12" fmla="*/ 0 w 132743"/>
                <a:gd name="T13" fmla="*/ 0 h 23600"/>
                <a:gd name="T14" fmla="*/ 132743 w 132743"/>
                <a:gd name="T15" fmla="*/ 23600 h 23600"/>
              </a:gdLst>
              <a:ahLst/>
              <a:cxnLst>
                <a:cxn ang="0">
                  <a:pos x="T0" y="T1"/>
                </a:cxn>
                <a:cxn ang="0">
                  <a:pos x="T2" y="T3"/>
                </a:cxn>
                <a:cxn ang="0">
                  <a:pos x="T4" y="T5"/>
                </a:cxn>
                <a:cxn ang="0">
                  <a:pos x="T6" y="T7"/>
                </a:cxn>
                <a:cxn ang="0">
                  <a:pos x="T8" y="T9"/>
                </a:cxn>
                <a:cxn ang="0">
                  <a:pos x="T10" y="T11"/>
                </a:cxn>
              </a:cxnLst>
              <a:rect l="T12" t="T13" r="T14" b="T15"/>
              <a:pathLst>
                <a:path w="132743" h="23600" extrusionOk="0">
                  <a:moveTo>
                    <a:pt x="9585" y="1"/>
                  </a:moveTo>
                  <a:lnTo>
                    <a:pt x="0" y="16610"/>
                  </a:lnTo>
                  <a:lnTo>
                    <a:pt x="2322" y="23599"/>
                  </a:lnTo>
                  <a:lnTo>
                    <a:pt x="119896" y="23599"/>
                  </a:lnTo>
                  <a:lnTo>
                    <a:pt x="132743" y="1"/>
                  </a:lnTo>
                  <a:lnTo>
                    <a:pt x="9585" y="1"/>
                  </a:ln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182875" rIns="91425" bIns="91425" anchor="t" anchorCtr="0" upright="1">
              <a:noAutofit/>
            </a:bodyPr>
            <a:lstStyle/>
            <a:p>
              <a:pPr marL="0" marR="0" algn="ctr" rtl="0">
                <a:lnSpc>
                  <a:spcPct val="80000"/>
                </a:lnSpc>
                <a:spcBef>
                  <a:spcPts val="0"/>
                </a:spcBef>
                <a:spcAft>
                  <a:spcPts val="0"/>
                </a:spcAft>
              </a:pPr>
              <a:r>
                <a:rPr lang="ar-SY" sz="2400" b="1" kern="120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تخصيص الموارد</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4" name="Google Shape;2174;p42">
              <a:extLst>
                <a:ext uri="{FF2B5EF4-FFF2-40B4-BE49-F238E27FC236}">
                  <a16:creationId xmlns:a16="http://schemas.microsoft.com/office/drawing/2014/main" id="{CBBE08E2-5A43-4AAE-9404-F1E3173E8FE5}"/>
                </a:ext>
              </a:extLst>
            </p:cNvPr>
            <p:cNvSpPr>
              <a:spLocks/>
            </p:cNvSpPr>
            <p:nvPr/>
          </p:nvSpPr>
          <p:spPr bwMode="auto">
            <a:xfrm flipH="1">
              <a:off x="795153" y="3658714"/>
              <a:ext cx="4077274" cy="902077"/>
            </a:xfrm>
            <a:custGeom>
              <a:avLst/>
              <a:gdLst>
                <a:gd name="T0" fmla="*/ 1025 w 124183"/>
                <a:gd name="T1" fmla="*/ 1 h 23600"/>
                <a:gd name="T2" fmla="*/ 1 w 124183"/>
                <a:gd name="T3" fmla="*/ 1775 h 23600"/>
                <a:gd name="T4" fmla="*/ 120385 w 124183"/>
                <a:gd name="T5" fmla="*/ 1775 h 23600"/>
                <a:gd name="T6" fmla="*/ 108645 w 124183"/>
                <a:gd name="T7" fmla="*/ 23599 h 23600"/>
                <a:gd name="T8" fmla="*/ 111336 w 124183"/>
                <a:gd name="T9" fmla="*/ 23599 h 23600"/>
                <a:gd name="T10" fmla="*/ 124183 w 124183"/>
                <a:gd name="T11" fmla="*/ 1 h 23600"/>
                <a:gd name="T12" fmla="*/ 1025 w 124183"/>
                <a:gd name="T13" fmla="*/ 1 h 23600"/>
              </a:gdLst>
              <a:ahLst/>
              <a:cxnLst>
                <a:cxn ang="0">
                  <a:pos x="T0" y="T1"/>
                </a:cxn>
                <a:cxn ang="0">
                  <a:pos x="T2" y="T3"/>
                </a:cxn>
                <a:cxn ang="0">
                  <a:pos x="T4" y="T5"/>
                </a:cxn>
                <a:cxn ang="0">
                  <a:pos x="T6" y="T7"/>
                </a:cxn>
                <a:cxn ang="0">
                  <a:pos x="T8" y="T9"/>
                </a:cxn>
                <a:cxn ang="0">
                  <a:pos x="T10" y="T11"/>
                </a:cxn>
                <a:cxn ang="0">
                  <a:pos x="T12" y="T13"/>
                </a:cxn>
              </a:cxnLst>
              <a:rect l="0" t="0" r="r" b="b"/>
              <a:pathLst>
                <a:path w="124183" h="23600" extrusionOk="0">
                  <a:moveTo>
                    <a:pt x="1025" y="1"/>
                  </a:moveTo>
                  <a:lnTo>
                    <a:pt x="1" y="1775"/>
                  </a:lnTo>
                  <a:lnTo>
                    <a:pt x="120385" y="1775"/>
                  </a:lnTo>
                  <a:lnTo>
                    <a:pt x="108645" y="23599"/>
                  </a:lnTo>
                  <a:lnTo>
                    <a:pt x="111336" y="23599"/>
                  </a:lnTo>
                  <a:lnTo>
                    <a:pt x="124183" y="1"/>
                  </a:lnTo>
                  <a:lnTo>
                    <a:pt x="1025" y="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400"/>
            </a:p>
          </p:txBody>
        </p:sp>
        <p:sp>
          <p:nvSpPr>
            <p:cNvPr id="75" name="Google Shape;2175;p42">
              <a:extLst>
                <a:ext uri="{FF2B5EF4-FFF2-40B4-BE49-F238E27FC236}">
                  <a16:creationId xmlns:a16="http://schemas.microsoft.com/office/drawing/2014/main" id="{90C03202-ED79-425A-8259-CEADCEBA35EB}"/>
                </a:ext>
              </a:extLst>
            </p:cNvPr>
            <p:cNvSpPr>
              <a:spLocks/>
            </p:cNvSpPr>
            <p:nvPr/>
          </p:nvSpPr>
          <p:spPr bwMode="auto">
            <a:xfrm flipH="1">
              <a:off x="2851026" y="4444318"/>
              <a:ext cx="2534764" cy="221952"/>
            </a:xfrm>
            <a:custGeom>
              <a:avLst/>
              <a:gdLst>
                <a:gd name="T0" fmla="*/ 6335 w 77201"/>
                <a:gd name="T1" fmla="*/ 0 h 11086"/>
                <a:gd name="T2" fmla="*/ 1 w 77201"/>
                <a:gd name="T3" fmla="*/ 11085 h 11086"/>
                <a:gd name="T4" fmla="*/ 71129 w 77201"/>
                <a:gd name="T5" fmla="*/ 11085 h 11086"/>
                <a:gd name="T6" fmla="*/ 77201 w 77201"/>
                <a:gd name="T7" fmla="*/ 0 h 11086"/>
                <a:gd name="T8" fmla="*/ 6335 w 77201"/>
                <a:gd name="T9" fmla="*/ 0 h 11086"/>
                <a:gd name="T10" fmla="*/ 0 w 77201"/>
                <a:gd name="T11" fmla="*/ 0 h 11086"/>
                <a:gd name="T12" fmla="*/ 77201 w 77201"/>
                <a:gd name="T13" fmla="*/ 11086 h 11086"/>
              </a:gdLst>
              <a:ahLst/>
              <a:cxnLst>
                <a:cxn ang="0">
                  <a:pos x="T0" y="T1"/>
                </a:cxn>
                <a:cxn ang="0">
                  <a:pos x="T2" y="T3"/>
                </a:cxn>
                <a:cxn ang="0">
                  <a:pos x="T4" y="T5"/>
                </a:cxn>
                <a:cxn ang="0">
                  <a:pos x="T6" y="T7"/>
                </a:cxn>
                <a:cxn ang="0">
                  <a:pos x="T8" y="T9"/>
                </a:cxn>
              </a:cxnLst>
              <a:rect l="T10" t="T11" r="T12" b="T13"/>
              <a:pathLst>
                <a:path w="77201" h="11086" extrusionOk="0">
                  <a:moveTo>
                    <a:pt x="6335" y="0"/>
                  </a:moveTo>
                  <a:lnTo>
                    <a:pt x="1" y="11085"/>
                  </a:lnTo>
                  <a:lnTo>
                    <a:pt x="71129" y="11085"/>
                  </a:lnTo>
                  <a:lnTo>
                    <a:pt x="77201" y="0"/>
                  </a:lnTo>
                  <a:lnTo>
                    <a:pt x="6335"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91425" rIns="91425" bIns="91425" anchor="ctr" anchorCtr="0" upright="1">
              <a:noAutofit/>
            </a:bodyPr>
            <a:lstStyle/>
            <a:p>
              <a:endParaRPr lang="en-US" sz="2400"/>
            </a:p>
          </p:txBody>
        </p:sp>
      </p:grpSp>
      <p:grpSp>
        <p:nvGrpSpPr>
          <p:cNvPr id="4" name="Group 3">
            <a:extLst>
              <a:ext uri="{FF2B5EF4-FFF2-40B4-BE49-F238E27FC236}">
                <a16:creationId xmlns:a16="http://schemas.microsoft.com/office/drawing/2014/main" id="{59256E32-23E4-4CB8-AAAD-FFD7F6DC4947}"/>
              </a:ext>
            </a:extLst>
          </p:cNvPr>
          <p:cNvGrpSpPr/>
          <p:nvPr/>
        </p:nvGrpSpPr>
        <p:grpSpPr>
          <a:xfrm>
            <a:off x="795153" y="5000484"/>
            <a:ext cx="5078753" cy="1007556"/>
            <a:chOff x="795153" y="5000484"/>
            <a:chExt cx="5078753" cy="1007556"/>
          </a:xfrm>
        </p:grpSpPr>
        <p:sp>
          <p:nvSpPr>
            <p:cNvPr id="59" name="Google Shape;2171;p42">
              <a:extLst>
                <a:ext uri="{FF2B5EF4-FFF2-40B4-BE49-F238E27FC236}">
                  <a16:creationId xmlns:a16="http://schemas.microsoft.com/office/drawing/2014/main" id="{AF26516C-1C19-4FB0-9DF5-02A24E2C30CC}"/>
                </a:ext>
              </a:extLst>
            </p:cNvPr>
            <p:cNvSpPr>
              <a:spLocks/>
            </p:cNvSpPr>
            <p:nvPr/>
          </p:nvSpPr>
          <p:spPr bwMode="auto">
            <a:xfrm flipH="1">
              <a:off x="5084322" y="5000484"/>
              <a:ext cx="789584" cy="1007556"/>
            </a:xfrm>
            <a:custGeom>
              <a:avLst/>
              <a:gdLst>
                <a:gd name="T0" fmla="*/ 12025 w 24051"/>
                <a:gd name="T1" fmla="*/ 0 h 30255"/>
                <a:gd name="T2" fmla="*/ 0 w 24051"/>
                <a:gd name="T3" fmla="*/ 6942 h 30255"/>
                <a:gd name="T4" fmla="*/ 0 w 24051"/>
                <a:gd name="T5" fmla="*/ 30254 h 30255"/>
                <a:gd name="T6" fmla="*/ 24051 w 24051"/>
                <a:gd name="T7" fmla="*/ 30254 h 30255"/>
                <a:gd name="T8" fmla="*/ 24051 w 24051"/>
                <a:gd name="T9" fmla="*/ 6942 h 30255"/>
                <a:gd name="T10" fmla="*/ 12025 w 24051"/>
                <a:gd name="T11" fmla="*/ 0 h 30255"/>
                <a:gd name="T12" fmla="*/ 0 w 24051"/>
                <a:gd name="T13" fmla="*/ 0 h 30255"/>
                <a:gd name="T14" fmla="*/ 24051 w 24051"/>
                <a:gd name="T15" fmla="*/ 30255 h 30255"/>
              </a:gdLst>
              <a:ahLst/>
              <a:cxnLst>
                <a:cxn ang="0">
                  <a:pos x="T0" y="T1"/>
                </a:cxn>
                <a:cxn ang="0">
                  <a:pos x="T2" y="T3"/>
                </a:cxn>
                <a:cxn ang="0">
                  <a:pos x="T4" y="T5"/>
                </a:cxn>
                <a:cxn ang="0">
                  <a:pos x="T6" y="T7"/>
                </a:cxn>
                <a:cxn ang="0">
                  <a:pos x="T8" y="T9"/>
                </a:cxn>
                <a:cxn ang="0">
                  <a:pos x="T10" y="T11"/>
                </a:cxn>
              </a:cxnLst>
              <a:rect l="T12" t="T13" r="T14" b="T15"/>
              <a:pathLst>
                <a:path w="24051" h="30255" extrusionOk="0">
                  <a:moveTo>
                    <a:pt x="12025" y="0"/>
                  </a:moveTo>
                  <a:lnTo>
                    <a:pt x="0" y="6942"/>
                  </a:lnTo>
                  <a:lnTo>
                    <a:pt x="0" y="30254"/>
                  </a:lnTo>
                  <a:lnTo>
                    <a:pt x="24051" y="30254"/>
                  </a:lnTo>
                  <a:lnTo>
                    <a:pt x="24051" y="6942"/>
                  </a:lnTo>
                  <a:lnTo>
                    <a:pt x="12025"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5" tIns="91425" rIns="91425" bIns="91425" anchor="ctr" anchorCtr="0" upright="1">
              <a:noAutofit/>
            </a:bodyPr>
            <a:lstStyle/>
            <a:p>
              <a:pPr marL="0" marR="0" algn="ctr" rtl="0">
                <a:lnSpc>
                  <a:spcPct val="115000"/>
                </a:lnSpc>
                <a:spcBef>
                  <a:spcPts val="0"/>
                </a:spcBef>
                <a:spcAft>
                  <a:spcPts val="0"/>
                </a:spcAft>
              </a:pPr>
              <a:r>
                <a:rPr lang="en-US" sz="2400" kern="1200">
                  <a:solidFill>
                    <a:srgbClr val="FFFFFF"/>
                  </a:solidFill>
                  <a:effectLst/>
                  <a:latin typeface="GE Dinar Two Medium" panose="020A0503020102020204" pitchFamily="18" charset="-78"/>
                  <a:ea typeface="GE Dinar Two Medium" panose="020A0503020102020204" pitchFamily="18" charset="-78"/>
                  <a:cs typeface="Sakkal Majalla" panose="02000000000000000000" pitchFamily="2" charset="-78"/>
                </a:rPr>
                <a:t>6</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0" name="Google Shape;2172;p42">
              <a:extLst>
                <a:ext uri="{FF2B5EF4-FFF2-40B4-BE49-F238E27FC236}">
                  <a16:creationId xmlns:a16="http://schemas.microsoft.com/office/drawing/2014/main" id="{85E6AD86-08E4-48D2-9FB2-3D8EEAFF52DF}"/>
                </a:ext>
              </a:extLst>
            </p:cNvPr>
            <p:cNvSpPr>
              <a:spLocks/>
            </p:cNvSpPr>
            <p:nvPr/>
          </p:nvSpPr>
          <p:spPr bwMode="auto">
            <a:xfrm flipH="1">
              <a:off x="5084322" y="5522270"/>
              <a:ext cx="560169" cy="485770"/>
            </a:xfrm>
            <a:custGeom>
              <a:avLst/>
              <a:gdLst>
                <a:gd name="T0" fmla="*/ 17062 w 17062"/>
                <a:gd name="T1" fmla="*/ 0 h 14586"/>
                <a:gd name="T2" fmla="*/ 0 w 17062"/>
                <a:gd name="T3" fmla="*/ 14585 h 14586"/>
                <a:gd name="T4" fmla="*/ 17062 w 17062"/>
                <a:gd name="T5" fmla="*/ 14585 h 14586"/>
                <a:gd name="T6" fmla="*/ 17062 w 17062"/>
                <a:gd name="T7" fmla="*/ 0 h 14586"/>
              </a:gdLst>
              <a:ahLst/>
              <a:cxnLst>
                <a:cxn ang="0">
                  <a:pos x="T0" y="T1"/>
                </a:cxn>
                <a:cxn ang="0">
                  <a:pos x="T2" y="T3"/>
                </a:cxn>
                <a:cxn ang="0">
                  <a:pos x="T4" y="T5"/>
                </a:cxn>
                <a:cxn ang="0">
                  <a:pos x="T6" y="T7"/>
                </a:cxn>
              </a:cxnLst>
              <a:rect l="0" t="0" r="r" b="b"/>
              <a:pathLst>
                <a:path w="17062" h="14586" extrusionOk="0">
                  <a:moveTo>
                    <a:pt x="17062" y="0"/>
                  </a:moveTo>
                  <a:lnTo>
                    <a:pt x="0" y="14585"/>
                  </a:lnTo>
                  <a:lnTo>
                    <a:pt x="17062" y="14585"/>
                  </a:lnTo>
                  <a:lnTo>
                    <a:pt x="17062" y="0"/>
                  </a:lnTo>
                  <a:close/>
                </a:path>
              </a:pathLst>
            </a:custGeom>
            <a:solidFill>
              <a:srgbClr val="343C4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400"/>
            </a:p>
          </p:txBody>
        </p:sp>
        <p:sp>
          <p:nvSpPr>
            <p:cNvPr id="61" name="Google Shape;2173;p42">
              <a:extLst>
                <a:ext uri="{FF2B5EF4-FFF2-40B4-BE49-F238E27FC236}">
                  <a16:creationId xmlns:a16="http://schemas.microsoft.com/office/drawing/2014/main" id="{529EE452-08BE-4B87-9EED-F1DFA3185C23}"/>
                </a:ext>
              </a:extLst>
            </p:cNvPr>
            <p:cNvSpPr>
              <a:spLocks/>
            </p:cNvSpPr>
            <p:nvPr/>
          </p:nvSpPr>
          <p:spPr bwMode="auto">
            <a:xfrm flipH="1">
              <a:off x="795153" y="5000484"/>
              <a:ext cx="4358338" cy="902077"/>
            </a:xfrm>
            <a:custGeom>
              <a:avLst/>
              <a:gdLst>
                <a:gd name="T0" fmla="*/ 9585 w 132743"/>
                <a:gd name="T1" fmla="*/ 1 h 23600"/>
                <a:gd name="T2" fmla="*/ 0 w 132743"/>
                <a:gd name="T3" fmla="*/ 16610 h 23600"/>
                <a:gd name="T4" fmla="*/ 2322 w 132743"/>
                <a:gd name="T5" fmla="*/ 23599 h 23600"/>
                <a:gd name="T6" fmla="*/ 119896 w 132743"/>
                <a:gd name="T7" fmla="*/ 23599 h 23600"/>
                <a:gd name="T8" fmla="*/ 132743 w 132743"/>
                <a:gd name="T9" fmla="*/ 1 h 23600"/>
                <a:gd name="T10" fmla="*/ 9585 w 132743"/>
                <a:gd name="T11" fmla="*/ 1 h 23600"/>
                <a:gd name="T12" fmla="*/ 0 w 132743"/>
                <a:gd name="T13" fmla="*/ 0 h 23600"/>
                <a:gd name="T14" fmla="*/ 132743 w 132743"/>
                <a:gd name="T15" fmla="*/ 23600 h 23600"/>
              </a:gdLst>
              <a:ahLst/>
              <a:cxnLst>
                <a:cxn ang="0">
                  <a:pos x="T0" y="T1"/>
                </a:cxn>
                <a:cxn ang="0">
                  <a:pos x="T2" y="T3"/>
                </a:cxn>
                <a:cxn ang="0">
                  <a:pos x="T4" y="T5"/>
                </a:cxn>
                <a:cxn ang="0">
                  <a:pos x="T6" y="T7"/>
                </a:cxn>
                <a:cxn ang="0">
                  <a:pos x="T8" y="T9"/>
                </a:cxn>
                <a:cxn ang="0">
                  <a:pos x="T10" y="T11"/>
                </a:cxn>
              </a:cxnLst>
              <a:rect l="T12" t="T13" r="T14" b="T15"/>
              <a:pathLst>
                <a:path w="132743" h="23600" extrusionOk="0">
                  <a:moveTo>
                    <a:pt x="9585" y="1"/>
                  </a:moveTo>
                  <a:lnTo>
                    <a:pt x="0" y="16610"/>
                  </a:lnTo>
                  <a:lnTo>
                    <a:pt x="2322" y="23599"/>
                  </a:lnTo>
                  <a:lnTo>
                    <a:pt x="119896" y="23599"/>
                  </a:lnTo>
                  <a:lnTo>
                    <a:pt x="132743" y="1"/>
                  </a:lnTo>
                  <a:lnTo>
                    <a:pt x="9585" y="1"/>
                  </a:ln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182875" rIns="91425" bIns="91425" anchor="t" anchorCtr="0" upright="1">
              <a:noAutofit/>
            </a:bodyPr>
            <a:lstStyle/>
            <a:p>
              <a:pPr marL="0" marR="0" algn="ctr" rtl="0">
                <a:lnSpc>
                  <a:spcPct val="80000"/>
                </a:lnSpc>
                <a:spcBef>
                  <a:spcPts val="0"/>
                </a:spcBef>
                <a:spcAft>
                  <a:spcPts val="0"/>
                </a:spcAft>
              </a:pPr>
              <a:r>
                <a:rPr lang="ar-SY" sz="2400" b="1" kern="120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متابعة التنفيذ</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2" name="Google Shape;2174;p42">
              <a:extLst>
                <a:ext uri="{FF2B5EF4-FFF2-40B4-BE49-F238E27FC236}">
                  <a16:creationId xmlns:a16="http://schemas.microsoft.com/office/drawing/2014/main" id="{EAD3D6F4-BF45-4613-BB91-A207C90CAA27}"/>
                </a:ext>
              </a:extLst>
            </p:cNvPr>
            <p:cNvSpPr>
              <a:spLocks/>
            </p:cNvSpPr>
            <p:nvPr/>
          </p:nvSpPr>
          <p:spPr bwMode="auto">
            <a:xfrm flipH="1">
              <a:off x="795153" y="5000484"/>
              <a:ext cx="4077273" cy="902077"/>
            </a:xfrm>
            <a:custGeom>
              <a:avLst/>
              <a:gdLst>
                <a:gd name="T0" fmla="*/ 1025 w 124183"/>
                <a:gd name="T1" fmla="*/ 1 h 23600"/>
                <a:gd name="T2" fmla="*/ 1 w 124183"/>
                <a:gd name="T3" fmla="*/ 1775 h 23600"/>
                <a:gd name="T4" fmla="*/ 120385 w 124183"/>
                <a:gd name="T5" fmla="*/ 1775 h 23600"/>
                <a:gd name="T6" fmla="*/ 108645 w 124183"/>
                <a:gd name="T7" fmla="*/ 23599 h 23600"/>
                <a:gd name="T8" fmla="*/ 111336 w 124183"/>
                <a:gd name="T9" fmla="*/ 23599 h 23600"/>
                <a:gd name="T10" fmla="*/ 124183 w 124183"/>
                <a:gd name="T11" fmla="*/ 1 h 23600"/>
                <a:gd name="T12" fmla="*/ 1025 w 124183"/>
                <a:gd name="T13" fmla="*/ 1 h 23600"/>
              </a:gdLst>
              <a:ahLst/>
              <a:cxnLst>
                <a:cxn ang="0">
                  <a:pos x="T0" y="T1"/>
                </a:cxn>
                <a:cxn ang="0">
                  <a:pos x="T2" y="T3"/>
                </a:cxn>
                <a:cxn ang="0">
                  <a:pos x="T4" y="T5"/>
                </a:cxn>
                <a:cxn ang="0">
                  <a:pos x="T6" y="T7"/>
                </a:cxn>
                <a:cxn ang="0">
                  <a:pos x="T8" y="T9"/>
                </a:cxn>
                <a:cxn ang="0">
                  <a:pos x="T10" y="T11"/>
                </a:cxn>
                <a:cxn ang="0">
                  <a:pos x="T12" y="T13"/>
                </a:cxn>
              </a:cxnLst>
              <a:rect l="0" t="0" r="r" b="b"/>
              <a:pathLst>
                <a:path w="124183" h="23600" extrusionOk="0">
                  <a:moveTo>
                    <a:pt x="1025" y="1"/>
                  </a:moveTo>
                  <a:lnTo>
                    <a:pt x="1" y="1775"/>
                  </a:lnTo>
                  <a:lnTo>
                    <a:pt x="120385" y="1775"/>
                  </a:lnTo>
                  <a:lnTo>
                    <a:pt x="108645" y="23599"/>
                  </a:lnTo>
                  <a:lnTo>
                    <a:pt x="111336" y="23599"/>
                  </a:lnTo>
                  <a:lnTo>
                    <a:pt x="124183" y="1"/>
                  </a:lnTo>
                  <a:lnTo>
                    <a:pt x="1025" y="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400"/>
            </a:p>
          </p:txBody>
        </p:sp>
        <p:sp>
          <p:nvSpPr>
            <p:cNvPr id="63" name="Google Shape;2175;p42">
              <a:extLst>
                <a:ext uri="{FF2B5EF4-FFF2-40B4-BE49-F238E27FC236}">
                  <a16:creationId xmlns:a16="http://schemas.microsoft.com/office/drawing/2014/main" id="{D8DF4BFF-32A8-4252-80C7-E004DB7FFB38}"/>
                </a:ext>
              </a:extLst>
            </p:cNvPr>
            <p:cNvSpPr>
              <a:spLocks/>
            </p:cNvSpPr>
            <p:nvPr/>
          </p:nvSpPr>
          <p:spPr bwMode="auto">
            <a:xfrm flipH="1">
              <a:off x="2851026" y="5786088"/>
              <a:ext cx="2534765" cy="221952"/>
            </a:xfrm>
            <a:custGeom>
              <a:avLst/>
              <a:gdLst>
                <a:gd name="T0" fmla="*/ 6335 w 77201"/>
                <a:gd name="T1" fmla="*/ 0 h 11086"/>
                <a:gd name="T2" fmla="*/ 1 w 77201"/>
                <a:gd name="T3" fmla="*/ 11085 h 11086"/>
                <a:gd name="T4" fmla="*/ 71129 w 77201"/>
                <a:gd name="T5" fmla="*/ 11085 h 11086"/>
                <a:gd name="T6" fmla="*/ 77201 w 77201"/>
                <a:gd name="T7" fmla="*/ 0 h 11086"/>
                <a:gd name="T8" fmla="*/ 6335 w 77201"/>
                <a:gd name="T9" fmla="*/ 0 h 11086"/>
                <a:gd name="T10" fmla="*/ 0 w 77201"/>
                <a:gd name="T11" fmla="*/ 0 h 11086"/>
                <a:gd name="T12" fmla="*/ 77201 w 77201"/>
                <a:gd name="T13" fmla="*/ 11086 h 11086"/>
              </a:gdLst>
              <a:ahLst/>
              <a:cxnLst>
                <a:cxn ang="0">
                  <a:pos x="T0" y="T1"/>
                </a:cxn>
                <a:cxn ang="0">
                  <a:pos x="T2" y="T3"/>
                </a:cxn>
                <a:cxn ang="0">
                  <a:pos x="T4" y="T5"/>
                </a:cxn>
                <a:cxn ang="0">
                  <a:pos x="T6" y="T7"/>
                </a:cxn>
                <a:cxn ang="0">
                  <a:pos x="T8" y="T9"/>
                </a:cxn>
              </a:cxnLst>
              <a:rect l="T10" t="T11" r="T12" b="T13"/>
              <a:pathLst>
                <a:path w="77201" h="11086" extrusionOk="0">
                  <a:moveTo>
                    <a:pt x="6335" y="0"/>
                  </a:moveTo>
                  <a:lnTo>
                    <a:pt x="1" y="11085"/>
                  </a:lnTo>
                  <a:lnTo>
                    <a:pt x="71129" y="11085"/>
                  </a:lnTo>
                  <a:lnTo>
                    <a:pt x="77201" y="0"/>
                  </a:lnTo>
                  <a:lnTo>
                    <a:pt x="6335"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91425" rIns="91425" bIns="91425" anchor="ctr" anchorCtr="0" upright="1">
              <a:noAutofit/>
            </a:bodyPr>
            <a:lstStyle/>
            <a:p>
              <a:endParaRPr lang="en-US" sz="2400"/>
            </a:p>
          </p:txBody>
        </p:sp>
      </p:grpSp>
    </p:spTree>
    <p:extLst>
      <p:ext uri="{BB962C8B-B14F-4D97-AF65-F5344CB8AC3E}">
        <p14:creationId xmlns:p14="http://schemas.microsoft.com/office/powerpoint/2010/main" val="585585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1000"/>
                                        <p:tgtEl>
                                          <p:spTgt spid="70"/>
                                        </p:tgtEl>
                                      </p:cBhvr>
                                    </p:animEffect>
                                    <p:anim calcmode="lin" valueType="num">
                                      <p:cBhvr>
                                        <p:cTn id="15" dur="1000" fill="hold"/>
                                        <p:tgtEl>
                                          <p:spTgt spid="70"/>
                                        </p:tgtEl>
                                        <p:attrNameLst>
                                          <p:attrName>ppt_x</p:attrName>
                                        </p:attrNameLst>
                                      </p:cBhvr>
                                      <p:tavLst>
                                        <p:tav tm="0">
                                          <p:val>
                                            <p:strVal val="#ppt_x"/>
                                          </p:val>
                                        </p:tav>
                                        <p:tav tm="100000">
                                          <p:val>
                                            <p:strVal val="#ppt_x"/>
                                          </p:val>
                                        </p:tav>
                                      </p:tavLst>
                                    </p:anim>
                                    <p:anim calcmode="lin" valueType="num">
                                      <p:cBhvr>
                                        <p:cTn id="16"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استراتيجيات التخفيف من المخاطر</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20" name="Group 19">
            <a:extLst>
              <a:ext uri="{FF2B5EF4-FFF2-40B4-BE49-F238E27FC236}">
                <a16:creationId xmlns:a16="http://schemas.microsoft.com/office/drawing/2014/main" id="{0543E532-2455-4800-BA54-9AA1AB2E98DF}"/>
              </a:ext>
            </a:extLst>
          </p:cNvPr>
          <p:cNvGrpSpPr/>
          <p:nvPr/>
        </p:nvGrpSpPr>
        <p:grpSpPr>
          <a:xfrm>
            <a:off x="652280" y="2147785"/>
            <a:ext cx="5410923" cy="1281215"/>
            <a:chOff x="652280" y="2095499"/>
            <a:chExt cx="5410923" cy="1281215"/>
          </a:xfrm>
        </p:grpSpPr>
        <p:grpSp>
          <p:nvGrpSpPr>
            <p:cNvPr id="52" name="مجموعة 281">
              <a:extLst>
                <a:ext uri="{FF2B5EF4-FFF2-40B4-BE49-F238E27FC236}">
                  <a16:creationId xmlns:a16="http://schemas.microsoft.com/office/drawing/2014/main" id="{3908E0FB-8291-4505-80D3-F0F3156AD756}"/>
                </a:ext>
              </a:extLst>
            </p:cNvPr>
            <p:cNvGrpSpPr/>
            <p:nvPr/>
          </p:nvGrpSpPr>
          <p:grpSpPr>
            <a:xfrm>
              <a:off x="652280" y="2095499"/>
              <a:ext cx="5410923" cy="1281215"/>
              <a:chOff x="33554" y="0"/>
              <a:chExt cx="3124348" cy="739775"/>
            </a:xfrm>
          </p:grpSpPr>
          <p:grpSp>
            <p:nvGrpSpPr>
              <p:cNvPr id="99" name="مجموعة 282">
                <a:extLst>
                  <a:ext uri="{FF2B5EF4-FFF2-40B4-BE49-F238E27FC236}">
                    <a16:creationId xmlns:a16="http://schemas.microsoft.com/office/drawing/2014/main" id="{23698AC0-7F4D-45FC-9116-2ECB94E8B13C}"/>
                  </a:ext>
                </a:extLst>
              </p:cNvPr>
              <p:cNvGrpSpPr/>
              <p:nvPr/>
            </p:nvGrpSpPr>
            <p:grpSpPr>
              <a:xfrm>
                <a:off x="33554" y="0"/>
                <a:ext cx="3124348" cy="739775"/>
                <a:chOff x="33554" y="0"/>
                <a:chExt cx="3124348" cy="739775"/>
              </a:xfrm>
            </p:grpSpPr>
            <p:sp>
              <p:nvSpPr>
                <p:cNvPr id="101" name="شكل بيضاوي 284">
                  <a:extLst>
                    <a:ext uri="{FF2B5EF4-FFF2-40B4-BE49-F238E27FC236}">
                      <a16:creationId xmlns:a16="http://schemas.microsoft.com/office/drawing/2014/main" id="{79596A62-1D7B-401F-8E0B-FC162D1B1CAE}"/>
                    </a:ext>
                  </a:extLst>
                </p:cNvPr>
                <p:cNvSpPr/>
                <p:nvPr/>
              </p:nvSpPr>
              <p:spPr>
                <a:xfrm>
                  <a:off x="2489554" y="35713"/>
                  <a:ext cx="668348" cy="668348"/>
                </a:xfrm>
                <a:prstGeom prst="ellipse">
                  <a:avLst/>
                </a:prstGeom>
                <a:noFill/>
                <a:ln w="190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102" name="شكل حر: شكل 285">
                  <a:extLst>
                    <a:ext uri="{FF2B5EF4-FFF2-40B4-BE49-F238E27FC236}">
                      <a16:creationId xmlns:a16="http://schemas.microsoft.com/office/drawing/2014/main" id="{FBC176A0-7BD1-4897-9692-0EFD82BCC00C}"/>
                    </a:ext>
                  </a:extLst>
                </p:cNvPr>
                <p:cNvSpPr/>
                <p:nvPr/>
              </p:nvSpPr>
              <p:spPr>
                <a:xfrm>
                  <a:off x="33554" y="0"/>
                  <a:ext cx="2668043" cy="739775"/>
                </a:xfrm>
                <a:custGeom>
                  <a:avLst/>
                  <a:gdLst>
                    <a:gd name="connsiteX0" fmla="*/ 123298 w 2668043"/>
                    <a:gd name="connsiteY0" fmla="*/ 0 h 739775"/>
                    <a:gd name="connsiteX1" fmla="*/ 459528 w 2668043"/>
                    <a:gd name="connsiteY1" fmla="*/ 0 h 739775"/>
                    <a:gd name="connsiteX2" fmla="*/ 808650 w 2668043"/>
                    <a:gd name="connsiteY2" fmla="*/ 0 h 739775"/>
                    <a:gd name="connsiteX3" fmla="*/ 1148821 w 2668043"/>
                    <a:gd name="connsiteY3" fmla="*/ 0 h 739775"/>
                    <a:gd name="connsiteX4" fmla="*/ 2633872 w 2668043"/>
                    <a:gd name="connsiteY4" fmla="*/ 0 h 739775"/>
                    <a:gd name="connsiteX5" fmla="*/ 2668041 w 2668043"/>
                    <a:gd name="connsiteY5" fmla="*/ 6898 h 739775"/>
                    <a:gd name="connsiteX6" fmla="*/ 2611273 w 2668043"/>
                    <a:gd name="connsiteY6" fmla="*/ 24520 h 739775"/>
                    <a:gd name="connsiteX7" fmla="*/ 2382348 w 2668043"/>
                    <a:gd name="connsiteY7" fmla="*/ 369887 h 739775"/>
                    <a:gd name="connsiteX8" fmla="*/ 2611273 w 2668043"/>
                    <a:gd name="connsiteY8" fmla="*/ 715254 h 739775"/>
                    <a:gd name="connsiteX9" fmla="*/ 2668043 w 2668043"/>
                    <a:gd name="connsiteY9" fmla="*/ 732877 h 739775"/>
                    <a:gd name="connsiteX10" fmla="*/ 2633872 w 2668043"/>
                    <a:gd name="connsiteY10" fmla="*/ 739775 h 739775"/>
                    <a:gd name="connsiteX11" fmla="*/ 1148821 w 2668043"/>
                    <a:gd name="connsiteY11" fmla="*/ 739775 h 739775"/>
                    <a:gd name="connsiteX12" fmla="*/ 459528 w 2668043"/>
                    <a:gd name="connsiteY12" fmla="*/ 739775 h 739775"/>
                    <a:gd name="connsiteX13" fmla="*/ 123298 w 2668043"/>
                    <a:gd name="connsiteY13" fmla="*/ 739775 h 739775"/>
                    <a:gd name="connsiteX14" fmla="*/ 0 w 2668043"/>
                    <a:gd name="connsiteY14" fmla="*/ 616477 h 739775"/>
                    <a:gd name="connsiteX15" fmla="*/ 0 w 2668043"/>
                    <a:gd name="connsiteY15" fmla="*/ 308240 h 739775"/>
                    <a:gd name="connsiteX16" fmla="*/ 0 w 2668043"/>
                    <a:gd name="connsiteY16" fmla="*/ 123298 h 739775"/>
                    <a:gd name="connsiteX17" fmla="*/ 123298 w 2668043"/>
                    <a:gd name="connsiteY17" fmla="*/ 0 h 73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8043" h="739775">
                      <a:moveTo>
                        <a:pt x="123298" y="0"/>
                      </a:moveTo>
                      <a:lnTo>
                        <a:pt x="459528" y="0"/>
                      </a:lnTo>
                      <a:lnTo>
                        <a:pt x="808650" y="0"/>
                      </a:lnTo>
                      <a:lnTo>
                        <a:pt x="1148821" y="0"/>
                      </a:lnTo>
                      <a:lnTo>
                        <a:pt x="2633872" y="0"/>
                      </a:lnTo>
                      <a:lnTo>
                        <a:pt x="2668041" y="6898"/>
                      </a:lnTo>
                      <a:lnTo>
                        <a:pt x="2611273" y="24520"/>
                      </a:lnTo>
                      <a:cubicBezTo>
                        <a:pt x="2476744" y="81422"/>
                        <a:pt x="2382348" y="214631"/>
                        <a:pt x="2382348" y="369887"/>
                      </a:cubicBezTo>
                      <a:cubicBezTo>
                        <a:pt x="2382348" y="525143"/>
                        <a:pt x="2476744" y="658353"/>
                        <a:pt x="2611273" y="715254"/>
                      </a:cubicBezTo>
                      <a:lnTo>
                        <a:pt x="2668043" y="732877"/>
                      </a:lnTo>
                      <a:lnTo>
                        <a:pt x="2633872" y="739775"/>
                      </a:lnTo>
                      <a:lnTo>
                        <a:pt x="1148821" y="739775"/>
                      </a:lnTo>
                      <a:lnTo>
                        <a:pt x="459528" y="739775"/>
                      </a:lnTo>
                      <a:lnTo>
                        <a:pt x="123298" y="739775"/>
                      </a:lnTo>
                      <a:cubicBezTo>
                        <a:pt x="55202" y="739775"/>
                        <a:pt x="0" y="684573"/>
                        <a:pt x="0" y="616477"/>
                      </a:cubicBezTo>
                      <a:lnTo>
                        <a:pt x="0" y="308240"/>
                      </a:lnTo>
                      <a:lnTo>
                        <a:pt x="0" y="123298"/>
                      </a:lnTo>
                      <a:cubicBezTo>
                        <a:pt x="0" y="55202"/>
                        <a:pt x="55202" y="0"/>
                        <a:pt x="123298" y="0"/>
                      </a:cubicBezTo>
                      <a:close/>
                    </a:path>
                  </a:pathLst>
                </a:custGeom>
                <a:solidFill>
                  <a:schemeClr val="bg1">
                    <a:lumMod val="95000"/>
                  </a:schemeClr>
                </a:solidFill>
                <a:ln>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grpSp>
          <p:sp>
            <p:nvSpPr>
              <p:cNvPr id="100" name="مربع نص 283">
                <a:extLst>
                  <a:ext uri="{FF2B5EF4-FFF2-40B4-BE49-F238E27FC236}">
                    <a16:creationId xmlns:a16="http://schemas.microsoft.com/office/drawing/2014/main" id="{2CFE6377-454A-4EF4-B896-6708BFA2F49A}"/>
                  </a:ext>
                </a:extLst>
              </p:cNvPr>
              <p:cNvSpPr txBox="1"/>
              <p:nvPr/>
            </p:nvSpPr>
            <p:spPr>
              <a:xfrm>
                <a:off x="375670" y="215995"/>
                <a:ext cx="1976347" cy="413030"/>
              </a:xfrm>
              <a:prstGeom prst="rect">
                <a:avLst/>
              </a:prstGeom>
              <a:noFill/>
            </p:spPr>
            <p:txBody>
              <a:bodyPr wrap="square" rtlCol="1">
                <a:noAutofit/>
              </a:bodyPr>
              <a:lstStyle/>
              <a:p>
                <a:pPr marL="0" marR="0" algn="just"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التقليل من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87" name="Picture 86" descr="Recession ">
              <a:extLst>
                <a:ext uri="{FF2B5EF4-FFF2-40B4-BE49-F238E27FC236}">
                  <a16:creationId xmlns:a16="http://schemas.microsoft.com/office/drawing/2014/main" id="{5FEA8EDC-791F-4A3E-913E-957F101EF0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7309" y="2255886"/>
              <a:ext cx="925932" cy="9259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A2F52C2C-53A7-477C-914C-EF9B00930E04}"/>
              </a:ext>
            </a:extLst>
          </p:cNvPr>
          <p:cNvGrpSpPr/>
          <p:nvPr/>
        </p:nvGrpSpPr>
        <p:grpSpPr>
          <a:xfrm>
            <a:off x="6191791" y="2147785"/>
            <a:ext cx="5410923" cy="1281215"/>
            <a:chOff x="6191791" y="2095499"/>
            <a:chExt cx="5410923" cy="1281215"/>
          </a:xfrm>
        </p:grpSpPr>
        <p:grpSp>
          <p:nvGrpSpPr>
            <p:cNvPr id="51" name="مجموعة 280">
              <a:extLst>
                <a:ext uri="{FF2B5EF4-FFF2-40B4-BE49-F238E27FC236}">
                  <a16:creationId xmlns:a16="http://schemas.microsoft.com/office/drawing/2014/main" id="{31FD8735-B22C-4397-A182-255B64D7A9C7}"/>
                </a:ext>
              </a:extLst>
            </p:cNvPr>
            <p:cNvGrpSpPr/>
            <p:nvPr/>
          </p:nvGrpSpPr>
          <p:grpSpPr>
            <a:xfrm>
              <a:off x="6191791" y="2095499"/>
              <a:ext cx="5410923" cy="1281215"/>
              <a:chOff x="2984106" y="0"/>
              <a:chExt cx="3124348" cy="739775"/>
            </a:xfrm>
          </p:grpSpPr>
          <p:grpSp>
            <p:nvGrpSpPr>
              <p:cNvPr id="103" name="مجموعة 278">
                <a:extLst>
                  <a:ext uri="{FF2B5EF4-FFF2-40B4-BE49-F238E27FC236}">
                    <a16:creationId xmlns:a16="http://schemas.microsoft.com/office/drawing/2014/main" id="{AEE883D3-1435-4B7F-9996-C2CB4D5D5B0C}"/>
                  </a:ext>
                </a:extLst>
              </p:cNvPr>
              <p:cNvGrpSpPr/>
              <p:nvPr/>
            </p:nvGrpSpPr>
            <p:grpSpPr>
              <a:xfrm>
                <a:off x="2984106" y="0"/>
                <a:ext cx="3124348" cy="739775"/>
                <a:chOff x="2984106" y="0"/>
                <a:chExt cx="3124348" cy="739775"/>
              </a:xfrm>
            </p:grpSpPr>
            <p:sp>
              <p:nvSpPr>
                <p:cNvPr id="105" name="شكل بيضاوي 268">
                  <a:extLst>
                    <a:ext uri="{FF2B5EF4-FFF2-40B4-BE49-F238E27FC236}">
                      <a16:creationId xmlns:a16="http://schemas.microsoft.com/office/drawing/2014/main" id="{148B54DA-FEF1-43FD-84C7-46E3E4E77F97}"/>
                    </a:ext>
                  </a:extLst>
                </p:cNvPr>
                <p:cNvSpPr/>
                <p:nvPr/>
              </p:nvSpPr>
              <p:spPr>
                <a:xfrm>
                  <a:off x="5440106" y="35713"/>
                  <a:ext cx="668348" cy="668348"/>
                </a:xfrm>
                <a:prstGeom prst="ellipse">
                  <a:avLst/>
                </a:prstGeom>
                <a:noFill/>
                <a:ln w="190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106" name="شكل حر: شكل 274">
                  <a:extLst>
                    <a:ext uri="{FF2B5EF4-FFF2-40B4-BE49-F238E27FC236}">
                      <a16:creationId xmlns:a16="http://schemas.microsoft.com/office/drawing/2014/main" id="{4D9EC584-CF19-4503-AA39-946772EE91D5}"/>
                    </a:ext>
                  </a:extLst>
                </p:cNvPr>
                <p:cNvSpPr/>
                <p:nvPr/>
              </p:nvSpPr>
              <p:spPr>
                <a:xfrm>
                  <a:off x="2984106" y="0"/>
                  <a:ext cx="2668043" cy="739775"/>
                </a:xfrm>
                <a:custGeom>
                  <a:avLst/>
                  <a:gdLst>
                    <a:gd name="connsiteX0" fmla="*/ 123298 w 2668043"/>
                    <a:gd name="connsiteY0" fmla="*/ 0 h 739775"/>
                    <a:gd name="connsiteX1" fmla="*/ 459528 w 2668043"/>
                    <a:gd name="connsiteY1" fmla="*/ 0 h 739775"/>
                    <a:gd name="connsiteX2" fmla="*/ 808650 w 2668043"/>
                    <a:gd name="connsiteY2" fmla="*/ 0 h 739775"/>
                    <a:gd name="connsiteX3" fmla="*/ 1148821 w 2668043"/>
                    <a:gd name="connsiteY3" fmla="*/ 0 h 739775"/>
                    <a:gd name="connsiteX4" fmla="*/ 2633872 w 2668043"/>
                    <a:gd name="connsiteY4" fmla="*/ 0 h 739775"/>
                    <a:gd name="connsiteX5" fmla="*/ 2668041 w 2668043"/>
                    <a:gd name="connsiteY5" fmla="*/ 6898 h 739775"/>
                    <a:gd name="connsiteX6" fmla="*/ 2611273 w 2668043"/>
                    <a:gd name="connsiteY6" fmla="*/ 24520 h 739775"/>
                    <a:gd name="connsiteX7" fmla="*/ 2382348 w 2668043"/>
                    <a:gd name="connsiteY7" fmla="*/ 369887 h 739775"/>
                    <a:gd name="connsiteX8" fmla="*/ 2611273 w 2668043"/>
                    <a:gd name="connsiteY8" fmla="*/ 715254 h 739775"/>
                    <a:gd name="connsiteX9" fmla="*/ 2668043 w 2668043"/>
                    <a:gd name="connsiteY9" fmla="*/ 732877 h 739775"/>
                    <a:gd name="connsiteX10" fmla="*/ 2633872 w 2668043"/>
                    <a:gd name="connsiteY10" fmla="*/ 739775 h 739775"/>
                    <a:gd name="connsiteX11" fmla="*/ 1148821 w 2668043"/>
                    <a:gd name="connsiteY11" fmla="*/ 739775 h 739775"/>
                    <a:gd name="connsiteX12" fmla="*/ 459528 w 2668043"/>
                    <a:gd name="connsiteY12" fmla="*/ 739775 h 739775"/>
                    <a:gd name="connsiteX13" fmla="*/ 123298 w 2668043"/>
                    <a:gd name="connsiteY13" fmla="*/ 739775 h 739775"/>
                    <a:gd name="connsiteX14" fmla="*/ 0 w 2668043"/>
                    <a:gd name="connsiteY14" fmla="*/ 616477 h 739775"/>
                    <a:gd name="connsiteX15" fmla="*/ 0 w 2668043"/>
                    <a:gd name="connsiteY15" fmla="*/ 308240 h 739775"/>
                    <a:gd name="connsiteX16" fmla="*/ 0 w 2668043"/>
                    <a:gd name="connsiteY16" fmla="*/ 123298 h 739775"/>
                    <a:gd name="connsiteX17" fmla="*/ 123298 w 2668043"/>
                    <a:gd name="connsiteY17" fmla="*/ 0 h 73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8043" h="739775">
                      <a:moveTo>
                        <a:pt x="123298" y="0"/>
                      </a:moveTo>
                      <a:lnTo>
                        <a:pt x="459528" y="0"/>
                      </a:lnTo>
                      <a:lnTo>
                        <a:pt x="808650" y="0"/>
                      </a:lnTo>
                      <a:lnTo>
                        <a:pt x="1148821" y="0"/>
                      </a:lnTo>
                      <a:lnTo>
                        <a:pt x="2633872" y="0"/>
                      </a:lnTo>
                      <a:lnTo>
                        <a:pt x="2668041" y="6898"/>
                      </a:lnTo>
                      <a:lnTo>
                        <a:pt x="2611273" y="24520"/>
                      </a:lnTo>
                      <a:cubicBezTo>
                        <a:pt x="2476744" y="81422"/>
                        <a:pt x="2382348" y="214631"/>
                        <a:pt x="2382348" y="369887"/>
                      </a:cubicBezTo>
                      <a:cubicBezTo>
                        <a:pt x="2382348" y="525143"/>
                        <a:pt x="2476744" y="658353"/>
                        <a:pt x="2611273" y="715254"/>
                      </a:cubicBezTo>
                      <a:lnTo>
                        <a:pt x="2668043" y="732877"/>
                      </a:lnTo>
                      <a:lnTo>
                        <a:pt x="2633872" y="739775"/>
                      </a:lnTo>
                      <a:lnTo>
                        <a:pt x="1148821" y="739775"/>
                      </a:lnTo>
                      <a:lnTo>
                        <a:pt x="459528" y="739775"/>
                      </a:lnTo>
                      <a:lnTo>
                        <a:pt x="123298" y="739775"/>
                      </a:lnTo>
                      <a:cubicBezTo>
                        <a:pt x="55202" y="739775"/>
                        <a:pt x="0" y="684573"/>
                        <a:pt x="0" y="616477"/>
                      </a:cubicBezTo>
                      <a:lnTo>
                        <a:pt x="0" y="308240"/>
                      </a:lnTo>
                      <a:lnTo>
                        <a:pt x="0" y="123298"/>
                      </a:lnTo>
                      <a:cubicBezTo>
                        <a:pt x="0" y="55202"/>
                        <a:pt x="55202" y="0"/>
                        <a:pt x="123298" y="0"/>
                      </a:cubicBezTo>
                      <a:close/>
                    </a:path>
                  </a:pathLst>
                </a:custGeom>
                <a:solidFill>
                  <a:schemeClr val="bg1">
                    <a:lumMod val="95000"/>
                  </a:schemeClr>
                </a:solidFill>
                <a:ln>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grpSp>
          <p:sp>
            <p:nvSpPr>
              <p:cNvPr id="104" name="مربع نص 279">
                <a:extLst>
                  <a:ext uri="{FF2B5EF4-FFF2-40B4-BE49-F238E27FC236}">
                    <a16:creationId xmlns:a16="http://schemas.microsoft.com/office/drawing/2014/main" id="{84BCBBD2-4D7A-4D7D-8EA8-B3A76CC5BA57}"/>
                  </a:ext>
                </a:extLst>
              </p:cNvPr>
              <p:cNvSpPr txBox="1"/>
              <p:nvPr/>
            </p:nvSpPr>
            <p:spPr>
              <a:xfrm>
                <a:off x="3326202" y="215996"/>
                <a:ext cx="1977035" cy="413030"/>
              </a:xfrm>
              <a:prstGeom prst="rect">
                <a:avLst/>
              </a:prstGeom>
              <a:noFill/>
            </p:spPr>
            <p:txBody>
              <a:bodyPr wrap="square" rtlCol="1">
                <a:noAutofit/>
              </a:bodyPr>
              <a:lstStyle/>
              <a:p>
                <a:pPr marL="0" marR="0" algn="just"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تجنب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88" name="Picture 87" descr="Speedometer ">
              <a:extLst>
                <a:ext uri="{FF2B5EF4-FFF2-40B4-BE49-F238E27FC236}">
                  <a16:creationId xmlns:a16="http://schemas.microsoft.com/office/drawing/2014/main" id="{3236C3C3-82F5-43B6-AC7E-7EA71D1633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76835" y="2299498"/>
              <a:ext cx="855908" cy="8559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24772592-56FE-4787-9058-4441F0F6EC45}"/>
              </a:ext>
            </a:extLst>
          </p:cNvPr>
          <p:cNvGrpSpPr/>
          <p:nvPr/>
        </p:nvGrpSpPr>
        <p:grpSpPr>
          <a:xfrm>
            <a:off x="6191754" y="4543222"/>
            <a:ext cx="5410959" cy="1281215"/>
            <a:chOff x="6191754" y="3481286"/>
            <a:chExt cx="5410959" cy="1281215"/>
          </a:xfrm>
        </p:grpSpPr>
        <p:grpSp>
          <p:nvGrpSpPr>
            <p:cNvPr id="58" name="مجموعة 286">
              <a:extLst>
                <a:ext uri="{FF2B5EF4-FFF2-40B4-BE49-F238E27FC236}">
                  <a16:creationId xmlns:a16="http://schemas.microsoft.com/office/drawing/2014/main" id="{ED292AF3-90A8-43C4-8742-2E63E4619FED}"/>
                </a:ext>
              </a:extLst>
            </p:cNvPr>
            <p:cNvGrpSpPr/>
            <p:nvPr/>
          </p:nvGrpSpPr>
          <p:grpSpPr>
            <a:xfrm>
              <a:off x="6191754" y="3481286"/>
              <a:ext cx="5410959" cy="1281215"/>
              <a:chOff x="2984085" y="738105"/>
              <a:chExt cx="3124369" cy="739775"/>
            </a:xfrm>
          </p:grpSpPr>
          <p:grpSp>
            <p:nvGrpSpPr>
              <p:cNvPr id="95" name="مجموعة 287">
                <a:extLst>
                  <a:ext uri="{FF2B5EF4-FFF2-40B4-BE49-F238E27FC236}">
                    <a16:creationId xmlns:a16="http://schemas.microsoft.com/office/drawing/2014/main" id="{6A92F672-3B15-45F4-9C88-20C3DE7B7D52}"/>
                  </a:ext>
                </a:extLst>
              </p:cNvPr>
              <p:cNvGrpSpPr/>
              <p:nvPr/>
            </p:nvGrpSpPr>
            <p:grpSpPr>
              <a:xfrm>
                <a:off x="2984106" y="738105"/>
                <a:ext cx="3124348" cy="739775"/>
                <a:chOff x="2984106" y="738105"/>
                <a:chExt cx="3124348" cy="739775"/>
              </a:xfrm>
            </p:grpSpPr>
            <p:sp>
              <p:nvSpPr>
                <p:cNvPr id="97" name="شكل بيضاوي 289">
                  <a:extLst>
                    <a:ext uri="{FF2B5EF4-FFF2-40B4-BE49-F238E27FC236}">
                      <a16:creationId xmlns:a16="http://schemas.microsoft.com/office/drawing/2014/main" id="{B1C47B32-0F4F-476D-9D8B-44847BC15098}"/>
                    </a:ext>
                  </a:extLst>
                </p:cNvPr>
                <p:cNvSpPr/>
                <p:nvPr/>
              </p:nvSpPr>
              <p:spPr>
                <a:xfrm>
                  <a:off x="5440106" y="773818"/>
                  <a:ext cx="668348" cy="668348"/>
                </a:xfrm>
                <a:prstGeom prst="ellipse">
                  <a:avLst/>
                </a:prstGeom>
                <a:noFill/>
                <a:ln w="190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98" name="شكل حر: شكل 290">
                  <a:extLst>
                    <a:ext uri="{FF2B5EF4-FFF2-40B4-BE49-F238E27FC236}">
                      <a16:creationId xmlns:a16="http://schemas.microsoft.com/office/drawing/2014/main" id="{26CB9C75-EC84-4FD7-84C6-BC35846AACD9}"/>
                    </a:ext>
                  </a:extLst>
                </p:cNvPr>
                <p:cNvSpPr/>
                <p:nvPr/>
              </p:nvSpPr>
              <p:spPr>
                <a:xfrm>
                  <a:off x="2984106" y="738105"/>
                  <a:ext cx="2668043" cy="739775"/>
                </a:xfrm>
                <a:custGeom>
                  <a:avLst/>
                  <a:gdLst>
                    <a:gd name="connsiteX0" fmla="*/ 123298 w 2668043"/>
                    <a:gd name="connsiteY0" fmla="*/ 0 h 739775"/>
                    <a:gd name="connsiteX1" fmla="*/ 459528 w 2668043"/>
                    <a:gd name="connsiteY1" fmla="*/ 0 h 739775"/>
                    <a:gd name="connsiteX2" fmla="*/ 808650 w 2668043"/>
                    <a:gd name="connsiteY2" fmla="*/ 0 h 739775"/>
                    <a:gd name="connsiteX3" fmla="*/ 1148821 w 2668043"/>
                    <a:gd name="connsiteY3" fmla="*/ 0 h 739775"/>
                    <a:gd name="connsiteX4" fmla="*/ 2633872 w 2668043"/>
                    <a:gd name="connsiteY4" fmla="*/ 0 h 739775"/>
                    <a:gd name="connsiteX5" fmla="*/ 2668041 w 2668043"/>
                    <a:gd name="connsiteY5" fmla="*/ 6898 h 739775"/>
                    <a:gd name="connsiteX6" fmla="*/ 2611273 w 2668043"/>
                    <a:gd name="connsiteY6" fmla="*/ 24520 h 739775"/>
                    <a:gd name="connsiteX7" fmla="*/ 2382348 w 2668043"/>
                    <a:gd name="connsiteY7" fmla="*/ 369887 h 739775"/>
                    <a:gd name="connsiteX8" fmla="*/ 2611273 w 2668043"/>
                    <a:gd name="connsiteY8" fmla="*/ 715254 h 739775"/>
                    <a:gd name="connsiteX9" fmla="*/ 2668043 w 2668043"/>
                    <a:gd name="connsiteY9" fmla="*/ 732877 h 739775"/>
                    <a:gd name="connsiteX10" fmla="*/ 2633872 w 2668043"/>
                    <a:gd name="connsiteY10" fmla="*/ 739775 h 739775"/>
                    <a:gd name="connsiteX11" fmla="*/ 1148821 w 2668043"/>
                    <a:gd name="connsiteY11" fmla="*/ 739775 h 739775"/>
                    <a:gd name="connsiteX12" fmla="*/ 459528 w 2668043"/>
                    <a:gd name="connsiteY12" fmla="*/ 739775 h 739775"/>
                    <a:gd name="connsiteX13" fmla="*/ 123298 w 2668043"/>
                    <a:gd name="connsiteY13" fmla="*/ 739775 h 739775"/>
                    <a:gd name="connsiteX14" fmla="*/ 0 w 2668043"/>
                    <a:gd name="connsiteY14" fmla="*/ 616477 h 739775"/>
                    <a:gd name="connsiteX15" fmla="*/ 0 w 2668043"/>
                    <a:gd name="connsiteY15" fmla="*/ 308240 h 739775"/>
                    <a:gd name="connsiteX16" fmla="*/ 0 w 2668043"/>
                    <a:gd name="connsiteY16" fmla="*/ 123298 h 739775"/>
                    <a:gd name="connsiteX17" fmla="*/ 123298 w 2668043"/>
                    <a:gd name="connsiteY17" fmla="*/ 0 h 73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8043" h="739775">
                      <a:moveTo>
                        <a:pt x="123298" y="0"/>
                      </a:moveTo>
                      <a:lnTo>
                        <a:pt x="459528" y="0"/>
                      </a:lnTo>
                      <a:lnTo>
                        <a:pt x="808650" y="0"/>
                      </a:lnTo>
                      <a:lnTo>
                        <a:pt x="1148821" y="0"/>
                      </a:lnTo>
                      <a:lnTo>
                        <a:pt x="2633872" y="0"/>
                      </a:lnTo>
                      <a:lnTo>
                        <a:pt x="2668041" y="6898"/>
                      </a:lnTo>
                      <a:lnTo>
                        <a:pt x="2611273" y="24520"/>
                      </a:lnTo>
                      <a:cubicBezTo>
                        <a:pt x="2476744" y="81422"/>
                        <a:pt x="2382348" y="214631"/>
                        <a:pt x="2382348" y="369887"/>
                      </a:cubicBezTo>
                      <a:cubicBezTo>
                        <a:pt x="2382348" y="525143"/>
                        <a:pt x="2476744" y="658353"/>
                        <a:pt x="2611273" y="715254"/>
                      </a:cubicBezTo>
                      <a:lnTo>
                        <a:pt x="2668043" y="732877"/>
                      </a:lnTo>
                      <a:lnTo>
                        <a:pt x="2633872" y="739775"/>
                      </a:lnTo>
                      <a:lnTo>
                        <a:pt x="1148821" y="739775"/>
                      </a:lnTo>
                      <a:lnTo>
                        <a:pt x="459528" y="739775"/>
                      </a:lnTo>
                      <a:lnTo>
                        <a:pt x="123298" y="739775"/>
                      </a:lnTo>
                      <a:cubicBezTo>
                        <a:pt x="55202" y="739775"/>
                        <a:pt x="0" y="684573"/>
                        <a:pt x="0" y="616477"/>
                      </a:cubicBezTo>
                      <a:lnTo>
                        <a:pt x="0" y="308240"/>
                      </a:lnTo>
                      <a:lnTo>
                        <a:pt x="0" y="123298"/>
                      </a:lnTo>
                      <a:cubicBezTo>
                        <a:pt x="0" y="55202"/>
                        <a:pt x="55202" y="0"/>
                        <a:pt x="123298" y="0"/>
                      </a:cubicBezTo>
                      <a:close/>
                    </a:path>
                  </a:pathLst>
                </a:custGeom>
                <a:solidFill>
                  <a:schemeClr val="bg1">
                    <a:lumMod val="95000"/>
                  </a:schemeClr>
                </a:solidFill>
                <a:ln>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grpSp>
          <p:sp>
            <p:nvSpPr>
              <p:cNvPr id="96" name="مربع نص 288">
                <a:extLst>
                  <a:ext uri="{FF2B5EF4-FFF2-40B4-BE49-F238E27FC236}">
                    <a16:creationId xmlns:a16="http://schemas.microsoft.com/office/drawing/2014/main" id="{03D64B14-A6C5-4A32-999C-9118C1E2BE0B}"/>
                  </a:ext>
                </a:extLst>
              </p:cNvPr>
              <p:cNvSpPr txBox="1"/>
              <p:nvPr/>
            </p:nvSpPr>
            <p:spPr>
              <a:xfrm>
                <a:off x="2984085" y="945630"/>
                <a:ext cx="2319161" cy="413030"/>
              </a:xfrm>
              <a:prstGeom prst="rect">
                <a:avLst/>
              </a:prstGeom>
              <a:noFill/>
            </p:spPr>
            <p:txBody>
              <a:bodyPr wrap="square" rtlCol="1">
                <a:noAutofit/>
              </a:bodyPr>
              <a:lstStyle/>
              <a:p>
                <a:pPr marL="0" marR="0" algn="just"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نقل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89" name="Picture 88" descr="Compliance ">
              <a:extLst>
                <a:ext uri="{FF2B5EF4-FFF2-40B4-BE49-F238E27FC236}">
                  <a16:creationId xmlns:a16="http://schemas.microsoft.com/office/drawing/2014/main" id="{B03B31ED-C0E6-41F9-9800-7D854918E4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43482" y="3772940"/>
              <a:ext cx="789261" cy="7892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17116A41-F542-4960-A2BA-534ED8116C32}"/>
              </a:ext>
            </a:extLst>
          </p:cNvPr>
          <p:cNvGrpSpPr/>
          <p:nvPr/>
        </p:nvGrpSpPr>
        <p:grpSpPr>
          <a:xfrm>
            <a:off x="589284" y="4543222"/>
            <a:ext cx="5473919" cy="1281215"/>
            <a:chOff x="589284" y="3481286"/>
            <a:chExt cx="5473919" cy="1281215"/>
          </a:xfrm>
        </p:grpSpPr>
        <p:grpSp>
          <p:nvGrpSpPr>
            <p:cNvPr id="86" name="مجموعة 291">
              <a:extLst>
                <a:ext uri="{FF2B5EF4-FFF2-40B4-BE49-F238E27FC236}">
                  <a16:creationId xmlns:a16="http://schemas.microsoft.com/office/drawing/2014/main" id="{DF54ABE7-DF3B-4D8A-98E0-FF744571E264}"/>
                </a:ext>
              </a:extLst>
            </p:cNvPr>
            <p:cNvGrpSpPr/>
            <p:nvPr/>
          </p:nvGrpSpPr>
          <p:grpSpPr>
            <a:xfrm>
              <a:off x="589284" y="3481286"/>
              <a:ext cx="5473919" cy="1281215"/>
              <a:chOff x="0" y="738105"/>
              <a:chExt cx="3160723" cy="739775"/>
            </a:xfrm>
          </p:grpSpPr>
          <p:grpSp>
            <p:nvGrpSpPr>
              <p:cNvPr id="91" name="مجموعة 292">
                <a:extLst>
                  <a:ext uri="{FF2B5EF4-FFF2-40B4-BE49-F238E27FC236}">
                    <a16:creationId xmlns:a16="http://schemas.microsoft.com/office/drawing/2014/main" id="{E9D94A62-35CE-45C6-A76D-16157EE15BF1}"/>
                  </a:ext>
                </a:extLst>
              </p:cNvPr>
              <p:cNvGrpSpPr/>
              <p:nvPr/>
            </p:nvGrpSpPr>
            <p:grpSpPr>
              <a:xfrm>
                <a:off x="36375" y="738105"/>
                <a:ext cx="3124348" cy="739775"/>
                <a:chOff x="36375" y="738105"/>
                <a:chExt cx="3124348" cy="739775"/>
              </a:xfrm>
            </p:grpSpPr>
            <p:sp>
              <p:nvSpPr>
                <p:cNvPr id="93" name="شكل بيضاوي 294">
                  <a:extLst>
                    <a:ext uri="{FF2B5EF4-FFF2-40B4-BE49-F238E27FC236}">
                      <a16:creationId xmlns:a16="http://schemas.microsoft.com/office/drawing/2014/main" id="{E140B66E-D390-41FD-A42F-2F2CE95AE5F6}"/>
                    </a:ext>
                  </a:extLst>
                </p:cNvPr>
                <p:cNvSpPr/>
                <p:nvPr/>
              </p:nvSpPr>
              <p:spPr>
                <a:xfrm>
                  <a:off x="2492375" y="773818"/>
                  <a:ext cx="668348" cy="668348"/>
                </a:xfrm>
                <a:prstGeom prst="ellipse">
                  <a:avLst/>
                </a:prstGeom>
                <a:noFill/>
                <a:ln w="190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94" name="شكل حر: شكل 295">
                  <a:extLst>
                    <a:ext uri="{FF2B5EF4-FFF2-40B4-BE49-F238E27FC236}">
                      <a16:creationId xmlns:a16="http://schemas.microsoft.com/office/drawing/2014/main" id="{D4CF1518-2F5C-4399-8602-EB1236EB7B38}"/>
                    </a:ext>
                  </a:extLst>
                </p:cNvPr>
                <p:cNvSpPr/>
                <p:nvPr/>
              </p:nvSpPr>
              <p:spPr>
                <a:xfrm>
                  <a:off x="36375" y="738105"/>
                  <a:ext cx="2668043" cy="739775"/>
                </a:xfrm>
                <a:custGeom>
                  <a:avLst/>
                  <a:gdLst>
                    <a:gd name="connsiteX0" fmla="*/ 123298 w 2668043"/>
                    <a:gd name="connsiteY0" fmla="*/ 0 h 739775"/>
                    <a:gd name="connsiteX1" fmla="*/ 459528 w 2668043"/>
                    <a:gd name="connsiteY1" fmla="*/ 0 h 739775"/>
                    <a:gd name="connsiteX2" fmla="*/ 808650 w 2668043"/>
                    <a:gd name="connsiteY2" fmla="*/ 0 h 739775"/>
                    <a:gd name="connsiteX3" fmla="*/ 1148821 w 2668043"/>
                    <a:gd name="connsiteY3" fmla="*/ 0 h 739775"/>
                    <a:gd name="connsiteX4" fmla="*/ 2633872 w 2668043"/>
                    <a:gd name="connsiteY4" fmla="*/ 0 h 739775"/>
                    <a:gd name="connsiteX5" fmla="*/ 2668041 w 2668043"/>
                    <a:gd name="connsiteY5" fmla="*/ 6898 h 739775"/>
                    <a:gd name="connsiteX6" fmla="*/ 2611273 w 2668043"/>
                    <a:gd name="connsiteY6" fmla="*/ 24520 h 739775"/>
                    <a:gd name="connsiteX7" fmla="*/ 2382348 w 2668043"/>
                    <a:gd name="connsiteY7" fmla="*/ 369887 h 739775"/>
                    <a:gd name="connsiteX8" fmla="*/ 2611273 w 2668043"/>
                    <a:gd name="connsiteY8" fmla="*/ 715254 h 739775"/>
                    <a:gd name="connsiteX9" fmla="*/ 2668043 w 2668043"/>
                    <a:gd name="connsiteY9" fmla="*/ 732877 h 739775"/>
                    <a:gd name="connsiteX10" fmla="*/ 2633872 w 2668043"/>
                    <a:gd name="connsiteY10" fmla="*/ 739775 h 739775"/>
                    <a:gd name="connsiteX11" fmla="*/ 1148821 w 2668043"/>
                    <a:gd name="connsiteY11" fmla="*/ 739775 h 739775"/>
                    <a:gd name="connsiteX12" fmla="*/ 459528 w 2668043"/>
                    <a:gd name="connsiteY12" fmla="*/ 739775 h 739775"/>
                    <a:gd name="connsiteX13" fmla="*/ 123298 w 2668043"/>
                    <a:gd name="connsiteY13" fmla="*/ 739775 h 739775"/>
                    <a:gd name="connsiteX14" fmla="*/ 0 w 2668043"/>
                    <a:gd name="connsiteY14" fmla="*/ 616477 h 739775"/>
                    <a:gd name="connsiteX15" fmla="*/ 0 w 2668043"/>
                    <a:gd name="connsiteY15" fmla="*/ 308240 h 739775"/>
                    <a:gd name="connsiteX16" fmla="*/ 0 w 2668043"/>
                    <a:gd name="connsiteY16" fmla="*/ 123298 h 739775"/>
                    <a:gd name="connsiteX17" fmla="*/ 123298 w 2668043"/>
                    <a:gd name="connsiteY17" fmla="*/ 0 h 73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68043" h="739775">
                      <a:moveTo>
                        <a:pt x="123298" y="0"/>
                      </a:moveTo>
                      <a:lnTo>
                        <a:pt x="459528" y="0"/>
                      </a:lnTo>
                      <a:lnTo>
                        <a:pt x="808650" y="0"/>
                      </a:lnTo>
                      <a:lnTo>
                        <a:pt x="1148821" y="0"/>
                      </a:lnTo>
                      <a:lnTo>
                        <a:pt x="2633872" y="0"/>
                      </a:lnTo>
                      <a:lnTo>
                        <a:pt x="2668041" y="6898"/>
                      </a:lnTo>
                      <a:lnTo>
                        <a:pt x="2611273" y="24520"/>
                      </a:lnTo>
                      <a:cubicBezTo>
                        <a:pt x="2476744" y="81422"/>
                        <a:pt x="2382348" y="214631"/>
                        <a:pt x="2382348" y="369887"/>
                      </a:cubicBezTo>
                      <a:cubicBezTo>
                        <a:pt x="2382348" y="525143"/>
                        <a:pt x="2476744" y="658353"/>
                        <a:pt x="2611273" y="715254"/>
                      </a:cubicBezTo>
                      <a:lnTo>
                        <a:pt x="2668043" y="732877"/>
                      </a:lnTo>
                      <a:lnTo>
                        <a:pt x="2633872" y="739775"/>
                      </a:lnTo>
                      <a:lnTo>
                        <a:pt x="1148821" y="739775"/>
                      </a:lnTo>
                      <a:lnTo>
                        <a:pt x="459528" y="739775"/>
                      </a:lnTo>
                      <a:lnTo>
                        <a:pt x="123298" y="739775"/>
                      </a:lnTo>
                      <a:cubicBezTo>
                        <a:pt x="55202" y="739775"/>
                        <a:pt x="0" y="684573"/>
                        <a:pt x="0" y="616477"/>
                      </a:cubicBezTo>
                      <a:lnTo>
                        <a:pt x="0" y="308240"/>
                      </a:lnTo>
                      <a:lnTo>
                        <a:pt x="0" y="123298"/>
                      </a:lnTo>
                      <a:cubicBezTo>
                        <a:pt x="0" y="55202"/>
                        <a:pt x="55202" y="0"/>
                        <a:pt x="123298" y="0"/>
                      </a:cubicBezTo>
                      <a:close/>
                    </a:path>
                  </a:pathLst>
                </a:custGeom>
                <a:solidFill>
                  <a:schemeClr val="bg1">
                    <a:lumMod val="95000"/>
                  </a:schemeClr>
                </a:solidFill>
                <a:ln>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grpSp>
          <p:sp>
            <p:nvSpPr>
              <p:cNvPr id="92" name="مربع نص 293">
                <a:extLst>
                  <a:ext uri="{FF2B5EF4-FFF2-40B4-BE49-F238E27FC236}">
                    <a16:creationId xmlns:a16="http://schemas.microsoft.com/office/drawing/2014/main" id="{1736A7C7-77B4-40BA-8624-594C86DB31BA}"/>
                  </a:ext>
                </a:extLst>
              </p:cNvPr>
              <p:cNvSpPr txBox="1"/>
              <p:nvPr/>
            </p:nvSpPr>
            <p:spPr>
              <a:xfrm>
                <a:off x="0" y="945629"/>
                <a:ext cx="2369413" cy="413030"/>
              </a:xfrm>
              <a:prstGeom prst="rect">
                <a:avLst/>
              </a:prstGeom>
              <a:noFill/>
            </p:spPr>
            <p:txBody>
              <a:bodyPr wrap="square" rtlCol="1">
                <a:noAutofit/>
              </a:bodyPr>
              <a:lstStyle/>
              <a:p>
                <a:pPr marL="0" marR="0" algn="just"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قبول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90" name="Picture 89" descr="Risk management ">
              <a:extLst>
                <a:ext uri="{FF2B5EF4-FFF2-40B4-BE49-F238E27FC236}">
                  <a16:creationId xmlns:a16="http://schemas.microsoft.com/office/drawing/2014/main" id="{4B981FE4-21AD-4347-8431-8ED735DFA2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8176" y="3672931"/>
              <a:ext cx="886047" cy="886068"/>
            </a:xfrm>
            <a:prstGeom prst="rect">
              <a:avLst/>
            </a:prstGeom>
            <a:noFill/>
            <a:extLst>
              <a:ext uri="{909E8E84-426E-40DD-AFC4-6F175D3DCCD1}">
                <a14:hiddenFill xmlns:a14="http://schemas.microsoft.com/office/drawing/2010/main">
                  <a:solidFill>
                    <a:srgbClr val="FFFFFF"/>
                  </a:solidFill>
                </a14:hiddenFill>
              </a:ext>
            </a:extLst>
          </p:spPr>
        </p:pic>
      </p:grpSp>
      <p:sp>
        <p:nvSpPr>
          <p:cNvPr id="107" name="TextBox 106">
            <a:extLst>
              <a:ext uri="{FF2B5EF4-FFF2-40B4-BE49-F238E27FC236}">
                <a16:creationId xmlns:a16="http://schemas.microsoft.com/office/drawing/2014/main" id="{56B5BB27-62BB-4D7F-8BD6-D9DDC6ACBD06}"/>
              </a:ext>
            </a:extLst>
          </p:cNvPr>
          <p:cNvSpPr txBox="1"/>
          <p:nvPr/>
        </p:nvSpPr>
        <p:spPr>
          <a:xfrm>
            <a:off x="1080934" y="-2809803"/>
            <a:ext cx="5481758"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a:t>ما هي الاستراتيجيات والخطط المناسبة للتعامل مع المخاطر المرتفعة في هذا المشروع؟</a:t>
            </a:r>
            <a:endParaRPr lang="en-US" dirty="0"/>
          </a:p>
        </p:txBody>
      </p:sp>
      <p:pic>
        <p:nvPicPr>
          <p:cNvPr id="108" name="Picture 8" descr="Idea - Free education icons">
            <a:extLst>
              <a:ext uri="{FF2B5EF4-FFF2-40B4-BE49-F238E27FC236}">
                <a16:creationId xmlns:a16="http://schemas.microsoft.com/office/drawing/2014/main" id="{46DFD408-B321-425C-ABCA-71DC51A4FA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1586" y="-4231641"/>
            <a:ext cx="3127481" cy="312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178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نشاط تدريبي</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42" name="TextBox 41">
            <a:extLst>
              <a:ext uri="{FF2B5EF4-FFF2-40B4-BE49-F238E27FC236}">
                <a16:creationId xmlns:a16="http://schemas.microsoft.com/office/drawing/2014/main" id="{A8AE96E1-D68E-4642-9C47-959C8EF51253}"/>
              </a:ext>
            </a:extLst>
          </p:cNvPr>
          <p:cNvSpPr txBox="1"/>
          <p:nvPr/>
        </p:nvSpPr>
        <p:spPr>
          <a:xfrm>
            <a:off x="1080934" y="3641897"/>
            <a:ext cx="5481758"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a:t>ما هي الاستراتيجيات والخطط المناسبة للتعامل مع المخاطر المرتفعة في هذا المشروع؟</a:t>
            </a:r>
            <a:endParaRPr lang="en-US" dirty="0"/>
          </a:p>
        </p:txBody>
      </p:sp>
      <p:pic>
        <p:nvPicPr>
          <p:cNvPr id="43" name="Picture 8" descr="Idea - Free education icons">
            <a:extLst>
              <a:ext uri="{FF2B5EF4-FFF2-40B4-BE49-F238E27FC236}">
                <a16:creationId xmlns:a16="http://schemas.microsoft.com/office/drawing/2014/main" id="{807859CB-ECBA-4ABA-942D-F3D33FC2D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586" y="2220059"/>
            <a:ext cx="3127481" cy="312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321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أهمية مراقبة المخاطر والاستجابة لها</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42" name="TextBox 41">
            <a:extLst>
              <a:ext uri="{FF2B5EF4-FFF2-40B4-BE49-F238E27FC236}">
                <a16:creationId xmlns:a16="http://schemas.microsoft.com/office/drawing/2014/main" id="{A8AE96E1-D68E-4642-9C47-959C8EF51253}"/>
              </a:ext>
            </a:extLst>
          </p:cNvPr>
          <p:cNvSpPr txBox="1"/>
          <p:nvPr/>
        </p:nvSpPr>
        <p:spPr>
          <a:xfrm>
            <a:off x="1080934" y="8980813"/>
            <a:ext cx="5481758"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a:t>ما هي الاستراتيجيات والخطط المناسبة للتعامل مع المخاطر المرتفعة في هذا المشروع؟</a:t>
            </a:r>
            <a:endParaRPr lang="en-US" dirty="0"/>
          </a:p>
        </p:txBody>
      </p:sp>
      <p:pic>
        <p:nvPicPr>
          <p:cNvPr id="43" name="Picture 8" descr="Idea - Free education icons">
            <a:extLst>
              <a:ext uri="{FF2B5EF4-FFF2-40B4-BE49-F238E27FC236}">
                <a16:creationId xmlns:a16="http://schemas.microsoft.com/office/drawing/2014/main" id="{807859CB-ECBA-4ABA-942D-F3D33FC2D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586" y="7558975"/>
            <a:ext cx="3127481" cy="312748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F20CFB5-C296-4745-AA3A-E0B98A36F358}"/>
              </a:ext>
            </a:extLst>
          </p:cNvPr>
          <p:cNvGrpSpPr/>
          <p:nvPr/>
        </p:nvGrpSpPr>
        <p:grpSpPr>
          <a:xfrm>
            <a:off x="6230887" y="2736818"/>
            <a:ext cx="2620342" cy="2849473"/>
            <a:chOff x="6230887" y="2736818"/>
            <a:chExt cx="2620342" cy="2849473"/>
          </a:xfrm>
        </p:grpSpPr>
        <p:grpSp>
          <p:nvGrpSpPr>
            <p:cNvPr id="34" name="مجموعة 248">
              <a:extLst>
                <a:ext uri="{FF2B5EF4-FFF2-40B4-BE49-F238E27FC236}">
                  <a16:creationId xmlns:a16="http://schemas.microsoft.com/office/drawing/2014/main" id="{58DDB96E-5CE3-47CC-9576-082BAA55C018}"/>
                </a:ext>
              </a:extLst>
            </p:cNvPr>
            <p:cNvGrpSpPr/>
            <p:nvPr/>
          </p:nvGrpSpPr>
          <p:grpSpPr>
            <a:xfrm>
              <a:off x="6648463" y="2736818"/>
              <a:ext cx="1674488" cy="1674396"/>
              <a:chOff x="2317512" y="194200"/>
              <a:chExt cx="668348" cy="668348"/>
            </a:xfrm>
          </p:grpSpPr>
          <p:sp>
            <p:nvSpPr>
              <p:cNvPr id="41" name="شكل بيضاوي 255">
                <a:extLst>
                  <a:ext uri="{FF2B5EF4-FFF2-40B4-BE49-F238E27FC236}">
                    <a16:creationId xmlns:a16="http://schemas.microsoft.com/office/drawing/2014/main" id="{72C2D438-DBA5-4AE2-844B-7CDA3B5A0DF4}"/>
                  </a:ext>
                </a:extLst>
              </p:cNvPr>
              <p:cNvSpPr/>
              <p:nvPr/>
            </p:nvSpPr>
            <p:spPr>
              <a:xfrm>
                <a:off x="2317512" y="194200"/>
                <a:ext cx="668348" cy="668348"/>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4" name="شكل بيضاوي 256">
                <a:extLst>
                  <a:ext uri="{FF2B5EF4-FFF2-40B4-BE49-F238E27FC236}">
                    <a16:creationId xmlns:a16="http://schemas.microsoft.com/office/drawing/2014/main" id="{99707E34-FD61-4597-A79E-ADB62FD396D4}"/>
                  </a:ext>
                </a:extLst>
              </p:cNvPr>
              <p:cNvSpPr/>
              <p:nvPr/>
            </p:nvSpPr>
            <p:spPr>
              <a:xfrm>
                <a:off x="2317512" y="194200"/>
                <a:ext cx="668348" cy="668348"/>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28" name="مربع نص 258">
              <a:extLst>
                <a:ext uri="{FF2B5EF4-FFF2-40B4-BE49-F238E27FC236}">
                  <a16:creationId xmlns:a16="http://schemas.microsoft.com/office/drawing/2014/main" id="{93FDE1BD-A994-4311-A67D-556D85351FEA}"/>
                </a:ext>
              </a:extLst>
            </p:cNvPr>
            <p:cNvSpPr txBox="1"/>
            <p:nvPr/>
          </p:nvSpPr>
          <p:spPr>
            <a:xfrm>
              <a:off x="6230887" y="5069226"/>
              <a:ext cx="2620342" cy="517065"/>
            </a:xfrm>
            <a:prstGeom prst="rect">
              <a:avLst/>
            </a:prstGeom>
            <a:noFill/>
          </p:spPr>
          <p:txBody>
            <a:bodyPr wrap="square">
              <a:sp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التعامل الفعال</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2" name="Graphic 31" descr="Questions with solid fill">
              <a:extLst>
                <a:ext uri="{FF2B5EF4-FFF2-40B4-BE49-F238E27FC236}">
                  <a16:creationId xmlns:a16="http://schemas.microsoft.com/office/drawing/2014/main" id="{2E1D9B04-B201-4934-8420-B4699867C4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14010" y="2930719"/>
              <a:ext cx="1274743" cy="1274673"/>
            </a:xfrm>
            <a:prstGeom prst="rect">
              <a:avLst/>
            </a:prstGeom>
          </p:spPr>
        </p:pic>
      </p:grpSp>
      <p:grpSp>
        <p:nvGrpSpPr>
          <p:cNvPr id="5" name="Group 4">
            <a:extLst>
              <a:ext uri="{FF2B5EF4-FFF2-40B4-BE49-F238E27FC236}">
                <a16:creationId xmlns:a16="http://schemas.microsoft.com/office/drawing/2014/main" id="{D8326F19-85AC-4DB5-8375-C4F8D04A7512}"/>
              </a:ext>
            </a:extLst>
          </p:cNvPr>
          <p:cNvGrpSpPr/>
          <p:nvPr/>
        </p:nvGrpSpPr>
        <p:grpSpPr>
          <a:xfrm>
            <a:off x="851463" y="2736818"/>
            <a:ext cx="2862582" cy="2849473"/>
            <a:chOff x="851463" y="2736818"/>
            <a:chExt cx="2862582" cy="2849473"/>
          </a:xfrm>
        </p:grpSpPr>
        <p:grpSp>
          <p:nvGrpSpPr>
            <p:cNvPr id="36" name="مجموعة 250">
              <a:extLst>
                <a:ext uri="{FF2B5EF4-FFF2-40B4-BE49-F238E27FC236}">
                  <a16:creationId xmlns:a16="http://schemas.microsoft.com/office/drawing/2014/main" id="{CBA4D099-A104-4193-98D3-262EF299F8E5}"/>
                </a:ext>
              </a:extLst>
            </p:cNvPr>
            <p:cNvGrpSpPr/>
            <p:nvPr/>
          </p:nvGrpSpPr>
          <p:grpSpPr>
            <a:xfrm>
              <a:off x="1446099" y="2736818"/>
              <a:ext cx="1674488" cy="1674396"/>
              <a:chOff x="241062" y="194200"/>
              <a:chExt cx="668348" cy="668348"/>
            </a:xfrm>
          </p:grpSpPr>
          <p:sp>
            <p:nvSpPr>
              <p:cNvPr id="37" name="شكل بيضاوي 251">
                <a:extLst>
                  <a:ext uri="{FF2B5EF4-FFF2-40B4-BE49-F238E27FC236}">
                    <a16:creationId xmlns:a16="http://schemas.microsoft.com/office/drawing/2014/main" id="{50312AA3-3C73-455C-A089-6C688D9830EB}"/>
                  </a:ext>
                </a:extLst>
              </p:cNvPr>
              <p:cNvSpPr/>
              <p:nvPr/>
            </p:nvSpPr>
            <p:spPr>
              <a:xfrm>
                <a:off x="241062" y="194200"/>
                <a:ext cx="668348" cy="668348"/>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38" name="شكل بيضاوي 252">
                <a:extLst>
                  <a:ext uri="{FF2B5EF4-FFF2-40B4-BE49-F238E27FC236}">
                    <a16:creationId xmlns:a16="http://schemas.microsoft.com/office/drawing/2014/main" id="{E19C687B-3D74-4306-9D8B-2D5998C39BBC}"/>
                  </a:ext>
                </a:extLst>
              </p:cNvPr>
              <p:cNvSpPr/>
              <p:nvPr/>
            </p:nvSpPr>
            <p:spPr>
              <a:xfrm>
                <a:off x="241062" y="194200"/>
                <a:ext cx="668348" cy="668348"/>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30" name="مربع نص 260">
              <a:extLst>
                <a:ext uri="{FF2B5EF4-FFF2-40B4-BE49-F238E27FC236}">
                  <a16:creationId xmlns:a16="http://schemas.microsoft.com/office/drawing/2014/main" id="{B0C7D191-C992-40B7-9866-BAD541F569A5}"/>
                </a:ext>
              </a:extLst>
            </p:cNvPr>
            <p:cNvSpPr txBox="1"/>
            <p:nvPr/>
          </p:nvSpPr>
          <p:spPr>
            <a:xfrm>
              <a:off x="851463" y="5069226"/>
              <a:ext cx="2862582" cy="517065"/>
            </a:xfrm>
            <a:prstGeom prst="rect">
              <a:avLst/>
            </a:prstGeom>
            <a:noFill/>
          </p:spPr>
          <p:txBody>
            <a:bodyPr wrap="square">
              <a:sp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تعزيز الثقة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3" name="Graphic 127" descr="Group brainstorm with solid fill">
              <a:extLst>
                <a:ext uri="{FF2B5EF4-FFF2-40B4-BE49-F238E27FC236}">
                  <a16:creationId xmlns:a16="http://schemas.microsoft.com/office/drawing/2014/main" id="{2FCE9535-1D16-4308-A464-9F26C6EE3A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16688" y="2957157"/>
              <a:ext cx="1274743" cy="1274673"/>
            </a:xfrm>
            <a:prstGeom prst="rect">
              <a:avLst/>
            </a:prstGeom>
          </p:spPr>
        </p:pic>
      </p:grpSp>
      <p:grpSp>
        <p:nvGrpSpPr>
          <p:cNvPr id="2" name="Group 1">
            <a:extLst>
              <a:ext uri="{FF2B5EF4-FFF2-40B4-BE49-F238E27FC236}">
                <a16:creationId xmlns:a16="http://schemas.microsoft.com/office/drawing/2014/main" id="{D188F5F3-A0DD-4CF9-A089-DA22F885F239}"/>
              </a:ext>
            </a:extLst>
          </p:cNvPr>
          <p:cNvGrpSpPr/>
          <p:nvPr/>
        </p:nvGrpSpPr>
        <p:grpSpPr>
          <a:xfrm>
            <a:off x="8819492" y="2736818"/>
            <a:ext cx="2530368" cy="3044189"/>
            <a:chOff x="8819492" y="2736818"/>
            <a:chExt cx="2530368" cy="3044189"/>
          </a:xfrm>
        </p:grpSpPr>
        <p:sp>
          <p:nvSpPr>
            <p:cNvPr id="32" name="شكل بيضاوي 246">
              <a:extLst>
                <a:ext uri="{FF2B5EF4-FFF2-40B4-BE49-F238E27FC236}">
                  <a16:creationId xmlns:a16="http://schemas.microsoft.com/office/drawing/2014/main" id="{758F6884-623D-4CBC-ACC2-C6F2224F9DC6}"/>
                </a:ext>
              </a:extLst>
            </p:cNvPr>
            <p:cNvSpPr/>
            <p:nvPr/>
          </p:nvSpPr>
          <p:spPr>
            <a:xfrm>
              <a:off x="9249645" y="2736818"/>
              <a:ext cx="1674488" cy="1674396"/>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33" name="شكل بيضاوي 247">
              <a:extLst>
                <a:ext uri="{FF2B5EF4-FFF2-40B4-BE49-F238E27FC236}">
                  <a16:creationId xmlns:a16="http://schemas.microsoft.com/office/drawing/2014/main" id="{26D712CB-DF21-4343-B062-79D4FF4E427D}"/>
                </a:ext>
              </a:extLst>
            </p:cNvPr>
            <p:cNvSpPr/>
            <p:nvPr/>
          </p:nvSpPr>
          <p:spPr>
            <a:xfrm>
              <a:off x="9249645" y="2736818"/>
              <a:ext cx="1674488" cy="1674396"/>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27" name="مربع نص 257">
              <a:extLst>
                <a:ext uri="{FF2B5EF4-FFF2-40B4-BE49-F238E27FC236}">
                  <a16:creationId xmlns:a16="http://schemas.microsoft.com/office/drawing/2014/main" id="{DC694F0C-102C-4F2E-BD60-DB8A1B0E3E7F}"/>
                </a:ext>
              </a:extLst>
            </p:cNvPr>
            <p:cNvSpPr txBox="1"/>
            <p:nvPr/>
          </p:nvSpPr>
          <p:spPr>
            <a:xfrm>
              <a:off x="8819492" y="4839211"/>
              <a:ext cx="2530368" cy="941796"/>
            </a:xfrm>
            <a:prstGeom prst="rect">
              <a:avLst/>
            </a:prstGeom>
            <a:noFill/>
          </p:spPr>
          <p:txBody>
            <a:bodyPr wrap="square">
              <a:sp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الاستباقية والتأهب</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4" name="Graphic 16" descr="Confused person with solid fill">
              <a:extLst>
                <a:ext uri="{FF2B5EF4-FFF2-40B4-BE49-F238E27FC236}">
                  <a16:creationId xmlns:a16="http://schemas.microsoft.com/office/drawing/2014/main" id="{DCE42F59-9F1A-4543-8603-14A0509B8B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92951" y="3048176"/>
              <a:ext cx="1157280" cy="1157216"/>
            </a:xfrm>
            <a:prstGeom prst="rect">
              <a:avLst/>
            </a:prstGeom>
          </p:spPr>
        </p:pic>
      </p:grpSp>
      <p:grpSp>
        <p:nvGrpSpPr>
          <p:cNvPr id="4" name="Group 3">
            <a:extLst>
              <a:ext uri="{FF2B5EF4-FFF2-40B4-BE49-F238E27FC236}">
                <a16:creationId xmlns:a16="http://schemas.microsoft.com/office/drawing/2014/main" id="{FDCADB70-6B76-4CC7-8947-A7B66EC4301B}"/>
              </a:ext>
            </a:extLst>
          </p:cNvPr>
          <p:cNvGrpSpPr/>
          <p:nvPr/>
        </p:nvGrpSpPr>
        <p:grpSpPr>
          <a:xfrm>
            <a:off x="3253420" y="2736818"/>
            <a:ext cx="3261240" cy="2849475"/>
            <a:chOff x="3253420" y="2736818"/>
            <a:chExt cx="3261240" cy="2849475"/>
          </a:xfrm>
        </p:grpSpPr>
        <p:grpSp>
          <p:nvGrpSpPr>
            <p:cNvPr id="35" name="مجموعة 249">
              <a:extLst>
                <a:ext uri="{FF2B5EF4-FFF2-40B4-BE49-F238E27FC236}">
                  <a16:creationId xmlns:a16="http://schemas.microsoft.com/office/drawing/2014/main" id="{6E4AD9B3-39B5-4AFD-890F-B0628D26777B}"/>
                </a:ext>
              </a:extLst>
            </p:cNvPr>
            <p:cNvGrpSpPr/>
            <p:nvPr/>
          </p:nvGrpSpPr>
          <p:grpSpPr>
            <a:xfrm>
              <a:off x="4047281" y="2736818"/>
              <a:ext cx="1674488" cy="1674396"/>
              <a:chOff x="1279287" y="194200"/>
              <a:chExt cx="668348" cy="668348"/>
            </a:xfrm>
          </p:grpSpPr>
          <p:sp>
            <p:nvSpPr>
              <p:cNvPr id="39" name="شكل بيضاوي 253">
                <a:extLst>
                  <a:ext uri="{FF2B5EF4-FFF2-40B4-BE49-F238E27FC236}">
                    <a16:creationId xmlns:a16="http://schemas.microsoft.com/office/drawing/2014/main" id="{69E067A5-7CC7-499A-97DA-B12B21F9321C}"/>
                  </a:ext>
                </a:extLst>
              </p:cNvPr>
              <p:cNvSpPr/>
              <p:nvPr/>
            </p:nvSpPr>
            <p:spPr>
              <a:xfrm>
                <a:off x="1279287" y="194200"/>
                <a:ext cx="668348" cy="668348"/>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0" name="شكل بيضاوي 254">
                <a:extLst>
                  <a:ext uri="{FF2B5EF4-FFF2-40B4-BE49-F238E27FC236}">
                    <a16:creationId xmlns:a16="http://schemas.microsoft.com/office/drawing/2014/main" id="{DA80BCB3-C0FE-4D85-94B4-16C5FA78A2B8}"/>
                  </a:ext>
                </a:extLst>
              </p:cNvPr>
              <p:cNvSpPr/>
              <p:nvPr/>
            </p:nvSpPr>
            <p:spPr>
              <a:xfrm>
                <a:off x="1279287" y="194200"/>
                <a:ext cx="668348" cy="668348"/>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29" name="مربع نص 259">
              <a:extLst>
                <a:ext uri="{FF2B5EF4-FFF2-40B4-BE49-F238E27FC236}">
                  <a16:creationId xmlns:a16="http://schemas.microsoft.com/office/drawing/2014/main" id="{727D9A70-7229-4171-B864-3E70F31131B1}"/>
                </a:ext>
              </a:extLst>
            </p:cNvPr>
            <p:cNvSpPr txBox="1"/>
            <p:nvPr/>
          </p:nvSpPr>
          <p:spPr>
            <a:xfrm>
              <a:off x="3253420" y="5069228"/>
              <a:ext cx="3261240" cy="517065"/>
            </a:xfrm>
            <a:prstGeom prst="rect">
              <a:avLst/>
            </a:prstGeom>
            <a:noFill/>
          </p:spPr>
          <p:txBody>
            <a:bodyPr wrap="square">
              <a:sp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التحسين المستمر</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5" name="Graphic 28" descr="Business Growth with solid fill">
              <a:extLst>
                <a:ext uri="{FF2B5EF4-FFF2-40B4-BE49-F238E27FC236}">
                  <a16:creationId xmlns:a16="http://schemas.microsoft.com/office/drawing/2014/main" id="{D5CDE8FE-41BD-47FA-BFB1-0F77B182CC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4207" y="2990761"/>
              <a:ext cx="1274743" cy="1274673"/>
            </a:xfrm>
            <a:prstGeom prst="rect">
              <a:avLst/>
            </a:prstGeom>
          </p:spPr>
        </p:pic>
      </p:grpSp>
    </p:spTree>
    <p:extLst>
      <p:ext uri="{BB962C8B-B14F-4D97-AF65-F5344CB8AC3E}">
        <p14:creationId xmlns:p14="http://schemas.microsoft.com/office/powerpoint/2010/main" val="708583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42" name="TextBox 41">
            <a:extLst>
              <a:ext uri="{FF2B5EF4-FFF2-40B4-BE49-F238E27FC236}">
                <a16:creationId xmlns:a16="http://schemas.microsoft.com/office/drawing/2014/main" id="{7EDF8606-0ECF-4575-99D8-F25177998997}"/>
              </a:ext>
            </a:extLst>
          </p:cNvPr>
          <p:cNvSpPr txBox="1"/>
          <p:nvPr/>
        </p:nvSpPr>
        <p:spPr>
          <a:xfrm>
            <a:off x="1676848" y="9332414"/>
            <a:ext cx="5009702" cy="410882"/>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Y"/>
              <a:t>ما هي مراحل دورة حياة المشروع؟ </a:t>
            </a:r>
            <a:endParaRPr lang="en-US" dirty="0"/>
          </a:p>
        </p:txBody>
      </p:sp>
      <p:pic>
        <p:nvPicPr>
          <p:cNvPr id="43" name="Picture 2" descr="Studying - Free education icons">
            <a:extLst>
              <a:ext uri="{FF2B5EF4-FFF2-40B4-BE49-F238E27FC236}">
                <a16:creationId xmlns:a16="http://schemas.microsoft.com/office/drawing/2014/main" id="{421DA12D-9A44-4676-8FBE-F95632CF58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764578"/>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66AE9948-907C-43C3-99AA-509AC240038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1EAC094-7DDC-4C4E-A9D3-EF425326A349}"/>
              </a:ext>
            </a:extLst>
          </p:cNvPr>
          <p:cNvSpPr txBox="1"/>
          <p:nvPr/>
        </p:nvSpPr>
        <p:spPr>
          <a:xfrm>
            <a:off x="4811275" y="1918115"/>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مرحلة البدء: </a:t>
            </a:r>
            <a:r>
              <a:rPr lang="ar-SA" dirty="0"/>
              <a:t>تشمل تحديد الفكرة ودراسة الجدوى وإنشاء فريق المشروع</a:t>
            </a:r>
            <a:endParaRPr lang="en-US" dirty="0"/>
          </a:p>
        </p:txBody>
      </p:sp>
      <p:sp>
        <p:nvSpPr>
          <p:cNvPr id="22" name="TextBox 21">
            <a:extLst>
              <a:ext uri="{FF2B5EF4-FFF2-40B4-BE49-F238E27FC236}">
                <a16:creationId xmlns:a16="http://schemas.microsoft.com/office/drawing/2014/main" id="{DEEA7F04-4A16-41CF-B816-5E1F9815F6DB}"/>
              </a:ext>
            </a:extLst>
          </p:cNvPr>
          <p:cNvSpPr txBox="1"/>
          <p:nvPr/>
        </p:nvSpPr>
        <p:spPr>
          <a:xfrm>
            <a:off x="4811275" y="3074671"/>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مرحلة التخطيط: </a:t>
            </a:r>
            <a:r>
              <a:rPr lang="ar-SA" dirty="0"/>
              <a:t>تشمل تحديد الأهداف والنطاق والموارد واعداد الجداول الزمنية والميزانية</a:t>
            </a:r>
            <a:endParaRPr lang="en-US" dirty="0"/>
          </a:p>
        </p:txBody>
      </p:sp>
      <p:sp>
        <p:nvSpPr>
          <p:cNvPr id="24" name="TextBox 23">
            <a:extLst>
              <a:ext uri="{FF2B5EF4-FFF2-40B4-BE49-F238E27FC236}">
                <a16:creationId xmlns:a16="http://schemas.microsoft.com/office/drawing/2014/main" id="{748C2867-9813-41FD-AED1-EF50F264F972}"/>
              </a:ext>
            </a:extLst>
          </p:cNvPr>
          <p:cNvSpPr txBox="1"/>
          <p:nvPr/>
        </p:nvSpPr>
        <p:spPr>
          <a:xfrm>
            <a:off x="4811275" y="4383542"/>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مرحلة التنفيذ: </a:t>
            </a:r>
            <a:r>
              <a:rPr lang="ar-SA" dirty="0"/>
              <a:t>تشمل تنفيذ الأنشطة والتنسيق بين الموارد ومراقبة التقدم</a:t>
            </a:r>
            <a:endParaRPr lang="en-US" dirty="0"/>
          </a:p>
        </p:txBody>
      </p:sp>
      <p:sp>
        <p:nvSpPr>
          <p:cNvPr id="25" name="TextBox 24">
            <a:extLst>
              <a:ext uri="{FF2B5EF4-FFF2-40B4-BE49-F238E27FC236}">
                <a16:creationId xmlns:a16="http://schemas.microsoft.com/office/drawing/2014/main" id="{3ECD223B-F709-4C64-A5DF-4359C35C8814}"/>
              </a:ext>
            </a:extLst>
          </p:cNvPr>
          <p:cNvSpPr txBox="1"/>
          <p:nvPr/>
        </p:nvSpPr>
        <p:spPr>
          <a:xfrm>
            <a:off x="4811275" y="5692414"/>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مرحلة الإغلاق: </a:t>
            </a:r>
            <a:r>
              <a:rPr lang="ar-SA" dirty="0"/>
              <a:t>تشمل استكمال الأنشطة وتسليم النتائج وإنهاء العقود وتقييم المشروع</a:t>
            </a:r>
            <a:endParaRPr lang="en-US" dirty="0"/>
          </a:p>
        </p:txBody>
      </p:sp>
      <p:sp>
        <p:nvSpPr>
          <p:cNvPr id="26" name="TextBox 25">
            <a:extLst>
              <a:ext uri="{FF2B5EF4-FFF2-40B4-BE49-F238E27FC236}">
                <a16:creationId xmlns:a16="http://schemas.microsoft.com/office/drawing/2014/main" id="{6C42FA87-2D45-4807-B54A-B72A18292137}"/>
              </a:ext>
            </a:extLst>
          </p:cNvPr>
          <p:cNvSpPr txBox="1"/>
          <p:nvPr/>
        </p:nvSpPr>
        <p:spPr>
          <a:xfrm>
            <a:off x="12954000" y="2514431"/>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sz="1800" dirty="0">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rPr>
              <a:t>في إدارة المشاريع، أصحاب المصلحة (</a:t>
            </a:r>
            <a:r>
              <a:rPr lang="en-US" sz="1800" dirty="0">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rPr>
              <a:t>Stakeholders</a:t>
            </a:r>
            <a:r>
              <a:rPr lang="ar-SA" sz="1800" dirty="0">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rPr>
              <a:t>) هم الأفراد أو المجموعات التي لها مصلحة في نجاح المشروع أو تأثير عليه. إن تحديد وإدارة هؤلاء الأصحاب بفعالية يعد من أهم مهام مدير المشروع، فهم يلعبون أدواراً هامة في تحقيق أهداف المشروع</a:t>
            </a:r>
            <a:endParaRPr lang="en-US" dirty="0"/>
          </a:p>
        </p:txBody>
      </p:sp>
      <p:pic>
        <p:nvPicPr>
          <p:cNvPr id="27" name="Picture 2" descr="Stakeholders Icon Images – Browse 6,061 Stock Photos, Vectors, and Video |  Adobe Stock">
            <a:extLst>
              <a:ext uri="{FF2B5EF4-FFF2-40B4-BE49-F238E27FC236}">
                <a16:creationId xmlns:a16="http://schemas.microsoft.com/office/drawing/2014/main" id="{DEC635E9-808C-460C-B9DF-C14FC595151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9259" y1="48056" x2="49259" y2="48056"/>
                      </a14:backgroundRemoval>
                    </a14:imgEffect>
                  </a14:imgLayer>
                </a14:imgProps>
              </a:ext>
              <a:ext uri="{28A0092B-C50C-407E-A947-70E740481C1C}">
                <a14:useLocalDpi xmlns:a14="http://schemas.microsoft.com/office/drawing/2010/main" val="0"/>
              </a:ext>
            </a:extLst>
          </a:blip>
          <a:srcRect/>
          <a:stretch>
            <a:fillRect/>
          </a:stretch>
        </p:blipFill>
        <p:spPr bwMode="auto">
          <a:xfrm>
            <a:off x="-6869117" y="2042172"/>
            <a:ext cx="6482980" cy="432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00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مراحل مراقبة المخاطر والاستجابة لها</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46" name="Group 45">
            <a:extLst>
              <a:ext uri="{FF2B5EF4-FFF2-40B4-BE49-F238E27FC236}">
                <a16:creationId xmlns:a16="http://schemas.microsoft.com/office/drawing/2014/main" id="{0446AFFE-77E1-4844-AD62-FCCD62B47F45}"/>
              </a:ext>
            </a:extLst>
          </p:cNvPr>
          <p:cNvGrpSpPr/>
          <p:nvPr/>
        </p:nvGrpSpPr>
        <p:grpSpPr>
          <a:xfrm>
            <a:off x="8110739" y="1935811"/>
            <a:ext cx="2294950" cy="2656813"/>
            <a:chOff x="2881642" y="0"/>
            <a:chExt cx="1270240" cy="1470725"/>
          </a:xfrm>
        </p:grpSpPr>
        <p:sp>
          <p:nvSpPr>
            <p:cNvPr id="67" name="شكل بيضاوي 64">
              <a:extLst>
                <a:ext uri="{FF2B5EF4-FFF2-40B4-BE49-F238E27FC236}">
                  <a16:creationId xmlns:a16="http://schemas.microsoft.com/office/drawing/2014/main" id="{E0647C46-9145-42D4-B7E1-46DE2C4E5611}"/>
                </a:ext>
              </a:extLst>
            </p:cNvPr>
            <p:cNvSpPr/>
            <p:nvPr/>
          </p:nvSpPr>
          <p:spPr>
            <a:xfrm>
              <a:off x="3139177" y="0"/>
              <a:ext cx="616263" cy="616065"/>
            </a:xfrm>
            <a:prstGeom prst="ellipse">
              <a:avLst/>
            </a:prstGeom>
            <a:solidFill>
              <a:schemeClr val="bg1"/>
            </a:solidFill>
            <a:ln w="9525">
              <a:solidFill>
                <a:srgbClr val="1C396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68" name="مربع نص 18">
              <a:extLst>
                <a:ext uri="{FF2B5EF4-FFF2-40B4-BE49-F238E27FC236}">
                  <a16:creationId xmlns:a16="http://schemas.microsoft.com/office/drawing/2014/main" id="{782DA3FB-B38E-4A63-9296-A4D2148EE3E4}"/>
                </a:ext>
              </a:extLst>
            </p:cNvPr>
            <p:cNvSpPr txBox="1"/>
            <p:nvPr/>
          </p:nvSpPr>
          <p:spPr>
            <a:xfrm>
              <a:off x="2881642" y="750498"/>
              <a:ext cx="1270240" cy="720227"/>
            </a:xfrm>
            <a:prstGeom prst="rect">
              <a:avLst/>
            </a:prstGeom>
            <a:noFill/>
          </p:spPr>
          <p:txBody>
            <a:bodyPr wrap="square" rtlCol="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متابعة المخاطر المحددة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9" name="TextBox 6">
              <a:extLst>
                <a:ext uri="{FF2B5EF4-FFF2-40B4-BE49-F238E27FC236}">
                  <a16:creationId xmlns:a16="http://schemas.microsoft.com/office/drawing/2014/main" id="{06987FA0-5640-4904-85C0-C0DA0671D992}"/>
                </a:ext>
              </a:extLst>
            </p:cNvPr>
            <p:cNvSpPr txBox="1"/>
            <p:nvPr/>
          </p:nvSpPr>
          <p:spPr>
            <a:xfrm>
              <a:off x="3112080" y="62931"/>
              <a:ext cx="723900" cy="418165"/>
            </a:xfrm>
            <a:prstGeom prst="rect">
              <a:avLst/>
            </a:prstGeom>
            <a:noFill/>
          </p:spPr>
          <p:txBody>
            <a:bodyPr wrap="square" rtlCol="0">
              <a:spAutoFit/>
            </a:bodyPr>
            <a:lstStyle/>
            <a:p>
              <a:pPr marL="0" marR="0" algn="ctr" rtl="1">
                <a:lnSpc>
                  <a:spcPct val="115000"/>
                </a:lnSpc>
                <a:spcBef>
                  <a:spcPts val="0"/>
                </a:spcBef>
                <a:spcAft>
                  <a:spcPts val="0"/>
                </a:spcAft>
              </a:pPr>
              <a:r>
                <a:rPr lang="en-US" sz="4000" b="1" kern="1200" dirty="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01</a:t>
              </a:r>
              <a:endParaRPr lang="en-US" sz="40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47" name="Group 46">
            <a:extLst>
              <a:ext uri="{FF2B5EF4-FFF2-40B4-BE49-F238E27FC236}">
                <a16:creationId xmlns:a16="http://schemas.microsoft.com/office/drawing/2014/main" id="{601EED57-3452-40FA-8000-77E49CE4AB7E}"/>
              </a:ext>
            </a:extLst>
          </p:cNvPr>
          <p:cNvGrpSpPr/>
          <p:nvPr/>
        </p:nvGrpSpPr>
        <p:grpSpPr>
          <a:xfrm>
            <a:off x="5029896" y="1935811"/>
            <a:ext cx="2294950" cy="2656813"/>
            <a:chOff x="1470608" y="0"/>
            <a:chExt cx="1270240" cy="1470725"/>
          </a:xfrm>
        </p:grpSpPr>
        <p:sp>
          <p:nvSpPr>
            <p:cNvPr id="64" name="شكل بيضاوي 64">
              <a:extLst>
                <a:ext uri="{FF2B5EF4-FFF2-40B4-BE49-F238E27FC236}">
                  <a16:creationId xmlns:a16="http://schemas.microsoft.com/office/drawing/2014/main" id="{777352A7-AD03-4809-9E66-EC9E5C8A2DCD}"/>
                </a:ext>
              </a:extLst>
            </p:cNvPr>
            <p:cNvSpPr/>
            <p:nvPr/>
          </p:nvSpPr>
          <p:spPr>
            <a:xfrm>
              <a:off x="1728138" y="0"/>
              <a:ext cx="616263" cy="616065"/>
            </a:xfrm>
            <a:prstGeom prst="ellipse">
              <a:avLst/>
            </a:prstGeom>
            <a:solidFill>
              <a:schemeClr val="bg1"/>
            </a:solidFill>
            <a:ln w="9525">
              <a:solidFill>
                <a:srgbClr val="1C396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65" name="مربع نص 18">
              <a:extLst>
                <a:ext uri="{FF2B5EF4-FFF2-40B4-BE49-F238E27FC236}">
                  <a16:creationId xmlns:a16="http://schemas.microsoft.com/office/drawing/2014/main" id="{640EF6EE-B709-404C-B33E-16CAF9CE4B05}"/>
                </a:ext>
              </a:extLst>
            </p:cNvPr>
            <p:cNvSpPr txBox="1"/>
            <p:nvPr/>
          </p:nvSpPr>
          <p:spPr>
            <a:xfrm>
              <a:off x="1470608" y="750498"/>
              <a:ext cx="1270240" cy="720227"/>
            </a:xfrm>
            <a:prstGeom prst="rect">
              <a:avLst/>
            </a:prstGeom>
            <a:noFill/>
          </p:spPr>
          <p:txBody>
            <a:bodyPr wrap="square" rtlCol="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مخاطر جديدة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6" name="TextBox 6">
              <a:extLst>
                <a:ext uri="{FF2B5EF4-FFF2-40B4-BE49-F238E27FC236}">
                  <a16:creationId xmlns:a16="http://schemas.microsoft.com/office/drawing/2014/main" id="{A908F3EC-9A9C-4D5E-90F2-4A42223B26D9}"/>
                </a:ext>
              </a:extLst>
            </p:cNvPr>
            <p:cNvSpPr txBox="1"/>
            <p:nvPr/>
          </p:nvSpPr>
          <p:spPr>
            <a:xfrm>
              <a:off x="1701046" y="62931"/>
              <a:ext cx="723900" cy="418165"/>
            </a:xfrm>
            <a:prstGeom prst="rect">
              <a:avLst/>
            </a:prstGeom>
            <a:noFill/>
          </p:spPr>
          <p:txBody>
            <a:bodyPr wrap="square" rtlCol="0">
              <a:spAutoFit/>
            </a:bodyPr>
            <a:lstStyle/>
            <a:p>
              <a:pPr marL="0" marR="0" algn="ctr" rtl="1">
                <a:lnSpc>
                  <a:spcPct val="115000"/>
                </a:lnSpc>
                <a:spcBef>
                  <a:spcPts val="0"/>
                </a:spcBef>
                <a:spcAft>
                  <a:spcPts val="0"/>
                </a:spcAft>
              </a:pPr>
              <a:r>
                <a:rPr lang="en-US" sz="4000" b="1" kern="1200" dirty="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02</a:t>
              </a:r>
              <a:endParaRPr lang="en-US" sz="40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48" name="Group 47">
            <a:extLst>
              <a:ext uri="{FF2B5EF4-FFF2-40B4-BE49-F238E27FC236}">
                <a16:creationId xmlns:a16="http://schemas.microsoft.com/office/drawing/2014/main" id="{FA50273F-1EF1-4A7B-90AC-44665C87FDD4}"/>
              </a:ext>
            </a:extLst>
          </p:cNvPr>
          <p:cNvGrpSpPr/>
          <p:nvPr/>
        </p:nvGrpSpPr>
        <p:grpSpPr>
          <a:xfrm>
            <a:off x="2128338" y="1935811"/>
            <a:ext cx="2294950" cy="2656813"/>
            <a:chOff x="69463" y="0"/>
            <a:chExt cx="1270240" cy="1470725"/>
          </a:xfrm>
        </p:grpSpPr>
        <p:sp>
          <p:nvSpPr>
            <p:cNvPr id="61" name="شكل بيضاوي 64">
              <a:extLst>
                <a:ext uri="{FF2B5EF4-FFF2-40B4-BE49-F238E27FC236}">
                  <a16:creationId xmlns:a16="http://schemas.microsoft.com/office/drawing/2014/main" id="{35BA5599-B2BE-43BE-95CA-8096DA2D96C8}"/>
                </a:ext>
              </a:extLst>
            </p:cNvPr>
            <p:cNvSpPr/>
            <p:nvPr/>
          </p:nvSpPr>
          <p:spPr>
            <a:xfrm>
              <a:off x="326989" y="0"/>
              <a:ext cx="616263" cy="616065"/>
            </a:xfrm>
            <a:prstGeom prst="ellipse">
              <a:avLst/>
            </a:prstGeom>
            <a:solidFill>
              <a:schemeClr val="bg1"/>
            </a:solidFill>
            <a:ln w="9525">
              <a:solidFill>
                <a:srgbClr val="1C396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62" name="مربع نص 18">
              <a:extLst>
                <a:ext uri="{FF2B5EF4-FFF2-40B4-BE49-F238E27FC236}">
                  <a16:creationId xmlns:a16="http://schemas.microsoft.com/office/drawing/2014/main" id="{6A1FD6CE-0328-42B1-9584-C24A3F6458E4}"/>
                </a:ext>
              </a:extLst>
            </p:cNvPr>
            <p:cNvSpPr txBox="1"/>
            <p:nvPr/>
          </p:nvSpPr>
          <p:spPr>
            <a:xfrm>
              <a:off x="69463" y="750498"/>
              <a:ext cx="1270240" cy="720227"/>
            </a:xfrm>
            <a:prstGeom prst="rect">
              <a:avLst/>
            </a:prstGeom>
            <a:noFill/>
          </p:spPr>
          <p:txBody>
            <a:bodyPr wrap="square" rtlCol="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تقييم التغييرات في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3" name="TextBox 6">
              <a:extLst>
                <a:ext uri="{FF2B5EF4-FFF2-40B4-BE49-F238E27FC236}">
                  <a16:creationId xmlns:a16="http://schemas.microsoft.com/office/drawing/2014/main" id="{AE3099BC-3316-4E66-B53F-337B92DA8947}"/>
                </a:ext>
              </a:extLst>
            </p:cNvPr>
            <p:cNvSpPr txBox="1"/>
            <p:nvPr/>
          </p:nvSpPr>
          <p:spPr>
            <a:xfrm>
              <a:off x="299901" y="62931"/>
              <a:ext cx="723900" cy="418165"/>
            </a:xfrm>
            <a:prstGeom prst="rect">
              <a:avLst/>
            </a:prstGeom>
            <a:noFill/>
          </p:spPr>
          <p:txBody>
            <a:bodyPr wrap="square" rtlCol="0">
              <a:spAutoFit/>
            </a:bodyPr>
            <a:lstStyle/>
            <a:p>
              <a:pPr marL="0" marR="0" algn="ctr" rtl="1">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03</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49" name="Group 48">
            <a:extLst>
              <a:ext uri="{FF2B5EF4-FFF2-40B4-BE49-F238E27FC236}">
                <a16:creationId xmlns:a16="http://schemas.microsoft.com/office/drawing/2014/main" id="{EF3A090A-4F4A-4BD7-924E-49F5A06FBE83}"/>
              </a:ext>
            </a:extLst>
          </p:cNvPr>
          <p:cNvGrpSpPr/>
          <p:nvPr/>
        </p:nvGrpSpPr>
        <p:grpSpPr>
          <a:xfrm>
            <a:off x="8110734" y="4605054"/>
            <a:ext cx="2294950" cy="2442086"/>
            <a:chOff x="2881639" y="1477606"/>
            <a:chExt cx="1270240" cy="1351859"/>
          </a:xfrm>
        </p:grpSpPr>
        <p:sp>
          <p:nvSpPr>
            <p:cNvPr id="58" name="شكل بيضاوي 64">
              <a:extLst>
                <a:ext uri="{FF2B5EF4-FFF2-40B4-BE49-F238E27FC236}">
                  <a16:creationId xmlns:a16="http://schemas.microsoft.com/office/drawing/2014/main" id="{CD51539B-B544-4AB2-9F7A-F127716EA592}"/>
                </a:ext>
              </a:extLst>
            </p:cNvPr>
            <p:cNvSpPr/>
            <p:nvPr/>
          </p:nvSpPr>
          <p:spPr>
            <a:xfrm>
              <a:off x="3139177" y="1477606"/>
              <a:ext cx="616263" cy="616065"/>
            </a:xfrm>
            <a:prstGeom prst="ellipse">
              <a:avLst/>
            </a:prstGeom>
            <a:solidFill>
              <a:schemeClr val="bg1"/>
            </a:solidFill>
            <a:ln w="9525">
              <a:solidFill>
                <a:srgbClr val="1C396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59" name="مربع نص 18">
              <a:extLst>
                <a:ext uri="{FF2B5EF4-FFF2-40B4-BE49-F238E27FC236}">
                  <a16:creationId xmlns:a16="http://schemas.microsoft.com/office/drawing/2014/main" id="{287F947F-9ECC-4D5C-A6D9-692E92035BE5}"/>
                </a:ext>
              </a:extLst>
            </p:cNvPr>
            <p:cNvSpPr txBox="1"/>
            <p:nvPr/>
          </p:nvSpPr>
          <p:spPr>
            <a:xfrm>
              <a:off x="2881639" y="2228079"/>
              <a:ext cx="1270240" cy="601386"/>
            </a:xfrm>
            <a:prstGeom prst="rect">
              <a:avLst/>
            </a:prstGeom>
            <a:noFill/>
          </p:spPr>
          <p:txBody>
            <a:bodyPr wrap="square" rtlCol="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استجابات مناسبة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0" name="TextBox 6">
              <a:extLst>
                <a:ext uri="{FF2B5EF4-FFF2-40B4-BE49-F238E27FC236}">
                  <a16:creationId xmlns:a16="http://schemas.microsoft.com/office/drawing/2014/main" id="{8F7D6351-C79B-4C60-9221-C5A72854A124}"/>
                </a:ext>
              </a:extLst>
            </p:cNvPr>
            <p:cNvSpPr txBox="1"/>
            <p:nvPr/>
          </p:nvSpPr>
          <p:spPr>
            <a:xfrm>
              <a:off x="3112080" y="1540511"/>
              <a:ext cx="723900" cy="418165"/>
            </a:xfrm>
            <a:prstGeom prst="rect">
              <a:avLst/>
            </a:prstGeom>
            <a:noFill/>
          </p:spPr>
          <p:txBody>
            <a:bodyPr wrap="square" rtlCol="0">
              <a:spAutoFit/>
            </a:bodyPr>
            <a:lstStyle/>
            <a:p>
              <a:pPr marL="0" marR="0" algn="ctr" rtl="1">
                <a:lnSpc>
                  <a:spcPct val="115000"/>
                </a:lnSpc>
                <a:spcBef>
                  <a:spcPts val="0"/>
                </a:spcBef>
                <a:spcAft>
                  <a:spcPts val="0"/>
                </a:spcAft>
              </a:pPr>
              <a:r>
                <a:rPr lang="en-US" sz="4000" b="1" kern="1200" dirty="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04</a:t>
              </a:r>
              <a:endParaRPr lang="en-US" sz="40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50" name="Group 49">
            <a:extLst>
              <a:ext uri="{FF2B5EF4-FFF2-40B4-BE49-F238E27FC236}">
                <a16:creationId xmlns:a16="http://schemas.microsoft.com/office/drawing/2014/main" id="{FFAF648B-0EB6-4410-A5BD-026DF52BDF63}"/>
              </a:ext>
            </a:extLst>
          </p:cNvPr>
          <p:cNvGrpSpPr/>
          <p:nvPr/>
        </p:nvGrpSpPr>
        <p:grpSpPr>
          <a:xfrm>
            <a:off x="5029892" y="4605054"/>
            <a:ext cx="2294950" cy="2134186"/>
            <a:chOff x="1470606" y="1477606"/>
            <a:chExt cx="1270240" cy="1181416"/>
          </a:xfrm>
        </p:grpSpPr>
        <p:sp>
          <p:nvSpPr>
            <p:cNvPr id="55" name="شكل بيضاوي 64">
              <a:extLst>
                <a:ext uri="{FF2B5EF4-FFF2-40B4-BE49-F238E27FC236}">
                  <a16:creationId xmlns:a16="http://schemas.microsoft.com/office/drawing/2014/main" id="{91363B6E-AD1A-4015-9414-926FB87EE33C}"/>
                </a:ext>
              </a:extLst>
            </p:cNvPr>
            <p:cNvSpPr/>
            <p:nvPr/>
          </p:nvSpPr>
          <p:spPr>
            <a:xfrm>
              <a:off x="1728138" y="1477606"/>
              <a:ext cx="616263" cy="616065"/>
            </a:xfrm>
            <a:prstGeom prst="ellipse">
              <a:avLst/>
            </a:prstGeom>
            <a:solidFill>
              <a:schemeClr val="bg1"/>
            </a:solidFill>
            <a:ln w="9525">
              <a:solidFill>
                <a:srgbClr val="1C396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56" name="مربع نص 18">
              <a:extLst>
                <a:ext uri="{FF2B5EF4-FFF2-40B4-BE49-F238E27FC236}">
                  <a16:creationId xmlns:a16="http://schemas.microsoft.com/office/drawing/2014/main" id="{EECDF618-6576-4FCB-870F-228EA430A3CA}"/>
                </a:ext>
              </a:extLst>
            </p:cNvPr>
            <p:cNvSpPr txBox="1"/>
            <p:nvPr/>
          </p:nvSpPr>
          <p:spPr>
            <a:xfrm>
              <a:off x="1470606" y="2228079"/>
              <a:ext cx="1270240" cy="430943"/>
            </a:xfrm>
            <a:prstGeom prst="rect">
              <a:avLst/>
            </a:prstGeom>
            <a:noFill/>
          </p:spPr>
          <p:txBody>
            <a:bodyPr wrap="square" rtlCol="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توثيق الإجراءات</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7" name="TextBox 6">
              <a:extLst>
                <a:ext uri="{FF2B5EF4-FFF2-40B4-BE49-F238E27FC236}">
                  <a16:creationId xmlns:a16="http://schemas.microsoft.com/office/drawing/2014/main" id="{3070186C-6F55-4326-A23A-43274E81F999}"/>
                </a:ext>
              </a:extLst>
            </p:cNvPr>
            <p:cNvSpPr txBox="1"/>
            <p:nvPr/>
          </p:nvSpPr>
          <p:spPr>
            <a:xfrm>
              <a:off x="1701046" y="1540511"/>
              <a:ext cx="723900" cy="418165"/>
            </a:xfrm>
            <a:prstGeom prst="rect">
              <a:avLst/>
            </a:prstGeom>
            <a:noFill/>
          </p:spPr>
          <p:txBody>
            <a:bodyPr wrap="square" rtlCol="0">
              <a:spAutoFit/>
            </a:bodyPr>
            <a:lstStyle/>
            <a:p>
              <a:pPr marL="0" marR="0" algn="ctr" rtl="1">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05</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51" name="Group 50">
            <a:extLst>
              <a:ext uri="{FF2B5EF4-FFF2-40B4-BE49-F238E27FC236}">
                <a16:creationId xmlns:a16="http://schemas.microsoft.com/office/drawing/2014/main" id="{EF6D5985-7C6E-4912-ACEF-96D31E09A7F2}"/>
              </a:ext>
            </a:extLst>
          </p:cNvPr>
          <p:cNvGrpSpPr/>
          <p:nvPr/>
        </p:nvGrpSpPr>
        <p:grpSpPr>
          <a:xfrm>
            <a:off x="1891835" y="4605054"/>
            <a:ext cx="2767956" cy="2488837"/>
            <a:chOff x="-61440" y="1477606"/>
            <a:chExt cx="1532046" cy="1377739"/>
          </a:xfrm>
        </p:grpSpPr>
        <p:sp>
          <p:nvSpPr>
            <p:cNvPr id="52" name="شكل بيضاوي 64">
              <a:extLst>
                <a:ext uri="{FF2B5EF4-FFF2-40B4-BE49-F238E27FC236}">
                  <a16:creationId xmlns:a16="http://schemas.microsoft.com/office/drawing/2014/main" id="{9A02385E-59CD-4C19-967C-1AC042E04ECD}"/>
                </a:ext>
              </a:extLst>
            </p:cNvPr>
            <p:cNvSpPr/>
            <p:nvPr/>
          </p:nvSpPr>
          <p:spPr>
            <a:xfrm>
              <a:off x="326989" y="1477606"/>
              <a:ext cx="616263" cy="616065"/>
            </a:xfrm>
            <a:prstGeom prst="ellipse">
              <a:avLst/>
            </a:prstGeom>
            <a:solidFill>
              <a:schemeClr val="bg1"/>
            </a:solidFill>
            <a:ln w="9525">
              <a:solidFill>
                <a:srgbClr val="1C396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53" name="مربع نص 18">
              <a:extLst>
                <a:ext uri="{FF2B5EF4-FFF2-40B4-BE49-F238E27FC236}">
                  <a16:creationId xmlns:a16="http://schemas.microsoft.com/office/drawing/2014/main" id="{29D4E3DA-4F80-4C0E-BE86-DE58CC2B1794}"/>
                </a:ext>
              </a:extLst>
            </p:cNvPr>
            <p:cNvSpPr txBox="1"/>
            <p:nvPr/>
          </p:nvSpPr>
          <p:spPr>
            <a:xfrm>
              <a:off x="-61440" y="2228079"/>
              <a:ext cx="1532046" cy="627266"/>
            </a:xfrm>
            <a:prstGeom prst="rect">
              <a:avLst/>
            </a:prstGeom>
            <a:noFill/>
          </p:spPr>
          <p:txBody>
            <a:bodyPr wrap="square" rtlCol="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التواصل والتنسيق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4" name="TextBox 6">
              <a:extLst>
                <a:ext uri="{FF2B5EF4-FFF2-40B4-BE49-F238E27FC236}">
                  <a16:creationId xmlns:a16="http://schemas.microsoft.com/office/drawing/2014/main" id="{DB9CCD93-F3DF-4FF6-908A-5DF161ED8535}"/>
                </a:ext>
              </a:extLst>
            </p:cNvPr>
            <p:cNvSpPr txBox="1"/>
            <p:nvPr/>
          </p:nvSpPr>
          <p:spPr>
            <a:xfrm>
              <a:off x="299901" y="1540511"/>
              <a:ext cx="723900" cy="418165"/>
            </a:xfrm>
            <a:prstGeom prst="rect">
              <a:avLst/>
            </a:prstGeom>
            <a:noFill/>
          </p:spPr>
          <p:txBody>
            <a:bodyPr wrap="square" rtlCol="0">
              <a:spAutoFit/>
            </a:bodyPr>
            <a:lstStyle/>
            <a:p>
              <a:pPr marL="0" marR="0" algn="ctr" rtl="1">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06</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Tree>
    <p:extLst>
      <p:ext uri="{BB962C8B-B14F-4D97-AF65-F5344CB8AC3E}">
        <p14:creationId xmlns:p14="http://schemas.microsoft.com/office/powerpoint/2010/main" val="4249476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anim calcmode="lin" valueType="num">
                                      <p:cBhvr>
                                        <p:cTn id="15" dur="1000" fill="hold"/>
                                        <p:tgtEl>
                                          <p:spTgt spid="47"/>
                                        </p:tgtEl>
                                        <p:attrNameLst>
                                          <p:attrName>ppt_x</p:attrName>
                                        </p:attrNameLst>
                                      </p:cBhvr>
                                      <p:tavLst>
                                        <p:tav tm="0">
                                          <p:val>
                                            <p:strVal val="#ppt_x"/>
                                          </p:val>
                                        </p:tav>
                                        <p:tav tm="100000">
                                          <p:val>
                                            <p:strVal val="#ppt_x"/>
                                          </p:val>
                                        </p:tav>
                                      </p:tavLst>
                                    </p:anim>
                                    <p:anim calcmode="lin" valueType="num">
                                      <p:cBhvr>
                                        <p:cTn id="1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1000"/>
                                        <p:tgtEl>
                                          <p:spTgt spid="49"/>
                                        </p:tgtEl>
                                      </p:cBhvr>
                                    </p:animEffect>
                                    <p:anim calcmode="lin" valueType="num">
                                      <p:cBhvr>
                                        <p:cTn id="29" dur="1000" fill="hold"/>
                                        <p:tgtEl>
                                          <p:spTgt spid="49"/>
                                        </p:tgtEl>
                                        <p:attrNameLst>
                                          <p:attrName>ppt_x</p:attrName>
                                        </p:attrNameLst>
                                      </p:cBhvr>
                                      <p:tavLst>
                                        <p:tav tm="0">
                                          <p:val>
                                            <p:strVal val="#ppt_x"/>
                                          </p:val>
                                        </p:tav>
                                        <p:tav tm="100000">
                                          <p:val>
                                            <p:strVal val="#ppt_x"/>
                                          </p:val>
                                        </p:tav>
                                      </p:tavLst>
                                    </p:anim>
                                    <p:anim calcmode="lin" valueType="num">
                                      <p:cBhvr>
                                        <p:cTn id="3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1000"/>
                                        <p:tgtEl>
                                          <p:spTgt spid="50"/>
                                        </p:tgtEl>
                                      </p:cBhvr>
                                    </p:animEffect>
                                    <p:anim calcmode="lin" valueType="num">
                                      <p:cBhvr>
                                        <p:cTn id="36" dur="1000" fill="hold"/>
                                        <p:tgtEl>
                                          <p:spTgt spid="50"/>
                                        </p:tgtEl>
                                        <p:attrNameLst>
                                          <p:attrName>ppt_x</p:attrName>
                                        </p:attrNameLst>
                                      </p:cBhvr>
                                      <p:tavLst>
                                        <p:tav tm="0">
                                          <p:val>
                                            <p:strVal val="#ppt_x"/>
                                          </p:val>
                                        </p:tav>
                                        <p:tav tm="100000">
                                          <p:val>
                                            <p:strVal val="#ppt_x"/>
                                          </p:val>
                                        </p:tav>
                                      </p:tavLst>
                                    </p:anim>
                                    <p:anim calcmode="lin" valueType="num">
                                      <p:cBhvr>
                                        <p:cTn id="3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استراتيجيات الاستجابة للمخاطر</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39" name="Group 38">
            <a:extLst>
              <a:ext uri="{FF2B5EF4-FFF2-40B4-BE49-F238E27FC236}">
                <a16:creationId xmlns:a16="http://schemas.microsoft.com/office/drawing/2014/main" id="{57079844-52DF-4642-9F97-6B9AF22A1C67}"/>
              </a:ext>
            </a:extLst>
          </p:cNvPr>
          <p:cNvGrpSpPr/>
          <p:nvPr/>
        </p:nvGrpSpPr>
        <p:grpSpPr>
          <a:xfrm>
            <a:off x="8928204" y="2269633"/>
            <a:ext cx="2625194" cy="3185886"/>
            <a:chOff x="4285984" y="0"/>
            <a:chExt cx="1357308" cy="1647645"/>
          </a:xfrm>
        </p:grpSpPr>
        <p:sp>
          <p:nvSpPr>
            <p:cNvPr id="76" name="Freeform: Shape 75">
              <a:extLst>
                <a:ext uri="{FF2B5EF4-FFF2-40B4-BE49-F238E27FC236}">
                  <a16:creationId xmlns:a16="http://schemas.microsoft.com/office/drawing/2014/main" id="{9C4CBB99-2D7E-4365-A785-DBCFBE3C4AE3}"/>
                </a:ext>
              </a:extLst>
            </p:cNvPr>
            <p:cNvSpPr/>
            <p:nvPr/>
          </p:nvSpPr>
          <p:spPr>
            <a:xfrm>
              <a:off x="4402127"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77" name="TextBox 6">
              <a:extLst>
                <a:ext uri="{FF2B5EF4-FFF2-40B4-BE49-F238E27FC236}">
                  <a16:creationId xmlns:a16="http://schemas.microsoft.com/office/drawing/2014/main" id="{6DD2BBAA-3861-491C-A488-D9527C96505F}"/>
                </a:ext>
              </a:extLst>
            </p:cNvPr>
            <p:cNvSpPr txBox="1"/>
            <p:nvPr/>
          </p:nvSpPr>
          <p:spPr>
            <a:xfrm>
              <a:off x="4829612" y="0"/>
              <a:ext cx="364011" cy="390670"/>
            </a:xfrm>
            <a:prstGeom prst="rect">
              <a:avLst/>
            </a:prstGeom>
            <a:noFill/>
          </p:spPr>
          <p:txBody>
            <a:bodyPr wrap="none" rtlCol="0">
              <a:spAutoFit/>
            </a:bodyPr>
            <a:lstStyle/>
            <a:p>
              <a:pPr marL="0" marR="0" algn="ctr" rtl="1">
                <a:lnSpc>
                  <a:spcPct val="115000"/>
                </a:lnSpc>
                <a:spcBef>
                  <a:spcPts val="0"/>
                </a:spcBef>
                <a:spcAft>
                  <a:spcPts val="0"/>
                </a:spcAft>
              </a:pPr>
              <a:r>
                <a:rPr lang="ar-SY"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01</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8" name="مربع نص 18">
              <a:extLst>
                <a:ext uri="{FF2B5EF4-FFF2-40B4-BE49-F238E27FC236}">
                  <a16:creationId xmlns:a16="http://schemas.microsoft.com/office/drawing/2014/main" id="{5F5FA2F7-1207-43A5-B87A-184F760911EC}"/>
                </a:ext>
              </a:extLst>
            </p:cNvPr>
            <p:cNvSpPr txBox="1"/>
            <p:nvPr/>
          </p:nvSpPr>
          <p:spPr>
            <a:xfrm>
              <a:off x="4285984" y="1187380"/>
              <a:ext cx="1357308" cy="46026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التخفيف</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40" name="Group 39">
            <a:extLst>
              <a:ext uri="{FF2B5EF4-FFF2-40B4-BE49-F238E27FC236}">
                <a16:creationId xmlns:a16="http://schemas.microsoft.com/office/drawing/2014/main" id="{A8333DFE-5F68-498F-AE08-0490D6317233}"/>
              </a:ext>
            </a:extLst>
          </p:cNvPr>
          <p:cNvGrpSpPr/>
          <p:nvPr/>
        </p:nvGrpSpPr>
        <p:grpSpPr>
          <a:xfrm>
            <a:off x="5984035" y="2269633"/>
            <a:ext cx="2944270" cy="3185886"/>
            <a:chOff x="2763756" y="0"/>
            <a:chExt cx="1522280" cy="1647645"/>
          </a:xfrm>
        </p:grpSpPr>
        <p:sp>
          <p:nvSpPr>
            <p:cNvPr id="73" name="Freeform: Shape 72">
              <a:extLst>
                <a:ext uri="{FF2B5EF4-FFF2-40B4-BE49-F238E27FC236}">
                  <a16:creationId xmlns:a16="http://schemas.microsoft.com/office/drawing/2014/main" id="{610A1CD3-7703-49EA-A6AE-787530DDC9B6}"/>
                </a:ext>
              </a:extLst>
            </p:cNvPr>
            <p:cNvSpPr/>
            <p:nvPr/>
          </p:nvSpPr>
          <p:spPr>
            <a:xfrm>
              <a:off x="2962333"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74" name="TextBox 6">
              <a:extLst>
                <a:ext uri="{FF2B5EF4-FFF2-40B4-BE49-F238E27FC236}">
                  <a16:creationId xmlns:a16="http://schemas.microsoft.com/office/drawing/2014/main" id="{FBD3940F-EF38-4DB6-9EE0-1C1AE70C10D8}"/>
                </a:ext>
              </a:extLst>
            </p:cNvPr>
            <p:cNvSpPr txBox="1"/>
            <p:nvPr/>
          </p:nvSpPr>
          <p:spPr>
            <a:xfrm>
              <a:off x="3389867" y="0"/>
              <a:ext cx="364011" cy="390670"/>
            </a:xfrm>
            <a:prstGeom prst="rect">
              <a:avLst/>
            </a:prstGeom>
            <a:noFill/>
          </p:spPr>
          <p:txBody>
            <a:bodyPr wrap="none" rtlCol="0">
              <a:spAutoFit/>
            </a:bodyPr>
            <a:lstStyle/>
            <a:p>
              <a:pPr marL="0" marR="0" algn="ctr" rtl="1">
                <a:lnSpc>
                  <a:spcPct val="115000"/>
                </a:lnSpc>
                <a:spcBef>
                  <a:spcPts val="0"/>
                </a:spcBef>
                <a:spcAft>
                  <a:spcPts val="0"/>
                </a:spcAft>
              </a:pPr>
              <a:r>
                <a:rPr lang="ar-SY"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02</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5" name="مربع نص 18">
              <a:extLst>
                <a:ext uri="{FF2B5EF4-FFF2-40B4-BE49-F238E27FC236}">
                  <a16:creationId xmlns:a16="http://schemas.microsoft.com/office/drawing/2014/main" id="{8223FF7A-D1A5-4278-B197-2CC1476BC3D5}"/>
                </a:ext>
              </a:extLst>
            </p:cNvPr>
            <p:cNvSpPr txBox="1"/>
            <p:nvPr/>
          </p:nvSpPr>
          <p:spPr>
            <a:xfrm>
              <a:off x="2763756" y="1187380"/>
              <a:ext cx="1522280" cy="46026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النقل</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41" name="Group 40">
            <a:extLst>
              <a:ext uri="{FF2B5EF4-FFF2-40B4-BE49-F238E27FC236}">
                <a16:creationId xmlns:a16="http://schemas.microsoft.com/office/drawing/2014/main" id="{9AD4F1CE-27E8-4F2B-A54D-1DFF359EE3D0}"/>
              </a:ext>
            </a:extLst>
          </p:cNvPr>
          <p:cNvGrpSpPr/>
          <p:nvPr/>
        </p:nvGrpSpPr>
        <p:grpSpPr>
          <a:xfrm>
            <a:off x="3369208" y="2269633"/>
            <a:ext cx="2625194" cy="3185886"/>
            <a:chOff x="1411808" y="0"/>
            <a:chExt cx="1357308" cy="1647645"/>
          </a:xfrm>
        </p:grpSpPr>
        <p:sp>
          <p:nvSpPr>
            <p:cNvPr id="70" name="Freeform: Shape 69">
              <a:extLst>
                <a:ext uri="{FF2B5EF4-FFF2-40B4-BE49-F238E27FC236}">
                  <a16:creationId xmlns:a16="http://schemas.microsoft.com/office/drawing/2014/main" id="{B5A5FF00-A7DC-4977-A4E2-22BA532528C0}"/>
                </a:ext>
              </a:extLst>
            </p:cNvPr>
            <p:cNvSpPr/>
            <p:nvPr/>
          </p:nvSpPr>
          <p:spPr>
            <a:xfrm>
              <a:off x="1527853"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71" name="TextBox 6">
              <a:extLst>
                <a:ext uri="{FF2B5EF4-FFF2-40B4-BE49-F238E27FC236}">
                  <a16:creationId xmlns:a16="http://schemas.microsoft.com/office/drawing/2014/main" id="{705E68EF-4C96-4BEF-8426-1F34FDCCB162}"/>
                </a:ext>
              </a:extLst>
            </p:cNvPr>
            <p:cNvSpPr txBox="1"/>
            <p:nvPr/>
          </p:nvSpPr>
          <p:spPr>
            <a:xfrm>
              <a:off x="1955437" y="0"/>
              <a:ext cx="364011" cy="390670"/>
            </a:xfrm>
            <a:prstGeom prst="rect">
              <a:avLst/>
            </a:prstGeom>
            <a:noFill/>
          </p:spPr>
          <p:txBody>
            <a:bodyPr wrap="none" rtlCol="0">
              <a:spAutoFit/>
            </a:bodyPr>
            <a:lstStyle/>
            <a:p>
              <a:pPr marL="0" marR="0" algn="ctr" rtl="1">
                <a:lnSpc>
                  <a:spcPct val="115000"/>
                </a:lnSpc>
                <a:spcBef>
                  <a:spcPts val="0"/>
                </a:spcBef>
                <a:spcAft>
                  <a:spcPts val="0"/>
                </a:spcAft>
              </a:pPr>
              <a:r>
                <a:rPr lang="ar-SY"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03</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2" name="مربع نص 18">
              <a:extLst>
                <a:ext uri="{FF2B5EF4-FFF2-40B4-BE49-F238E27FC236}">
                  <a16:creationId xmlns:a16="http://schemas.microsoft.com/office/drawing/2014/main" id="{0330B58E-CB52-4BCD-9507-7AD645EF7425}"/>
                </a:ext>
              </a:extLst>
            </p:cNvPr>
            <p:cNvSpPr txBox="1"/>
            <p:nvPr/>
          </p:nvSpPr>
          <p:spPr>
            <a:xfrm>
              <a:off x="1411808" y="1187380"/>
              <a:ext cx="1357308" cy="46026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تجنب</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42" name="Group 41">
            <a:extLst>
              <a:ext uri="{FF2B5EF4-FFF2-40B4-BE49-F238E27FC236}">
                <a16:creationId xmlns:a16="http://schemas.microsoft.com/office/drawing/2014/main" id="{F6F2EEC0-99C4-4389-B25B-786D77E3229E}"/>
              </a:ext>
            </a:extLst>
          </p:cNvPr>
          <p:cNvGrpSpPr/>
          <p:nvPr/>
        </p:nvGrpSpPr>
        <p:grpSpPr>
          <a:xfrm>
            <a:off x="638604" y="2269633"/>
            <a:ext cx="2625194" cy="3185886"/>
            <a:chOff x="0" y="0"/>
            <a:chExt cx="1357308" cy="1647645"/>
          </a:xfrm>
        </p:grpSpPr>
        <p:sp>
          <p:nvSpPr>
            <p:cNvPr id="43" name="Freeform: Shape 42">
              <a:extLst>
                <a:ext uri="{FF2B5EF4-FFF2-40B4-BE49-F238E27FC236}">
                  <a16:creationId xmlns:a16="http://schemas.microsoft.com/office/drawing/2014/main" id="{9D952C76-D235-4489-B507-9FDC06A49D88}"/>
                </a:ext>
              </a:extLst>
            </p:cNvPr>
            <p:cNvSpPr/>
            <p:nvPr/>
          </p:nvSpPr>
          <p:spPr>
            <a:xfrm>
              <a:off x="115996"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44" name="TextBox 6">
              <a:extLst>
                <a:ext uri="{FF2B5EF4-FFF2-40B4-BE49-F238E27FC236}">
                  <a16:creationId xmlns:a16="http://schemas.microsoft.com/office/drawing/2014/main" id="{6528037A-F93F-40D7-AD7B-701D4CE16763}"/>
                </a:ext>
              </a:extLst>
            </p:cNvPr>
            <p:cNvSpPr txBox="1"/>
            <p:nvPr/>
          </p:nvSpPr>
          <p:spPr>
            <a:xfrm>
              <a:off x="543628" y="0"/>
              <a:ext cx="364011" cy="390670"/>
            </a:xfrm>
            <a:prstGeom prst="rect">
              <a:avLst/>
            </a:prstGeom>
            <a:noFill/>
          </p:spPr>
          <p:txBody>
            <a:bodyPr wrap="none" rtlCol="0">
              <a:spAutoFit/>
            </a:bodyPr>
            <a:lstStyle/>
            <a:p>
              <a:pPr marL="0" marR="0" algn="ctr" rtl="1">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04</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5" name="مربع نص 18">
              <a:extLst>
                <a:ext uri="{FF2B5EF4-FFF2-40B4-BE49-F238E27FC236}">
                  <a16:creationId xmlns:a16="http://schemas.microsoft.com/office/drawing/2014/main" id="{45E25126-80BF-46DE-A7F8-EF8176702E88}"/>
                </a:ext>
              </a:extLst>
            </p:cNvPr>
            <p:cNvSpPr txBox="1"/>
            <p:nvPr/>
          </p:nvSpPr>
          <p:spPr>
            <a:xfrm>
              <a:off x="0" y="1187380"/>
              <a:ext cx="1357308" cy="46026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القبول</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79" name="TextBox 78">
            <a:extLst>
              <a:ext uri="{FF2B5EF4-FFF2-40B4-BE49-F238E27FC236}">
                <a16:creationId xmlns:a16="http://schemas.microsoft.com/office/drawing/2014/main" id="{C16FCD27-9822-45DB-A866-5600E71089A8}"/>
              </a:ext>
            </a:extLst>
          </p:cNvPr>
          <p:cNvSpPr txBox="1"/>
          <p:nvPr/>
        </p:nvSpPr>
        <p:spPr>
          <a:xfrm>
            <a:off x="1676848" y="-3996186"/>
            <a:ext cx="50097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متابعة المخاطر خلال تنفيذ المشروع والتعامل معها بفعالية؟</a:t>
            </a:r>
            <a:endParaRPr lang="en-US" dirty="0"/>
          </a:p>
        </p:txBody>
      </p:sp>
      <p:pic>
        <p:nvPicPr>
          <p:cNvPr id="80" name="Picture 2" descr="Studying - Free education icons">
            <a:extLst>
              <a:ext uri="{FF2B5EF4-FFF2-40B4-BE49-F238E27FC236}">
                <a16:creationId xmlns:a16="http://schemas.microsoft.com/office/drawing/2014/main" id="{47E2D4F1-E80E-4D3C-B034-72C0D03B0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5294492"/>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035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1000"/>
                                        <p:tgtEl>
                                          <p:spTgt spid="40"/>
                                        </p:tgtEl>
                                      </p:cBhvr>
                                    </p:animEffect>
                                    <p:anim calcmode="lin" valueType="num">
                                      <p:cBhvr>
                                        <p:cTn id="15" dur="1000" fill="hold"/>
                                        <p:tgtEl>
                                          <p:spTgt spid="40"/>
                                        </p:tgtEl>
                                        <p:attrNameLst>
                                          <p:attrName>ppt_x</p:attrName>
                                        </p:attrNameLst>
                                      </p:cBhvr>
                                      <p:tavLst>
                                        <p:tav tm="0">
                                          <p:val>
                                            <p:strVal val="#ppt_x"/>
                                          </p:val>
                                        </p:tav>
                                        <p:tav tm="100000">
                                          <p:val>
                                            <p:strVal val="#ppt_x"/>
                                          </p:val>
                                        </p:tav>
                                      </p:tavLst>
                                    </p:anim>
                                    <p:anim calcmode="lin" valueType="num">
                                      <p:cBhvr>
                                        <p:cTn id="1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102" name="TextBox 101">
            <a:extLst>
              <a:ext uri="{FF2B5EF4-FFF2-40B4-BE49-F238E27FC236}">
                <a16:creationId xmlns:a16="http://schemas.microsoft.com/office/drawing/2014/main" id="{E6112954-04C6-4F66-8D5F-97BFC7D5E023}"/>
              </a:ext>
            </a:extLst>
          </p:cNvPr>
          <p:cNvSpPr txBox="1"/>
          <p:nvPr/>
        </p:nvSpPr>
        <p:spPr>
          <a:xfrm>
            <a:off x="1676848" y="3429000"/>
            <a:ext cx="50097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متابعة المخاطر خلال تنفيذ المشروع والتعامل معها بفعالية؟</a:t>
            </a:r>
            <a:endParaRPr lang="en-US" dirty="0"/>
          </a:p>
        </p:txBody>
      </p:sp>
      <p:pic>
        <p:nvPicPr>
          <p:cNvPr id="103" name="Picture 2" descr="Studying - Free education icons">
            <a:extLst>
              <a:ext uri="{FF2B5EF4-FFF2-40B4-BE49-F238E27FC236}">
                <a16:creationId xmlns:a16="http://schemas.microsoft.com/office/drawing/2014/main" id="{FD56ADF8-3F15-4A3F-94AC-2CFBD0117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EA1A2724-F302-40AB-9F59-57CF24891E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33668"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39D28AE-9CB1-47F1-94BC-E8A7FD77BE4F}"/>
              </a:ext>
            </a:extLst>
          </p:cNvPr>
          <p:cNvSpPr txBox="1"/>
          <p:nvPr/>
        </p:nvSpPr>
        <p:spPr>
          <a:xfrm>
            <a:off x="14173200" y="2450675"/>
            <a:ext cx="5108431" cy="3347070"/>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يجب وضع نظام لمراقبة المخاطر، بما في ذلك رصد مؤشرات الإنذار المبكر وتتبع حالة تنفيذ خطط التخفيف. عند حدوث مخاطر، يتم تنفيذ خطط الاستجابة المناسبة مثل التعديل في الخطط أو تنشيط بدائل الاستجابة. كما يجب تحديث سجل المخاطر باستمرار وتوثيق الدروس المستفادة</a:t>
            </a:r>
            <a:endParaRPr lang="en-US" dirty="0"/>
          </a:p>
        </p:txBody>
      </p:sp>
    </p:spTree>
    <p:extLst>
      <p:ext uri="{BB962C8B-B14F-4D97-AF65-F5344CB8AC3E}">
        <p14:creationId xmlns:p14="http://schemas.microsoft.com/office/powerpoint/2010/main" val="22587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AC81EDAA-04FB-4D21-B59B-BCA022F5137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CFCA9C2-95A9-4E6D-A0AD-F8FC0F394733}"/>
              </a:ext>
            </a:extLst>
          </p:cNvPr>
          <p:cNvSpPr txBox="1"/>
          <p:nvPr/>
        </p:nvSpPr>
        <p:spPr>
          <a:xfrm>
            <a:off x="6096000" y="2450675"/>
            <a:ext cx="5108431" cy="3347070"/>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يجب وضع نظام لمراقبة المخاطر، بما في ذلك رصد مؤشرات الإنذار المبكر وتتبع حالة تنفيذ خطط التخفيف. عند حدوث مخاطر، يتم تنفيذ خطط الاستجابة المناسبة مثل التعديل في الخطط أو تنشيط بدائل الاستجابة. كما يجب تحديث سجل المخاطر باستمرار وتوثيق الدروس المستفادة</a:t>
            </a:r>
            <a:endParaRPr lang="en-US" dirty="0"/>
          </a:p>
        </p:txBody>
      </p:sp>
      <p:sp>
        <p:nvSpPr>
          <p:cNvPr id="22" name="TextBox 21">
            <a:extLst>
              <a:ext uri="{FF2B5EF4-FFF2-40B4-BE49-F238E27FC236}">
                <a16:creationId xmlns:a16="http://schemas.microsoft.com/office/drawing/2014/main" id="{F2915DE4-97D9-4389-BA4B-9084835F4FAC}"/>
              </a:ext>
            </a:extLst>
          </p:cNvPr>
          <p:cNvSpPr txBox="1"/>
          <p:nvPr/>
        </p:nvSpPr>
        <p:spPr>
          <a:xfrm>
            <a:off x="1676848" y="9695704"/>
            <a:ext cx="50097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متابعة المخاطر خلال تنفيذ المشروع والتعامل معها بفعالية؟</a:t>
            </a:r>
            <a:endParaRPr lang="en-US" dirty="0"/>
          </a:p>
        </p:txBody>
      </p:sp>
      <p:pic>
        <p:nvPicPr>
          <p:cNvPr id="23" name="Picture 2" descr="Studying - Free education icons">
            <a:extLst>
              <a:ext uri="{FF2B5EF4-FFF2-40B4-BE49-F238E27FC236}">
                <a16:creationId xmlns:a16="http://schemas.microsoft.com/office/drawing/2014/main" id="{BBFFB7CC-F0A2-45E1-9257-F1E452D08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302" y="8397398"/>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256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1" name="Rectangle 20">
            <a:extLst>
              <a:ext uri="{FF2B5EF4-FFF2-40B4-BE49-F238E27FC236}">
                <a16:creationId xmlns:a16="http://schemas.microsoft.com/office/drawing/2014/main" id="{8F9960CF-F8E3-447F-8B0C-DD7345A4615E}"/>
              </a:ext>
            </a:extLst>
          </p:cNvPr>
          <p:cNvSpPr/>
          <p:nvPr/>
        </p:nvSpPr>
        <p:spPr>
          <a:xfrm>
            <a:off x="10820400" y="0"/>
            <a:ext cx="13716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FAEF5F-DB96-4188-9FC2-D73BA698B8A8}"/>
              </a:ext>
            </a:extLst>
          </p:cNvPr>
          <p:cNvSpPr/>
          <p:nvPr/>
        </p:nvSpPr>
        <p:spPr>
          <a:xfrm>
            <a:off x="0" y="1257300"/>
            <a:ext cx="12192000" cy="1733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Calendar ">
            <a:extLst>
              <a:ext uri="{FF2B5EF4-FFF2-40B4-BE49-F238E27FC236}">
                <a16:creationId xmlns:a16="http://schemas.microsoft.com/office/drawing/2014/main" id="{E45E353B-44E4-4C5E-9876-CA8F686ED798}"/>
              </a:ext>
            </a:extLst>
          </p:cNvPr>
          <p:cNvPicPr/>
          <p:nvPr/>
        </p:nvPicPr>
        <p:blipFill>
          <a:blip r:embed="rId3" cstate="print">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1029950" y="152400"/>
            <a:ext cx="952500" cy="952500"/>
          </a:xfrm>
          <a:prstGeom prst="rect">
            <a:avLst/>
          </a:prstGeom>
          <a:noFill/>
          <a:ln>
            <a:noFill/>
          </a:ln>
        </p:spPr>
      </p:pic>
      <p:sp>
        <p:nvSpPr>
          <p:cNvPr id="24" name="Rectangle 23">
            <a:extLst>
              <a:ext uri="{FF2B5EF4-FFF2-40B4-BE49-F238E27FC236}">
                <a16:creationId xmlns:a16="http://schemas.microsoft.com/office/drawing/2014/main" id="{C4F61257-F853-4F20-BB4A-25349BB8879E}"/>
              </a:ext>
            </a:extLst>
          </p:cNvPr>
          <p:cNvSpPr/>
          <p:nvPr/>
        </p:nvSpPr>
        <p:spPr>
          <a:xfrm>
            <a:off x="10601778" y="1257300"/>
            <a:ext cx="218622" cy="1733550"/>
          </a:xfrm>
          <a:prstGeom prst="rect">
            <a:avLst/>
          </a:prstGeom>
          <a:solidFill>
            <a:srgbClr val="203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87B1837-7CC8-4066-967A-CEC97CCC25BB}"/>
              </a:ext>
            </a:extLst>
          </p:cNvPr>
          <p:cNvSpPr txBox="1"/>
          <p:nvPr/>
        </p:nvSpPr>
        <p:spPr>
          <a:xfrm>
            <a:off x="10979150" y="1651000"/>
            <a:ext cx="1162050" cy="954107"/>
          </a:xfrm>
          <a:prstGeom prst="rect">
            <a:avLst/>
          </a:prstGeom>
          <a:noFill/>
        </p:spPr>
        <p:txBody>
          <a:bodyPr wrap="square" rtlCol="0">
            <a:spAutoFit/>
          </a:bodyPr>
          <a:lstStyle/>
          <a:p>
            <a:pPr algn="ctr" rtl="1"/>
            <a:r>
              <a:rPr lang="ar-SY" sz="2800" dirty="0">
                <a:latin typeface="GE Dinar Two Medium" panose="020A0503020102020204" pitchFamily="18" charset="-78"/>
                <a:ea typeface="GE Dinar Two Medium" panose="020A0503020102020204" pitchFamily="18" charset="-78"/>
                <a:cs typeface="GE Dinar Two Medium" panose="020A0503020102020204" pitchFamily="18" charset="-78"/>
              </a:rPr>
              <a:t>اليوم الرابع</a:t>
            </a:r>
            <a:endParaRPr lang="en-US" sz="28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6" name="TextBox 25">
            <a:extLst>
              <a:ext uri="{FF2B5EF4-FFF2-40B4-BE49-F238E27FC236}">
                <a16:creationId xmlns:a16="http://schemas.microsoft.com/office/drawing/2014/main" id="{BCE88B0F-56DF-4657-A369-E24E94BC7C61}"/>
              </a:ext>
            </a:extLst>
          </p:cNvPr>
          <p:cNvSpPr txBox="1"/>
          <p:nvPr/>
        </p:nvSpPr>
        <p:spPr>
          <a:xfrm>
            <a:off x="7287742" y="367040"/>
            <a:ext cx="3423347" cy="523220"/>
          </a:xfrm>
          <a:prstGeom prst="rect">
            <a:avLst/>
          </a:prstGeom>
          <a:noFill/>
        </p:spPr>
        <p:txBody>
          <a:bodyPr wrap="square" rtlCol="0">
            <a:spAutoFit/>
          </a:bodyPr>
          <a:lstStyle/>
          <a:p>
            <a:pPr algn="ctr" rtl="1"/>
            <a:r>
              <a:rPr lang="ar-SY"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rPr>
              <a:t>الجلسة الثانية</a:t>
            </a:r>
            <a:endParaRPr lang="en-US"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7" name="TextBox 26">
            <a:extLst>
              <a:ext uri="{FF2B5EF4-FFF2-40B4-BE49-F238E27FC236}">
                <a16:creationId xmlns:a16="http://schemas.microsoft.com/office/drawing/2014/main" id="{04A78358-C45B-420F-A4AF-809D71AE58EB}"/>
              </a:ext>
            </a:extLst>
          </p:cNvPr>
          <p:cNvSpPr txBox="1"/>
          <p:nvPr/>
        </p:nvSpPr>
        <p:spPr>
          <a:xfrm>
            <a:off x="2630658" y="1794754"/>
            <a:ext cx="7132440" cy="658642"/>
          </a:xfrm>
          <a:prstGeom prst="rect">
            <a:avLst/>
          </a:prstGeom>
          <a:noFill/>
        </p:spPr>
        <p:txBody>
          <a:bodyPr wrap="square" rtlCol="0">
            <a:spAutoFit/>
          </a:bodyPr>
          <a:lstStyle/>
          <a:p>
            <a:pPr marL="0" marR="0" algn="r" rtl="0">
              <a:lnSpc>
                <a:spcPct val="115000"/>
              </a:lnSpc>
              <a:spcBef>
                <a:spcPts val="0"/>
              </a:spcBef>
              <a:spcAft>
                <a:spcPts val="0"/>
              </a:spcAft>
            </a:pPr>
            <a:r>
              <a:rPr lang="ar-SY" sz="3200" dirty="0">
                <a:latin typeface="GE Dinar Two Medium" panose="020A0503020102020204" pitchFamily="18" charset="-78"/>
                <a:ea typeface="GE Dinar Two Medium" panose="020A0503020102020204" pitchFamily="18" charset="-78"/>
                <a:cs typeface="GE Dinar Two Medium" panose="020A0503020102020204" pitchFamily="18" charset="-78"/>
              </a:rPr>
              <a:t>إدارة التواصل في المشروع</a:t>
            </a:r>
            <a:endParaRPr lang="en-US" sz="32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nvGrpSpPr>
          <p:cNvPr id="28" name="Group 27">
            <a:extLst>
              <a:ext uri="{FF2B5EF4-FFF2-40B4-BE49-F238E27FC236}">
                <a16:creationId xmlns:a16="http://schemas.microsoft.com/office/drawing/2014/main" id="{F5732EDC-4390-4776-B168-2EAB1E44355A}"/>
              </a:ext>
            </a:extLst>
          </p:cNvPr>
          <p:cNvGrpSpPr/>
          <p:nvPr/>
        </p:nvGrpSpPr>
        <p:grpSpPr>
          <a:xfrm>
            <a:off x="3449973" y="3550569"/>
            <a:ext cx="6208299" cy="583544"/>
            <a:chOff x="3815733" y="3283607"/>
            <a:chExt cx="6208299" cy="583544"/>
          </a:xfrm>
        </p:grpSpPr>
        <p:sp>
          <p:nvSpPr>
            <p:cNvPr id="29" name="Rectangle 28">
              <a:extLst>
                <a:ext uri="{FF2B5EF4-FFF2-40B4-BE49-F238E27FC236}">
                  <a16:creationId xmlns:a16="http://schemas.microsoft.com/office/drawing/2014/main" id="{6535190C-B74D-4028-AAFE-CB296249BAEF}"/>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0" name="TextBox 29">
              <a:extLst>
                <a:ext uri="{FF2B5EF4-FFF2-40B4-BE49-F238E27FC236}">
                  <a16:creationId xmlns:a16="http://schemas.microsoft.com/office/drawing/2014/main" id="{2D51C958-8A66-4575-873F-F95B3940FF30}"/>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أهمية التواصل الفعال في إدارة المشاريع</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1" name="Group 30">
            <a:extLst>
              <a:ext uri="{FF2B5EF4-FFF2-40B4-BE49-F238E27FC236}">
                <a16:creationId xmlns:a16="http://schemas.microsoft.com/office/drawing/2014/main" id="{8DAC2C0B-223B-45DB-86BB-BD5E79106FE8}"/>
              </a:ext>
            </a:extLst>
          </p:cNvPr>
          <p:cNvGrpSpPr/>
          <p:nvPr/>
        </p:nvGrpSpPr>
        <p:grpSpPr>
          <a:xfrm>
            <a:off x="3449973" y="4228148"/>
            <a:ext cx="6208299" cy="583544"/>
            <a:chOff x="3815733" y="3283607"/>
            <a:chExt cx="6208299" cy="583544"/>
          </a:xfrm>
        </p:grpSpPr>
        <p:sp>
          <p:nvSpPr>
            <p:cNvPr id="32" name="Rectangle 31">
              <a:extLst>
                <a:ext uri="{FF2B5EF4-FFF2-40B4-BE49-F238E27FC236}">
                  <a16:creationId xmlns:a16="http://schemas.microsoft.com/office/drawing/2014/main" id="{F3D217BE-6C3D-4C58-B693-9AAF03CBB637}"/>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3" name="TextBox 32">
              <a:extLst>
                <a:ext uri="{FF2B5EF4-FFF2-40B4-BE49-F238E27FC236}">
                  <a16:creationId xmlns:a16="http://schemas.microsoft.com/office/drawing/2014/main" id="{41B16B1C-D5DE-4015-B2AA-CE17A9275AAE}"/>
                </a:ext>
              </a:extLst>
            </p:cNvPr>
            <p:cNvSpPr txBox="1"/>
            <p:nvPr/>
          </p:nvSpPr>
          <p:spPr>
            <a:xfrm>
              <a:off x="3815733" y="3409896"/>
              <a:ext cx="6098344" cy="421654"/>
            </a:xfrm>
            <a:prstGeom prst="rect">
              <a:avLst/>
            </a:prstGeom>
            <a:noFill/>
          </p:spPr>
          <p:txBody>
            <a:bodyPr wrap="square">
              <a:spAutoFit/>
            </a:bodyPr>
            <a:lstStyle/>
            <a:p>
              <a:pPr marR="0" lvl="0" algn="r" rtl="1">
                <a:lnSpc>
                  <a:spcPct val="107000"/>
                </a:lnSpc>
                <a:spcBef>
                  <a:spcPts val="0"/>
                </a:spcBef>
                <a:spcAft>
                  <a:spcPts val="800"/>
                </a:spcAft>
                <a:buSzPts val="1600"/>
              </a:pPr>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تحديد أصحاب المصلحة واحتياجاتهم من المعلومات</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4" name="Group 33">
            <a:extLst>
              <a:ext uri="{FF2B5EF4-FFF2-40B4-BE49-F238E27FC236}">
                <a16:creationId xmlns:a16="http://schemas.microsoft.com/office/drawing/2014/main" id="{E0C578C9-A341-43FF-A70B-004BA71229B4}"/>
              </a:ext>
            </a:extLst>
          </p:cNvPr>
          <p:cNvGrpSpPr/>
          <p:nvPr/>
        </p:nvGrpSpPr>
        <p:grpSpPr>
          <a:xfrm>
            <a:off x="3449973" y="4914424"/>
            <a:ext cx="6208299" cy="583544"/>
            <a:chOff x="3815733" y="3283607"/>
            <a:chExt cx="6208299" cy="583544"/>
          </a:xfrm>
        </p:grpSpPr>
        <p:sp>
          <p:nvSpPr>
            <p:cNvPr id="35" name="Rectangle 34">
              <a:extLst>
                <a:ext uri="{FF2B5EF4-FFF2-40B4-BE49-F238E27FC236}">
                  <a16:creationId xmlns:a16="http://schemas.microsoft.com/office/drawing/2014/main" id="{2E4117EE-C8BF-42E1-99B8-C3446F9927E1}"/>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6" name="TextBox 35">
              <a:extLst>
                <a:ext uri="{FF2B5EF4-FFF2-40B4-BE49-F238E27FC236}">
                  <a16:creationId xmlns:a16="http://schemas.microsoft.com/office/drawing/2014/main" id="{99E835E8-7991-40D1-8964-B4B083540BA3}"/>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اختيار قنوات التواصل المناسبة</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7" name="Group 36">
            <a:extLst>
              <a:ext uri="{FF2B5EF4-FFF2-40B4-BE49-F238E27FC236}">
                <a16:creationId xmlns:a16="http://schemas.microsoft.com/office/drawing/2014/main" id="{D79010C1-E81E-459B-A0A8-6634C2881A62}"/>
              </a:ext>
            </a:extLst>
          </p:cNvPr>
          <p:cNvGrpSpPr/>
          <p:nvPr/>
        </p:nvGrpSpPr>
        <p:grpSpPr>
          <a:xfrm>
            <a:off x="3449973" y="5600700"/>
            <a:ext cx="6208299" cy="583544"/>
            <a:chOff x="3815733" y="3283607"/>
            <a:chExt cx="6208299" cy="583544"/>
          </a:xfrm>
        </p:grpSpPr>
        <p:sp>
          <p:nvSpPr>
            <p:cNvPr id="38" name="Rectangle 37">
              <a:extLst>
                <a:ext uri="{FF2B5EF4-FFF2-40B4-BE49-F238E27FC236}">
                  <a16:creationId xmlns:a16="http://schemas.microsoft.com/office/drawing/2014/main" id="{CF0E74C8-B9F8-432F-BF58-7071216150FC}"/>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9" name="TextBox 38">
              <a:extLst>
                <a:ext uri="{FF2B5EF4-FFF2-40B4-BE49-F238E27FC236}">
                  <a16:creationId xmlns:a16="http://schemas.microsoft.com/office/drawing/2014/main" id="{2F2AD454-F2C7-4A62-91C1-8E50C09C86D8}"/>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إدارة الاجتماعات وتوثيق المعلومات</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sp>
        <p:nvSpPr>
          <p:cNvPr id="40" name="Rectangle 39">
            <a:extLst>
              <a:ext uri="{FF2B5EF4-FFF2-40B4-BE49-F238E27FC236}">
                <a16:creationId xmlns:a16="http://schemas.microsoft.com/office/drawing/2014/main" id="{9A77D2E6-6536-4AA5-8158-90A067256031}"/>
              </a:ext>
            </a:extLst>
          </p:cNvPr>
          <p:cNvSpPr/>
          <p:nvPr/>
        </p:nvSpPr>
        <p:spPr>
          <a:xfrm>
            <a:off x="9921223" y="1610044"/>
            <a:ext cx="80892" cy="1075032"/>
          </a:xfrm>
          <a:prstGeom prst="rect">
            <a:avLst/>
          </a:prstGeom>
          <a:solidFill>
            <a:srgbClr val="627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Tree>
    <p:extLst>
      <p:ext uri="{BB962C8B-B14F-4D97-AF65-F5344CB8AC3E}">
        <p14:creationId xmlns:p14="http://schemas.microsoft.com/office/powerpoint/2010/main" val="963998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tube ">
            <a:extLst>
              <a:ext uri="{FF2B5EF4-FFF2-40B4-BE49-F238E27FC236}">
                <a16:creationId xmlns:a16="http://schemas.microsoft.com/office/drawing/2014/main" id="{53EFD4E6-E4DD-4D4F-8B51-C5D3FE82010B}"/>
              </a:ext>
            </a:extLst>
          </p:cNvPr>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08773" y="2877929"/>
            <a:ext cx="2043938" cy="2043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0DE40-7F1E-4239-9133-4AAEC1420844}"/>
              </a:ext>
            </a:extLst>
          </p:cNvPr>
          <p:cNvSpPr txBox="1"/>
          <p:nvPr/>
        </p:nvSpPr>
        <p:spPr>
          <a:xfrm>
            <a:off x="1199536" y="2487204"/>
            <a:ext cx="6091084" cy="941796"/>
          </a:xfrm>
          <a:prstGeom prst="rect">
            <a:avLst/>
          </a:prstGeom>
          <a:noFill/>
        </p:spPr>
        <p:txBody>
          <a:bodyPr wrap="square">
            <a:spAutoFit/>
          </a:bodyPr>
          <a:lstStyle>
            <a:defPPr>
              <a:defRPr lang="en-US"/>
            </a:defPPr>
            <a:lvl1pPr marR="0" algn="ctr">
              <a:lnSpc>
                <a:spcPct val="115000"/>
              </a:lnSpc>
              <a:spcBef>
                <a:spcPts val="0"/>
              </a:spcBef>
              <a:spcAft>
                <a:spcPts val="0"/>
              </a:spcAft>
              <a:defRPr sz="2400" b="1">
                <a:solidFill>
                  <a:srgbClr val="1E3D6A"/>
                </a:solidFill>
                <a:effectLst/>
                <a:latin typeface="Times New Roman" panose="02020603050405020304" pitchFamily="18" charset="0"/>
                <a:ea typeface="Calibri" panose="020F0502020204030204" pitchFamily="34" charset="0"/>
                <a:cs typeface="GE Dinar Two Medium" panose="020A0503020102020204" pitchFamily="18" charset="-78"/>
              </a:defRPr>
            </a:lvl1pPr>
          </a:lstStyle>
          <a:p>
            <a:pPr rtl="1"/>
            <a:r>
              <a:rPr lang="ar-SY"/>
              <a:t>مقطع الفيديو الآتي يقدم معلومات عن مبادئ التواصل الفعال في بيئة العمل:</a:t>
            </a:r>
            <a:endParaRPr lang="en-US"/>
          </a:p>
        </p:txBody>
      </p:sp>
      <p:sp>
        <p:nvSpPr>
          <p:cNvPr id="4" name="TextBox 3">
            <a:extLst>
              <a:ext uri="{FF2B5EF4-FFF2-40B4-BE49-F238E27FC236}">
                <a16:creationId xmlns:a16="http://schemas.microsoft.com/office/drawing/2014/main" id="{46AC71B9-84C2-404D-9C97-1B41B0B067AC}"/>
              </a:ext>
            </a:extLst>
          </p:cNvPr>
          <p:cNvSpPr txBox="1"/>
          <p:nvPr/>
        </p:nvSpPr>
        <p:spPr>
          <a:xfrm>
            <a:off x="750764" y="4708113"/>
            <a:ext cx="7405094" cy="587853"/>
          </a:xfrm>
          <a:prstGeom prst="rect">
            <a:avLst/>
          </a:prstGeom>
          <a:noFill/>
        </p:spPr>
        <p:txBody>
          <a:bodyPr wrap="square">
            <a:spAutoFit/>
          </a:bodyPr>
          <a:lstStyle>
            <a:defPPr>
              <a:defRPr lang="en-US"/>
            </a:defPPr>
            <a:lvl1pPr marR="0" algn="ctr" rtl="1">
              <a:lnSpc>
                <a:spcPct val="115000"/>
              </a:lnSpc>
              <a:spcBef>
                <a:spcPts val="0"/>
              </a:spcBef>
              <a:spcAft>
                <a:spcPts val="0"/>
              </a:spcAft>
              <a:defRPr sz="2800" b="1" u="sng">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defRPr>
            </a:lvl1pPr>
          </a:lstStyle>
          <a:p>
            <a:r>
              <a:rPr lang="en-US">
                <a:hlinkClick r:id="rId4">
                  <a:extLst>
                    <a:ext uri="{A12FA001-AC4F-418D-AE19-62706E023703}">
                      <ahyp:hlinkClr xmlns:ahyp="http://schemas.microsoft.com/office/drawing/2018/hyperlinkcolor" val="tx"/>
                    </a:ext>
                  </a:extLst>
                </a:hlinkClick>
              </a:rPr>
              <a:t>https://youtu.be/m-tEGisMepM?si=4YCMvVFUrns2uyYx</a:t>
            </a:r>
            <a:endParaRPr lang="en-US"/>
          </a:p>
        </p:txBody>
      </p:sp>
    </p:spTree>
    <p:extLst>
      <p:ext uri="{BB962C8B-B14F-4D97-AF65-F5344CB8AC3E}">
        <p14:creationId xmlns:p14="http://schemas.microsoft.com/office/powerpoint/2010/main" val="190452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أهمية التواصل الفعال في إدارة المشاريع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2" name="Group 1">
            <a:extLst>
              <a:ext uri="{FF2B5EF4-FFF2-40B4-BE49-F238E27FC236}">
                <a16:creationId xmlns:a16="http://schemas.microsoft.com/office/drawing/2014/main" id="{B49ECDE3-B77B-42D8-B414-FD0D556133D8}"/>
              </a:ext>
            </a:extLst>
          </p:cNvPr>
          <p:cNvGrpSpPr/>
          <p:nvPr/>
        </p:nvGrpSpPr>
        <p:grpSpPr>
          <a:xfrm>
            <a:off x="8453519" y="1961841"/>
            <a:ext cx="2667981" cy="2213531"/>
            <a:chOff x="7542387" y="2038041"/>
            <a:chExt cx="2667981" cy="2213531"/>
          </a:xfrm>
        </p:grpSpPr>
        <p:sp>
          <p:nvSpPr>
            <p:cNvPr id="21" name="TextBox 83">
              <a:extLst>
                <a:ext uri="{FF2B5EF4-FFF2-40B4-BE49-F238E27FC236}">
                  <a16:creationId xmlns:a16="http://schemas.microsoft.com/office/drawing/2014/main" id="{2955358F-2874-4115-A845-BBD2858C1E77}"/>
                </a:ext>
              </a:extLst>
            </p:cNvPr>
            <p:cNvSpPr txBox="1"/>
            <p:nvPr/>
          </p:nvSpPr>
          <p:spPr>
            <a:xfrm>
              <a:off x="7542387" y="3309775"/>
              <a:ext cx="2667981" cy="941797"/>
            </a:xfrm>
            <a:prstGeom prst="rect">
              <a:avLst/>
            </a:prstGeom>
            <a:noFill/>
          </p:spPr>
          <p:txBody>
            <a:bodyPr wrap="square">
              <a:sp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ضمان التوافق والاتساق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7" name="Picture 26" descr="Puzzle ">
              <a:extLst>
                <a:ext uri="{FF2B5EF4-FFF2-40B4-BE49-F238E27FC236}">
                  <a16:creationId xmlns:a16="http://schemas.microsoft.com/office/drawing/2014/main" id="{3BE8E1B5-DA1C-41DA-8C26-A0E3FAA7D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6815" y="2038041"/>
              <a:ext cx="1039336" cy="1039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9B5C760A-3036-4BCF-A7A5-CA1E9C1D8E72}"/>
              </a:ext>
            </a:extLst>
          </p:cNvPr>
          <p:cNvGrpSpPr/>
          <p:nvPr/>
        </p:nvGrpSpPr>
        <p:grpSpPr>
          <a:xfrm>
            <a:off x="4985818" y="1865141"/>
            <a:ext cx="2667981" cy="2310896"/>
            <a:chOff x="4683107" y="1941341"/>
            <a:chExt cx="2667981" cy="2310896"/>
          </a:xfrm>
        </p:grpSpPr>
        <p:sp>
          <p:nvSpPr>
            <p:cNvPr id="22" name="TextBox 84">
              <a:extLst>
                <a:ext uri="{FF2B5EF4-FFF2-40B4-BE49-F238E27FC236}">
                  <a16:creationId xmlns:a16="http://schemas.microsoft.com/office/drawing/2014/main" id="{C8F0B8C9-EDF5-4981-8D59-C728BF8ED23B}"/>
                </a:ext>
              </a:extLst>
            </p:cNvPr>
            <p:cNvSpPr txBox="1"/>
            <p:nvPr/>
          </p:nvSpPr>
          <p:spPr>
            <a:xfrm>
              <a:off x="4683107" y="3310440"/>
              <a:ext cx="2667981" cy="941797"/>
            </a:xfrm>
            <a:prstGeom prst="rect">
              <a:avLst/>
            </a:prstGeom>
            <a:noFill/>
          </p:spPr>
          <p:txBody>
            <a:bodyPr wrap="square">
              <a:sp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تعزيز التعاون والتنسيق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8" name="Picture 27" descr="Handshake ">
              <a:extLst>
                <a:ext uri="{FF2B5EF4-FFF2-40B4-BE49-F238E27FC236}">
                  <a16:creationId xmlns:a16="http://schemas.microsoft.com/office/drawing/2014/main" id="{B64F5BCB-311B-4874-88E0-E78057499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431" y="1941341"/>
              <a:ext cx="1232745" cy="12326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819ECBF9-6C19-4236-BF33-644458B08640}"/>
              </a:ext>
            </a:extLst>
          </p:cNvPr>
          <p:cNvGrpSpPr/>
          <p:nvPr/>
        </p:nvGrpSpPr>
        <p:grpSpPr>
          <a:xfrm>
            <a:off x="1308401" y="1961841"/>
            <a:ext cx="2677901" cy="2213648"/>
            <a:chOff x="1813907" y="2038041"/>
            <a:chExt cx="2677901" cy="2213648"/>
          </a:xfrm>
        </p:grpSpPr>
        <p:sp>
          <p:nvSpPr>
            <p:cNvPr id="23" name="TextBox 85">
              <a:extLst>
                <a:ext uri="{FF2B5EF4-FFF2-40B4-BE49-F238E27FC236}">
                  <a16:creationId xmlns:a16="http://schemas.microsoft.com/office/drawing/2014/main" id="{212BC15E-62AF-42F0-97B2-6CC05D8AA4DA}"/>
                </a:ext>
              </a:extLst>
            </p:cNvPr>
            <p:cNvSpPr txBox="1"/>
            <p:nvPr/>
          </p:nvSpPr>
          <p:spPr>
            <a:xfrm>
              <a:off x="1813907" y="3309892"/>
              <a:ext cx="2677901" cy="941797"/>
            </a:xfrm>
            <a:prstGeom prst="rect">
              <a:avLst/>
            </a:prstGeom>
            <a:noFill/>
          </p:spPr>
          <p:txBody>
            <a:bodyPr wrap="square">
              <a:sp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معالجة المشكلات بسرعة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9" name="Picture 28" descr="Error ">
              <a:extLst>
                <a:ext uri="{FF2B5EF4-FFF2-40B4-BE49-F238E27FC236}">
                  <a16:creationId xmlns:a16="http://schemas.microsoft.com/office/drawing/2014/main" id="{40A2607D-7FC2-4BEE-9511-66E088C670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2752" y="2038041"/>
              <a:ext cx="1039336" cy="1039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449E03AD-EB12-4735-860F-4D1CB23A857F}"/>
              </a:ext>
            </a:extLst>
          </p:cNvPr>
          <p:cNvGrpSpPr/>
          <p:nvPr/>
        </p:nvGrpSpPr>
        <p:grpSpPr>
          <a:xfrm>
            <a:off x="8696150" y="4239405"/>
            <a:ext cx="2182548" cy="2157797"/>
            <a:chOff x="7785018" y="4315605"/>
            <a:chExt cx="2182548" cy="2157797"/>
          </a:xfrm>
        </p:grpSpPr>
        <p:sp>
          <p:nvSpPr>
            <p:cNvPr id="24" name="TextBox 83">
              <a:extLst>
                <a:ext uri="{FF2B5EF4-FFF2-40B4-BE49-F238E27FC236}">
                  <a16:creationId xmlns:a16="http://schemas.microsoft.com/office/drawing/2014/main" id="{B5373BB8-8B70-4B57-8AE9-3B60794BB71B}"/>
                </a:ext>
              </a:extLst>
            </p:cNvPr>
            <p:cNvSpPr txBox="1"/>
            <p:nvPr/>
          </p:nvSpPr>
          <p:spPr>
            <a:xfrm>
              <a:off x="7785018" y="5956338"/>
              <a:ext cx="2182548" cy="517064"/>
            </a:xfrm>
            <a:prstGeom prst="rect">
              <a:avLst/>
            </a:prstGeom>
            <a:noFill/>
          </p:spPr>
          <p:txBody>
            <a:bodyPr wrap="square">
              <a:sp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التوقعات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0" name="Picture 29" descr="Expectation ">
              <a:extLst>
                <a:ext uri="{FF2B5EF4-FFF2-40B4-BE49-F238E27FC236}">
                  <a16:creationId xmlns:a16="http://schemas.microsoft.com/office/drawing/2014/main" id="{ADB773CE-7C11-44A4-892A-CC6D8DB87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3764" y="4315605"/>
              <a:ext cx="1252539" cy="12524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C61A69B8-52BC-4F3C-8F6D-139B340F4CF2}"/>
              </a:ext>
            </a:extLst>
          </p:cNvPr>
          <p:cNvGrpSpPr/>
          <p:nvPr/>
        </p:nvGrpSpPr>
        <p:grpSpPr>
          <a:xfrm>
            <a:off x="5148272" y="4368238"/>
            <a:ext cx="2342455" cy="2273455"/>
            <a:chOff x="4845561" y="4444438"/>
            <a:chExt cx="2342455" cy="2273455"/>
          </a:xfrm>
        </p:grpSpPr>
        <p:sp>
          <p:nvSpPr>
            <p:cNvPr id="25" name="TextBox 84">
              <a:extLst>
                <a:ext uri="{FF2B5EF4-FFF2-40B4-BE49-F238E27FC236}">
                  <a16:creationId xmlns:a16="http://schemas.microsoft.com/office/drawing/2014/main" id="{59783D9A-3FDC-46B7-BAE3-E52DD7DFC628}"/>
                </a:ext>
              </a:extLst>
            </p:cNvPr>
            <p:cNvSpPr txBox="1"/>
            <p:nvPr/>
          </p:nvSpPr>
          <p:spPr>
            <a:xfrm>
              <a:off x="4845561" y="5776096"/>
              <a:ext cx="2342455" cy="941797"/>
            </a:xfrm>
            <a:prstGeom prst="rect">
              <a:avLst/>
            </a:prstGeom>
            <a:noFill/>
          </p:spPr>
          <p:txBody>
            <a:bodyPr wrap="square">
              <a:sp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تحسين عملية صنع القرار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1" name="Picture 30" descr="Direction ">
              <a:extLst>
                <a:ext uri="{FF2B5EF4-FFF2-40B4-BE49-F238E27FC236}">
                  <a16:creationId xmlns:a16="http://schemas.microsoft.com/office/drawing/2014/main" id="{CB7A530D-1132-4268-AB5B-0098666F75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2865" y="4444438"/>
              <a:ext cx="1059876" cy="10598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28E51D74-0F26-4D6A-B1E8-047A0C283A4B}"/>
              </a:ext>
            </a:extLst>
          </p:cNvPr>
          <p:cNvGrpSpPr/>
          <p:nvPr/>
        </p:nvGrpSpPr>
        <p:grpSpPr>
          <a:xfrm>
            <a:off x="1476124" y="4346496"/>
            <a:ext cx="2342455" cy="2294905"/>
            <a:chOff x="1981630" y="4422696"/>
            <a:chExt cx="2342455" cy="2294905"/>
          </a:xfrm>
        </p:grpSpPr>
        <p:sp>
          <p:nvSpPr>
            <p:cNvPr id="26" name="TextBox 85">
              <a:extLst>
                <a:ext uri="{FF2B5EF4-FFF2-40B4-BE49-F238E27FC236}">
                  <a16:creationId xmlns:a16="http://schemas.microsoft.com/office/drawing/2014/main" id="{90D3DCA7-3BCE-4C7C-9B7C-71AD87DD1439}"/>
                </a:ext>
              </a:extLst>
            </p:cNvPr>
            <p:cNvSpPr txBox="1"/>
            <p:nvPr/>
          </p:nvSpPr>
          <p:spPr>
            <a:xfrm>
              <a:off x="1981630" y="5775804"/>
              <a:ext cx="2342455" cy="941797"/>
            </a:xfrm>
            <a:prstGeom prst="rect">
              <a:avLst/>
            </a:prstGeom>
            <a:noFill/>
          </p:spPr>
          <p:txBody>
            <a:bodyPr wrap="square">
              <a:sp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زيادة الشفافية والمساءلة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2" name="Picture 31" descr="Search ">
              <a:extLst>
                <a:ext uri="{FF2B5EF4-FFF2-40B4-BE49-F238E27FC236}">
                  <a16:creationId xmlns:a16="http://schemas.microsoft.com/office/drawing/2014/main" id="{DEF209B4-3BBA-4315-A1E2-419547538E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4147" y="4422696"/>
              <a:ext cx="1273149" cy="12730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63005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مبادئ التواصل الفعال في إدارة المشاريع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20" name="Group 19">
            <a:extLst>
              <a:ext uri="{FF2B5EF4-FFF2-40B4-BE49-F238E27FC236}">
                <a16:creationId xmlns:a16="http://schemas.microsoft.com/office/drawing/2014/main" id="{F92E3655-BCC1-45E8-9F4C-1926A899A960}"/>
              </a:ext>
            </a:extLst>
          </p:cNvPr>
          <p:cNvGrpSpPr/>
          <p:nvPr/>
        </p:nvGrpSpPr>
        <p:grpSpPr>
          <a:xfrm>
            <a:off x="1685530" y="1657350"/>
            <a:ext cx="3980037" cy="980966"/>
            <a:chOff x="1685530" y="1695450"/>
            <a:chExt cx="3980037" cy="980966"/>
          </a:xfrm>
        </p:grpSpPr>
        <p:sp>
          <p:nvSpPr>
            <p:cNvPr id="43" name="Freeform: Shape 42">
              <a:extLst>
                <a:ext uri="{FF2B5EF4-FFF2-40B4-BE49-F238E27FC236}">
                  <a16:creationId xmlns:a16="http://schemas.microsoft.com/office/drawing/2014/main" id="{38D637F3-DC62-44C9-83B1-6C4CE0C711F7}"/>
                </a:ext>
              </a:extLst>
            </p:cNvPr>
            <p:cNvSpPr/>
            <p:nvPr/>
          </p:nvSpPr>
          <p:spPr>
            <a:xfrm flipH="1">
              <a:off x="4158079" y="1715728"/>
              <a:ext cx="1507488" cy="960687"/>
            </a:xfrm>
            <a:custGeom>
              <a:avLst/>
              <a:gdLst>
                <a:gd name="connsiteX0" fmla="*/ 338931 w 1425517"/>
                <a:gd name="connsiteY0" fmla="*/ 0 h 908476"/>
                <a:gd name="connsiteX1" fmla="*/ 283284 w 1425517"/>
                <a:gd name="connsiteY1" fmla="*/ 17274 h 908476"/>
                <a:gd name="connsiteX2" fmla="*/ 0 w 1425517"/>
                <a:gd name="connsiteY2" fmla="*/ 444650 h 908476"/>
                <a:gd name="connsiteX3" fmla="*/ 463826 w 1425517"/>
                <a:gd name="connsiteY3" fmla="*/ 908476 h 908476"/>
                <a:gd name="connsiteX4" fmla="*/ 1425517 w 1425517"/>
                <a:gd name="connsiteY4" fmla="*/ 908476 h 908476"/>
                <a:gd name="connsiteX5" fmla="*/ 1416559 w 1425517"/>
                <a:gd name="connsiteY5" fmla="*/ 893731 h 908476"/>
                <a:gd name="connsiteX6" fmla="*/ 538197 w 1425517"/>
                <a:gd name="connsiteY6" fmla="*/ 95992 h 908476"/>
                <a:gd name="connsiteX7" fmla="*/ 338931 w 1425517"/>
                <a:gd name="connsiteY7" fmla="*/ 0 h 90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517" h="908476">
                  <a:moveTo>
                    <a:pt x="338931" y="0"/>
                  </a:moveTo>
                  <a:lnTo>
                    <a:pt x="283284" y="17274"/>
                  </a:lnTo>
                  <a:cubicBezTo>
                    <a:pt x="116810" y="87686"/>
                    <a:pt x="0" y="252527"/>
                    <a:pt x="0" y="444650"/>
                  </a:cubicBezTo>
                  <a:cubicBezTo>
                    <a:pt x="0" y="700814"/>
                    <a:pt x="207662" y="908476"/>
                    <a:pt x="463826" y="908476"/>
                  </a:cubicBezTo>
                  <a:lnTo>
                    <a:pt x="1425517" y="908476"/>
                  </a:lnTo>
                  <a:lnTo>
                    <a:pt x="1416559" y="893731"/>
                  </a:lnTo>
                  <a:cubicBezTo>
                    <a:pt x="1192697" y="562371"/>
                    <a:pt x="891213" y="287762"/>
                    <a:pt x="538197" y="95992"/>
                  </a:cubicBezTo>
                  <a:lnTo>
                    <a:pt x="338931" y="0"/>
                  </a:lnTo>
                  <a:close/>
                </a:path>
              </a:pathLst>
            </a:custGeom>
            <a:solidFill>
              <a:srgbClr val="99BCDA"/>
            </a:solidFill>
            <a:ln>
              <a:solidFill>
                <a:srgbClr val="99BCD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48" name="Freeform: Shape 47">
              <a:extLst>
                <a:ext uri="{FF2B5EF4-FFF2-40B4-BE49-F238E27FC236}">
                  <a16:creationId xmlns:a16="http://schemas.microsoft.com/office/drawing/2014/main" id="{19E1A6A3-BDFC-46C6-8C98-326EDC377AFC}"/>
                </a:ext>
              </a:extLst>
            </p:cNvPr>
            <p:cNvSpPr/>
            <p:nvPr/>
          </p:nvSpPr>
          <p:spPr>
            <a:xfrm flipH="1">
              <a:off x="1685530" y="1695450"/>
              <a:ext cx="3621616" cy="980966"/>
            </a:xfrm>
            <a:custGeom>
              <a:avLst/>
              <a:gdLst>
                <a:gd name="connsiteX0" fmla="*/ 2960860 w 3424686"/>
                <a:gd name="connsiteY0" fmla="*/ 0 h 927652"/>
                <a:gd name="connsiteX1" fmla="*/ 124895 w 3424686"/>
                <a:gd name="connsiteY1" fmla="*/ 0 h 927652"/>
                <a:gd name="connsiteX2" fmla="*/ 31418 w 3424686"/>
                <a:gd name="connsiteY2" fmla="*/ 9423 h 927652"/>
                <a:gd name="connsiteX3" fmla="*/ 0 w 3424686"/>
                <a:gd name="connsiteY3" fmla="*/ 19176 h 927652"/>
                <a:gd name="connsiteX4" fmla="*/ 199266 w 3424686"/>
                <a:gd name="connsiteY4" fmla="*/ 115168 h 927652"/>
                <a:gd name="connsiteX5" fmla="*/ 1077628 w 3424686"/>
                <a:gd name="connsiteY5" fmla="*/ 912907 h 927652"/>
                <a:gd name="connsiteX6" fmla="*/ 1086586 w 3424686"/>
                <a:gd name="connsiteY6" fmla="*/ 927652 h 927652"/>
                <a:gd name="connsiteX7" fmla="*/ 2960860 w 3424686"/>
                <a:gd name="connsiteY7" fmla="*/ 927652 h 927652"/>
                <a:gd name="connsiteX8" fmla="*/ 3424686 w 3424686"/>
                <a:gd name="connsiteY8" fmla="*/ 463826 h 927652"/>
                <a:gd name="connsiteX9" fmla="*/ 2960860 w 3424686"/>
                <a:gd name="connsiteY9" fmla="*/ 0 h 92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686" h="927652">
                  <a:moveTo>
                    <a:pt x="2960860" y="0"/>
                  </a:moveTo>
                  <a:lnTo>
                    <a:pt x="124895" y="0"/>
                  </a:lnTo>
                  <a:cubicBezTo>
                    <a:pt x="92875" y="0"/>
                    <a:pt x="61612" y="3245"/>
                    <a:pt x="31418" y="9423"/>
                  </a:cubicBezTo>
                  <a:lnTo>
                    <a:pt x="0" y="19176"/>
                  </a:lnTo>
                  <a:lnTo>
                    <a:pt x="199266" y="115168"/>
                  </a:lnTo>
                  <a:cubicBezTo>
                    <a:pt x="552282" y="306938"/>
                    <a:pt x="853766" y="581547"/>
                    <a:pt x="1077628" y="912907"/>
                  </a:cubicBezTo>
                  <a:lnTo>
                    <a:pt x="1086586" y="927652"/>
                  </a:lnTo>
                  <a:lnTo>
                    <a:pt x="2960860" y="927652"/>
                  </a:lnTo>
                  <a:cubicBezTo>
                    <a:pt x="3217024" y="927652"/>
                    <a:pt x="3424686" y="719990"/>
                    <a:pt x="3424686" y="463826"/>
                  </a:cubicBezTo>
                  <a:cubicBezTo>
                    <a:pt x="3424686" y="207662"/>
                    <a:pt x="3217024" y="0"/>
                    <a:pt x="2960860" y="0"/>
                  </a:cubicBez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5" name="TextBox 18">
              <a:extLst>
                <a:ext uri="{FF2B5EF4-FFF2-40B4-BE49-F238E27FC236}">
                  <a16:creationId xmlns:a16="http://schemas.microsoft.com/office/drawing/2014/main" id="{B8995F13-F62B-44C2-A30C-030B758339A5}"/>
                </a:ext>
              </a:extLst>
            </p:cNvPr>
            <p:cNvSpPr txBox="1">
              <a:spLocks noChangeArrowheads="1"/>
            </p:cNvSpPr>
            <p:nvPr/>
          </p:nvSpPr>
          <p:spPr bwMode="auto">
            <a:xfrm>
              <a:off x="1716194" y="1728235"/>
              <a:ext cx="2793539" cy="948181"/>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التوقيت والتكرار المناسبين</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6" name="Graphic 24" descr="Clock with solid fill">
              <a:extLst>
                <a:ext uri="{FF2B5EF4-FFF2-40B4-BE49-F238E27FC236}">
                  <a16:creationId xmlns:a16="http://schemas.microsoft.com/office/drawing/2014/main" id="{5EC49DCC-8C70-491E-9C1F-C2CBC3988A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5065" y="1855296"/>
              <a:ext cx="797415" cy="797391"/>
            </a:xfrm>
            <a:prstGeom prst="rect">
              <a:avLst/>
            </a:prstGeom>
          </p:spPr>
        </p:pic>
      </p:grpSp>
      <p:grpSp>
        <p:nvGrpSpPr>
          <p:cNvPr id="3" name="Group 2">
            <a:extLst>
              <a:ext uri="{FF2B5EF4-FFF2-40B4-BE49-F238E27FC236}">
                <a16:creationId xmlns:a16="http://schemas.microsoft.com/office/drawing/2014/main" id="{FCF8DDC7-520D-442B-A9A1-8771E08774B4}"/>
              </a:ext>
            </a:extLst>
          </p:cNvPr>
          <p:cNvGrpSpPr/>
          <p:nvPr/>
        </p:nvGrpSpPr>
        <p:grpSpPr>
          <a:xfrm>
            <a:off x="6526432" y="1657350"/>
            <a:ext cx="3980037" cy="991106"/>
            <a:chOff x="6526432" y="1695450"/>
            <a:chExt cx="3980037" cy="991106"/>
          </a:xfrm>
        </p:grpSpPr>
        <p:sp>
          <p:nvSpPr>
            <p:cNvPr id="42" name="Freeform: Shape 41">
              <a:extLst>
                <a:ext uri="{FF2B5EF4-FFF2-40B4-BE49-F238E27FC236}">
                  <a16:creationId xmlns:a16="http://schemas.microsoft.com/office/drawing/2014/main" id="{BDBCF99E-CF51-415E-A4F3-7FC7B1E5D6CF}"/>
                </a:ext>
              </a:extLst>
            </p:cNvPr>
            <p:cNvSpPr/>
            <p:nvPr/>
          </p:nvSpPr>
          <p:spPr>
            <a:xfrm flipH="1">
              <a:off x="6526432" y="1715728"/>
              <a:ext cx="1507490" cy="960687"/>
            </a:xfrm>
            <a:custGeom>
              <a:avLst/>
              <a:gdLst>
                <a:gd name="connsiteX0" fmla="*/ 1086587 w 1425518"/>
                <a:gd name="connsiteY0" fmla="*/ 0 h 908476"/>
                <a:gd name="connsiteX1" fmla="*/ 887320 w 1425518"/>
                <a:gd name="connsiteY1" fmla="*/ 95992 h 908476"/>
                <a:gd name="connsiteX2" fmla="*/ 8958 w 1425518"/>
                <a:gd name="connsiteY2" fmla="*/ 893731 h 908476"/>
                <a:gd name="connsiteX3" fmla="*/ 0 w 1425518"/>
                <a:gd name="connsiteY3" fmla="*/ 908476 h 908476"/>
                <a:gd name="connsiteX4" fmla="*/ 961692 w 1425518"/>
                <a:gd name="connsiteY4" fmla="*/ 908476 h 908476"/>
                <a:gd name="connsiteX5" fmla="*/ 1425518 w 1425518"/>
                <a:gd name="connsiteY5" fmla="*/ 444650 h 908476"/>
                <a:gd name="connsiteX6" fmla="*/ 1142234 w 1425518"/>
                <a:gd name="connsiteY6" fmla="*/ 17274 h 908476"/>
                <a:gd name="connsiteX7" fmla="*/ 1086587 w 1425518"/>
                <a:gd name="connsiteY7" fmla="*/ 0 h 90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518" h="908476">
                  <a:moveTo>
                    <a:pt x="1086587" y="0"/>
                  </a:moveTo>
                  <a:lnTo>
                    <a:pt x="887320" y="95992"/>
                  </a:lnTo>
                  <a:cubicBezTo>
                    <a:pt x="534304" y="287762"/>
                    <a:pt x="232820" y="562371"/>
                    <a:pt x="8958" y="893731"/>
                  </a:cubicBezTo>
                  <a:lnTo>
                    <a:pt x="0" y="908476"/>
                  </a:lnTo>
                  <a:lnTo>
                    <a:pt x="961692" y="908476"/>
                  </a:lnTo>
                  <a:cubicBezTo>
                    <a:pt x="1217856" y="908476"/>
                    <a:pt x="1425518" y="700814"/>
                    <a:pt x="1425518" y="444650"/>
                  </a:cubicBezTo>
                  <a:cubicBezTo>
                    <a:pt x="1425518" y="252527"/>
                    <a:pt x="1308708" y="87686"/>
                    <a:pt x="1142234" y="17274"/>
                  </a:cubicBezTo>
                  <a:lnTo>
                    <a:pt x="1086587" y="0"/>
                  </a:lnTo>
                  <a:close/>
                </a:path>
              </a:pathLst>
            </a:custGeom>
            <a:solidFill>
              <a:srgbClr val="99BCDA"/>
            </a:solidFill>
            <a:ln>
              <a:solidFill>
                <a:srgbClr val="99BCD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49" name="Freeform: Shape 48">
              <a:extLst>
                <a:ext uri="{FF2B5EF4-FFF2-40B4-BE49-F238E27FC236}">
                  <a16:creationId xmlns:a16="http://schemas.microsoft.com/office/drawing/2014/main" id="{995BE594-1CEA-4EB4-B6D1-F3DC72047B46}"/>
                </a:ext>
              </a:extLst>
            </p:cNvPr>
            <p:cNvSpPr/>
            <p:nvPr/>
          </p:nvSpPr>
          <p:spPr>
            <a:xfrm flipH="1">
              <a:off x="6884853" y="1695450"/>
              <a:ext cx="3621616" cy="980966"/>
            </a:xfrm>
            <a:custGeom>
              <a:avLst/>
              <a:gdLst>
                <a:gd name="connsiteX0" fmla="*/ 3299791 w 3424686"/>
                <a:gd name="connsiteY0" fmla="*/ 0 h 927652"/>
                <a:gd name="connsiteX1" fmla="*/ 463826 w 3424686"/>
                <a:gd name="connsiteY1" fmla="*/ 0 h 927652"/>
                <a:gd name="connsiteX2" fmla="*/ 0 w 3424686"/>
                <a:gd name="connsiteY2" fmla="*/ 463826 h 927652"/>
                <a:gd name="connsiteX3" fmla="*/ 463826 w 3424686"/>
                <a:gd name="connsiteY3" fmla="*/ 927652 h 927652"/>
                <a:gd name="connsiteX4" fmla="*/ 2338099 w 3424686"/>
                <a:gd name="connsiteY4" fmla="*/ 927652 h 927652"/>
                <a:gd name="connsiteX5" fmla="*/ 2347057 w 3424686"/>
                <a:gd name="connsiteY5" fmla="*/ 912907 h 927652"/>
                <a:gd name="connsiteX6" fmla="*/ 3225419 w 3424686"/>
                <a:gd name="connsiteY6" fmla="*/ 115168 h 927652"/>
                <a:gd name="connsiteX7" fmla="*/ 3424686 w 3424686"/>
                <a:gd name="connsiteY7" fmla="*/ 19176 h 927652"/>
                <a:gd name="connsiteX8" fmla="*/ 3393268 w 3424686"/>
                <a:gd name="connsiteY8" fmla="*/ 9423 h 927652"/>
                <a:gd name="connsiteX9" fmla="*/ 3299791 w 3424686"/>
                <a:gd name="connsiteY9" fmla="*/ 0 h 92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686" h="927652">
                  <a:moveTo>
                    <a:pt x="3299791" y="0"/>
                  </a:moveTo>
                  <a:lnTo>
                    <a:pt x="463826" y="0"/>
                  </a:lnTo>
                  <a:cubicBezTo>
                    <a:pt x="207662" y="0"/>
                    <a:pt x="0" y="207662"/>
                    <a:pt x="0" y="463826"/>
                  </a:cubicBezTo>
                  <a:cubicBezTo>
                    <a:pt x="0" y="719990"/>
                    <a:pt x="207662" y="927652"/>
                    <a:pt x="463826" y="927652"/>
                  </a:cubicBezTo>
                  <a:lnTo>
                    <a:pt x="2338099" y="927652"/>
                  </a:lnTo>
                  <a:lnTo>
                    <a:pt x="2347057" y="912907"/>
                  </a:lnTo>
                  <a:cubicBezTo>
                    <a:pt x="2570919" y="581547"/>
                    <a:pt x="2872403" y="306938"/>
                    <a:pt x="3225419" y="115168"/>
                  </a:cubicBezTo>
                  <a:lnTo>
                    <a:pt x="3424686" y="19176"/>
                  </a:lnTo>
                  <a:lnTo>
                    <a:pt x="3393268" y="9423"/>
                  </a:lnTo>
                  <a:cubicBezTo>
                    <a:pt x="3363074" y="3245"/>
                    <a:pt x="3331812" y="0"/>
                    <a:pt x="3299791" y="0"/>
                  </a:cubicBez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4" name="TextBox 18">
              <a:extLst>
                <a:ext uri="{FF2B5EF4-FFF2-40B4-BE49-F238E27FC236}">
                  <a16:creationId xmlns:a16="http://schemas.microsoft.com/office/drawing/2014/main" id="{7EBCC8FF-CB43-452A-AFF5-CB9A2FA93E39}"/>
                </a:ext>
              </a:extLst>
            </p:cNvPr>
            <p:cNvSpPr txBox="1">
              <a:spLocks noChangeArrowheads="1"/>
            </p:cNvSpPr>
            <p:nvPr/>
          </p:nvSpPr>
          <p:spPr bwMode="auto">
            <a:xfrm>
              <a:off x="8033922" y="1728235"/>
              <a:ext cx="2114126" cy="948181"/>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وضوح الأهداف والرسائل</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7" name="Graphic 1579861683" descr="Bullseye with solid fill">
              <a:extLst>
                <a:ext uri="{FF2B5EF4-FFF2-40B4-BE49-F238E27FC236}">
                  <a16:creationId xmlns:a16="http://schemas.microsoft.com/office/drawing/2014/main" id="{C5AE28BE-8C4B-4134-999B-5686E2E073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2254" y="1933087"/>
              <a:ext cx="753491" cy="753469"/>
            </a:xfrm>
            <a:prstGeom prst="rect">
              <a:avLst/>
            </a:prstGeom>
          </p:spPr>
        </p:pic>
      </p:grpSp>
      <p:grpSp>
        <p:nvGrpSpPr>
          <p:cNvPr id="61" name="Group 60">
            <a:extLst>
              <a:ext uri="{FF2B5EF4-FFF2-40B4-BE49-F238E27FC236}">
                <a16:creationId xmlns:a16="http://schemas.microsoft.com/office/drawing/2014/main" id="{FAFA25B3-4D3C-435D-A3EF-79A599B9AE10}"/>
              </a:ext>
            </a:extLst>
          </p:cNvPr>
          <p:cNvGrpSpPr/>
          <p:nvPr/>
        </p:nvGrpSpPr>
        <p:grpSpPr>
          <a:xfrm>
            <a:off x="1685530" y="5553184"/>
            <a:ext cx="3980037" cy="980966"/>
            <a:chOff x="1685530" y="5591284"/>
            <a:chExt cx="3980037" cy="980966"/>
          </a:xfrm>
        </p:grpSpPr>
        <p:sp>
          <p:nvSpPr>
            <p:cNvPr id="46" name="Freeform: Shape 45">
              <a:extLst>
                <a:ext uri="{FF2B5EF4-FFF2-40B4-BE49-F238E27FC236}">
                  <a16:creationId xmlns:a16="http://schemas.microsoft.com/office/drawing/2014/main" id="{19C8E7C1-74D4-4591-96B3-5390B63F7DC8}"/>
                </a:ext>
              </a:extLst>
            </p:cNvPr>
            <p:cNvSpPr/>
            <p:nvPr/>
          </p:nvSpPr>
          <p:spPr>
            <a:xfrm flipH="1">
              <a:off x="4158079" y="5591284"/>
              <a:ext cx="1507488" cy="960687"/>
            </a:xfrm>
            <a:custGeom>
              <a:avLst/>
              <a:gdLst>
                <a:gd name="connsiteX0" fmla="*/ 1425517 w 1425517"/>
                <a:gd name="connsiteY0" fmla="*/ 0 h 908476"/>
                <a:gd name="connsiteX1" fmla="*/ 463826 w 1425517"/>
                <a:gd name="connsiteY1" fmla="*/ 0 h 908476"/>
                <a:gd name="connsiteX2" fmla="*/ 0 w 1425517"/>
                <a:gd name="connsiteY2" fmla="*/ 463826 h 908476"/>
                <a:gd name="connsiteX3" fmla="*/ 283284 w 1425517"/>
                <a:gd name="connsiteY3" fmla="*/ 891202 h 908476"/>
                <a:gd name="connsiteX4" fmla="*/ 338931 w 1425517"/>
                <a:gd name="connsiteY4" fmla="*/ 908476 h 908476"/>
                <a:gd name="connsiteX5" fmla="*/ 538197 w 1425517"/>
                <a:gd name="connsiteY5" fmla="*/ 812484 h 908476"/>
                <a:gd name="connsiteX6" fmla="*/ 1416559 w 1425517"/>
                <a:gd name="connsiteY6" fmla="*/ 14745 h 908476"/>
                <a:gd name="connsiteX7" fmla="*/ 1425517 w 1425517"/>
                <a:gd name="connsiteY7" fmla="*/ 0 h 90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517" h="908476">
                  <a:moveTo>
                    <a:pt x="1425517" y="0"/>
                  </a:moveTo>
                  <a:lnTo>
                    <a:pt x="463826" y="0"/>
                  </a:lnTo>
                  <a:cubicBezTo>
                    <a:pt x="207662" y="0"/>
                    <a:pt x="0" y="207662"/>
                    <a:pt x="0" y="463826"/>
                  </a:cubicBezTo>
                  <a:cubicBezTo>
                    <a:pt x="0" y="655949"/>
                    <a:pt x="116810" y="820790"/>
                    <a:pt x="283284" y="891202"/>
                  </a:cubicBezTo>
                  <a:lnTo>
                    <a:pt x="338931" y="908476"/>
                  </a:lnTo>
                  <a:lnTo>
                    <a:pt x="538197" y="812484"/>
                  </a:lnTo>
                  <a:cubicBezTo>
                    <a:pt x="891213" y="620715"/>
                    <a:pt x="1192697" y="346105"/>
                    <a:pt x="1416559" y="14745"/>
                  </a:cubicBezTo>
                  <a:lnTo>
                    <a:pt x="1425517" y="0"/>
                  </a:lnTo>
                  <a:close/>
                </a:path>
              </a:pathLst>
            </a:custGeom>
            <a:solidFill>
              <a:srgbClr val="99BCDA"/>
            </a:solidFill>
            <a:ln>
              <a:solidFill>
                <a:srgbClr val="99BCD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2" name="Freeform: Shape 51">
              <a:extLst>
                <a:ext uri="{FF2B5EF4-FFF2-40B4-BE49-F238E27FC236}">
                  <a16:creationId xmlns:a16="http://schemas.microsoft.com/office/drawing/2014/main" id="{129C0111-3381-4438-AEC5-583E16CE2984}"/>
                </a:ext>
              </a:extLst>
            </p:cNvPr>
            <p:cNvSpPr/>
            <p:nvPr/>
          </p:nvSpPr>
          <p:spPr>
            <a:xfrm flipH="1">
              <a:off x="1685530" y="5591284"/>
              <a:ext cx="3621616" cy="980966"/>
            </a:xfrm>
            <a:custGeom>
              <a:avLst/>
              <a:gdLst>
                <a:gd name="connsiteX0" fmla="*/ 2960860 w 3424686"/>
                <a:gd name="connsiteY0" fmla="*/ 0 h 927652"/>
                <a:gd name="connsiteX1" fmla="*/ 1086586 w 3424686"/>
                <a:gd name="connsiteY1" fmla="*/ 0 h 927652"/>
                <a:gd name="connsiteX2" fmla="*/ 1077628 w 3424686"/>
                <a:gd name="connsiteY2" fmla="*/ 14745 h 927652"/>
                <a:gd name="connsiteX3" fmla="*/ 199266 w 3424686"/>
                <a:gd name="connsiteY3" fmla="*/ 812484 h 927652"/>
                <a:gd name="connsiteX4" fmla="*/ 0 w 3424686"/>
                <a:gd name="connsiteY4" fmla="*/ 908476 h 927652"/>
                <a:gd name="connsiteX5" fmla="*/ 31418 w 3424686"/>
                <a:gd name="connsiteY5" fmla="*/ 918229 h 927652"/>
                <a:gd name="connsiteX6" fmla="*/ 124895 w 3424686"/>
                <a:gd name="connsiteY6" fmla="*/ 927652 h 927652"/>
                <a:gd name="connsiteX7" fmla="*/ 2960860 w 3424686"/>
                <a:gd name="connsiteY7" fmla="*/ 927652 h 927652"/>
                <a:gd name="connsiteX8" fmla="*/ 3424686 w 3424686"/>
                <a:gd name="connsiteY8" fmla="*/ 463826 h 927652"/>
                <a:gd name="connsiteX9" fmla="*/ 2960860 w 3424686"/>
                <a:gd name="connsiteY9" fmla="*/ 0 h 92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686" h="927652">
                  <a:moveTo>
                    <a:pt x="2960860" y="0"/>
                  </a:moveTo>
                  <a:lnTo>
                    <a:pt x="1086586" y="0"/>
                  </a:lnTo>
                  <a:lnTo>
                    <a:pt x="1077628" y="14745"/>
                  </a:lnTo>
                  <a:cubicBezTo>
                    <a:pt x="853766" y="346105"/>
                    <a:pt x="552282" y="620715"/>
                    <a:pt x="199266" y="812484"/>
                  </a:cubicBezTo>
                  <a:lnTo>
                    <a:pt x="0" y="908476"/>
                  </a:lnTo>
                  <a:lnTo>
                    <a:pt x="31418" y="918229"/>
                  </a:lnTo>
                  <a:cubicBezTo>
                    <a:pt x="61612" y="924408"/>
                    <a:pt x="92875" y="927652"/>
                    <a:pt x="124895" y="927652"/>
                  </a:cubicBezTo>
                  <a:lnTo>
                    <a:pt x="2960860" y="927652"/>
                  </a:lnTo>
                  <a:cubicBezTo>
                    <a:pt x="3217024" y="927652"/>
                    <a:pt x="3424686" y="719990"/>
                    <a:pt x="3424686" y="463826"/>
                  </a:cubicBezTo>
                  <a:cubicBezTo>
                    <a:pt x="3424686" y="207662"/>
                    <a:pt x="3217024" y="0"/>
                    <a:pt x="2960860" y="0"/>
                  </a:cubicBez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7" name="TextBox 18">
              <a:extLst>
                <a:ext uri="{FF2B5EF4-FFF2-40B4-BE49-F238E27FC236}">
                  <a16:creationId xmlns:a16="http://schemas.microsoft.com/office/drawing/2014/main" id="{242E2FC7-BCD6-4416-8ED8-757491D282FA}"/>
                </a:ext>
              </a:extLst>
            </p:cNvPr>
            <p:cNvSpPr txBox="1">
              <a:spLocks noChangeArrowheads="1"/>
            </p:cNvSpPr>
            <p:nvPr/>
          </p:nvSpPr>
          <p:spPr bwMode="auto">
            <a:xfrm>
              <a:off x="2055899" y="5591284"/>
              <a:ext cx="2114126" cy="960687"/>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التغذية الراجعة والمتابعة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8" name="Graphic 26" descr="Gears with solid fill">
              <a:extLst>
                <a:ext uri="{FF2B5EF4-FFF2-40B4-BE49-F238E27FC236}">
                  <a16:creationId xmlns:a16="http://schemas.microsoft.com/office/drawing/2014/main" id="{363E9A06-D3FA-492D-902A-5CE252716AF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82672" y="5670069"/>
              <a:ext cx="787863" cy="787839"/>
            </a:xfrm>
            <a:prstGeom prst="rect">
              <a:avLst/>
            </a:prstGeom>
          </p:spPr>
        </p:pic>
      </p:grpSp>
      <p:grpSp>
        <p:nvGrpSpPr>
          <p:cNvPr id="63" name="Group 62">
            <a:extLst>
              <a:ext uri="{FF2B5EF4-FFF2-40B4-BE49-F238E27FC236}">
                <a16:creationId xmlns:a16="http://schemas.microsoft.com/office/drawing/2014/main" id="{ED24005F-5A12-4850-9DBC-6A99C60F1DFA}"/>
              </a:ext>
            </a:extLst>
          </p:cNvPr>
          <p:cNvGrpSpPr/>
          <p:nvPr/>
        </p:nvGrpSpPr>
        <p:grpSpPr>
          <a:xfrm>
            <a:off x="7409328" y="3567301"/>
            <a:ext cx="3980037" cy="1018933"/>
            <a:chOff x="7409328" y="3605401"/>
            <a:chExt cx="3980037" cy="1018933"/>
          </a:xfrm>
        </p:grpSpPr>
        <p:sp>
          <p:nvSpPr>
            <p:cNvPr id="45" name="Freeform: Shape 44">
              <a:extLst>
                <a:ext uri="{FF2B5EF4-FFF2-40B4-BE49-F238E27FC236}">
                  <a16:creationId xmlns:a16="http://schemas.microsoft.com/office/drawing/2014/main" id="{466D8143-8DC5-4F0C-BACE-61475E0F628C}"/>
                </a:ext>
              </a:extLst>
            </p:cNvPr>
            <p:cNvSpPr/>
            <p:nvPr/>
          </p:nvSpPr>
          <p:spPr>
            <a:xfrm flipH="1">
              <a:off x="7409328" y="3643368"/>
              <a:ext cx="1065081" cy="980966"/>
            </a:xfrm>
            <a:custGeom>
              <a:avLst/>
              <a:gdLst>
                <a:gd name="connsiteX0" fmla="*/ 543341 w 1007167"/>
                <a:gd name="connsiteY0" fmla="*/ 0 h 927652"/>
                <a:gd name="connsiteX1" fmla="*/ 44775 w 1007167"/>
                <a:gd name="connsiteY1" fmla="*/ 0 h 927652"/>
                <a:gd name="connsiteX2" fmla="*/ 12863 w 1007167"/>
                <a:gd name="connsiteY2" fmla="*/ 209094 h 927652"/>
                <a:gd name="connsiteX3" fmla="*/ 0 w 1007167"/>
                <a:gd name="connsiteY3" fmla="*/ 463826 h 927652"/>
                <a:gd name="connsiteX4" fmla="*/ 12863 w 1007167"/>
                <a:gd name="connsiteY4" fmla="*/ 718558 h 927652"/>
                <a:gd name="connsiteX5" fmla="*/ 44775 w 1007167"/>
                <a:gd name="connsiteY5" fmla="*/ 927652 h 927652"/>
                <a:gd name="connsiteX6" fmla="*/ 543341 w 1007167"/>
                <a:gd name="connsiteY6" fmla="*/ 927652 h 927652"/>
                <a:gd name="connsiteX7" fmla="*/ 1007167 w 1007167"/>
                <a:gd name="connsiteY7" fmla="*/ 463826 h 927652"/>
                <a:gd name="connsiteX8" fmla="*/ 543341 w 1007167"/>
                <a:gd name="connsiteY8" fmla="*/ 0 h 92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167" h="927652">
                  <a:moveTo>
                    <a:pt x="543341" y="0"/>
                  </a:moveTo>
                  <a:lnTo>
                    <a:pt x="44775" y="0"/>
                  </a:lnTo>
                  <a:lnTo>
                    <a:pt x="12863" y="209094"/>
                  </a:lnTo>
                  <a:cubicBezTo>
                    <a:pt x="4357" y="292848"/>
                    <a:pt x="0" y="377828"/>
                    <a:pt x="0" y="463826"/>
                  </a:cubicBezTo>
                  <a:cubicBezTo>
                    <a:pt x="0" y="549824"/>
                    <a:pt x="4357" y="634804"/>
                    <a:pt x="12863" y="718558"/>
                  </a:cubicBezTo>
                  <a:lnTo>
                    <a:pt x="44775" y="927652"/>
                  </a:lnTo>
                  <a:lnTo>
                    <a:pt x="543341" y="927652"/>
                  </a:lnTo>
                  <a:cubicBezTo>
                    <a:pt x="799505" y="927652"/>
                    <a:pt x="1007167" y="719990"/>
                    <a:pt x="1007167" y="463826"/>
                  </a:cubicBezTo>
                  <a:cubicBezTo>
                    <a:pt x="1007167" y="207662"/>
                    <a:pt x="799505" y="0"/>
                    <a:pt x="543341" y="0"/>
                  </a:cubicBez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1" name="Freeform: Shape 50">
              <a:extLst>
                <a:ext uri="{FF2B5EF4-FFF2-40B4-BE49-F238E27FC236}">
                  <a16:creationId xmlns:a16="http://schemas.microsoft.com/office/drawing/2014/main" id="{F8BAFE41-4C07-4DF7-9B4B-9C02B403DCFC}"/>
                </a:ext>
              </a:extLst>
            </p:cNvPr>
            <p:cNvSpPr/>
            <p:nvPr/>
          </p:nvSpPr>
          <p:spPr>
            <a:xfrm flipH="1">
              <a:off x="8427061" y="3643368"/>
              <a:ext cx="2962304" cy="980966"/>
            </a:xfrm>
            <a:custGeom>
              <a:avLst/>
              <a:gdLst>
                <a:gd name="connsiteX0" fmla="*/ 2801225 w 2801225"/>
                <a:gd name="connsiteY0" fmla="*/ 0 h 927652"/>
                <a:gd name="connsiteX1" fmla="*/ 463826 w 2801225"/>
                <a:gd name="connsiteY1" fmla="*/ 0 h 927652"/>
                <a:gd name="connsiteX2" fmla="*/ 0 w 2801225"/>
                <a:gd name="connsiteY2" fmla="*/ 463826 h 927652"/>
                <a:gd name="connsiteX3" fmla="*/ 463826 w 2801225"/>
                <a:gd name="connsiteY3" fmla="*/ 927652 h 927652"/>
                <a:gd name="connsiteX4" fmla="*/ 2801225 w 2801225"/>
                <a:gd name="connsiteY4" fmla="*/ 927652 h 927652"/>
                <a:gd name="connsiteX5" fmla="*/ 2769313 w 2801225"/>
                <a:gd name="connsiteY5" fmla="*/ 718558 h 927652"/>
                <a:gd name="connsiteX6" fmla="*/ 2756450 w 2801225"/>
                <a:gd name="connsiteY6" fmla="*/ 463826 h 927652"/>
                <a:gd name="connsiteX7" fmla="*/ 2769313 w 2801225"/>
                <a:gd name="connsiteY7" fmla="*/ 209094 h 927652"/>
                <a:gd name="connsiteX8" fmla="*/ 2801225 w 2801225"/>
                <a:gd name="connsiteY8" fmla="*/ 0 h 92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1225" h="927652">
                  <a:moveTo>
                    <a:pt x="2801225" y="0"/>
                  </a:moveTo>
                  <a:lnTo>
                    <a:pt x="463826" y="0"/>
                  </a:lnTo>
                  <a:cubicBezTo>
                    <a:pt x="207662" y="0"/>
                    <a:pt x="0" y="207662"/>
                    <a:pt x="0" y="463826"/>
                  </a:cubicBezTo>
                  <a:cubicBezTo>
                    <a:pt x="0" y="719990"/>
                    <a:pt x="207662" y="927652"/>
                    <a:pt x="463826" y="927652"/>
                  </a:cubicBezTo>
                  <a:lnTo>
                    <a:pt x="2801225" y="927652"/>
                  </a:lnTo>
                  <a:lnTo>
                    <a:pt x="2769313" y="718558"/>
                  </a:lnTo>
                  <a:cubicBezTo>
                    <a:pt x="2760807" y="634804"/>
                    <a:pt x="2756450" y="549824"/>
                    <a:pt x="2756450" y="463826"/>
                  </a:cubicBezTo>
                  <a:cubicBezTo>
                    <a:pt x="2756450" y="377828"/>
                    <a:pt x="2760807" y="292848"/>
                    <a:pt x="2769313" y="209094"/>
                  </a:cubicBezTo>
                  <a:lnTo>
                    <a:pt x="2801225" y="0"/>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8" name="TextBox 18">
              <a:extLst>
                <a:ext uri="{FF2B5EF4-FFF2-40B4-BE49-F238E27FC236}">
                  <a16:creationId xmlns:a16="http://schemas.microsoft.com/office/drawing/2014/main" id="{718EAD0B-F4DC-4D84-A2AB-0D128F78D327}"/>
                </a:ext>
              </a:extLst>
            </p:cNvPr>
            <p:cNvSpPr txBox="1">
              <a:spLocks noChangeArrowheads="1"/>
            </p:cNvSpPr>
            <p:nvPr/>
          </p:nvSpPr>
          <p:spPr bwMode="auto">
            <a:xfrm>
              <a:off x="8506419" y="3605401"/>
              <a:ext cx="2682670" cy="1018933"/>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استخدام قنوات التواصل المناسبة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9" name="رسم 10" descr="مراجعه العميل-من اليمين لليسار">
              <a:extLst>
                <a:ext uri="{FF2B5EF4-FFF2-40B4-BE49-F238E27FC236}">
                  <a16:creationId xmlns:a16="http://schemas.microsoft.com/office/drawing/2014/main" id="{3094305D-913A-4733-A9E6-052A62E3B3F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15719" y="3804289"/>
              <a:ext cx="630126" cy="630107"/>
            </a:xfrm>
            <a:prstGeom prst="rect">
              <a:avLst/>
            </a:prstGeom>
          </p:spPr>
        </p:pic>
      </p:grpSp>
      <p:grpSp>
        <p:nvGrpSpPr>
          <p:cNvPr id="60" name="Group 59">
            <a:extLst>
              <a:ext uri="{FF2B5EF4-FFF2-40B4-BE49-F238E27FC236}">
                <a16:creationId xmlns:a16="http://schemas.microsoft.com/office/drawing/2014/main" id="{066588EB-6544-4FC5-9D18-1D088AF04FA5}"/>
              </a:ext>
            </a:extLst>
          </p:cNvPr>
          <p:cNvGrpSpPr/>
          <p:nvPr/>
        </p:nvGrpSpPr>
        <p:grpSpPr>
          <a:xfrm>
            <a:off x="802635" y="3584990"/>
            <a:ext cx="3980037" cy="1001244"/>
            <a:chOff x="802635" y="3623090"/>
            <a:chExt cx="3980037" cy="1001244"/>
          </a:xfrm>
        </p:grpSpPr>
        <p:sp>
          <p:nvSpPr>
            <p:cNvPr id="44" name="Freeform: Shape 43">
              <a:extLst>
                <a:ext uri="{FF2B5EF4-FFF2-40B4-BE49-F238E27FC236}">
                  <a16:creationId xmlns:a16="http://schemas.microsoft.com/office/drawing/2014/main" id="{54116FEC-4C4B-4A82-B143-4E1FB0B7CED0}"/>
                </a:ext>
              </a:extLst>
            </p:cNvPr>
            <p:cNvSpPr/>
            <p:nvPr/>
          </p:nvSpPr>
          <p:spPr>
            <a:xfrm flipH="1">
              <a:off x="3717591" y="3643368"/>
              <a:ext cx="1065081" cy="980966"/>
            </a:xfrm>
            <a:custGeom>
              <a:avLst/>
              <a:gdLst>
                <a:gd name="connsiteX0" fmla="*/ 962391 w 1007166"/>
                <a:gd name="connsiteY0" fmla="*/ 0 h 927652"/>
                <a:gd name="connsiteX1" fmla="*/ 463826 w 1007166"/>
                <a:gd name="connsiteY1" fmla="*/ 0 h 927652"/>
                <a:gd name="connsiteX2" fmla="*/ 0 w 1007166"/>
                <a:gd name="connsiteY2" fmla="*/ 463826 h 927652"/>
                <a:gd name="connsiteX3" fmla="*/ 463826 w 1007166"/>
                <a:gd name="connsiteY3" fmla="*/ 927652 h 927652"/>
                <a:gd name="connsiteX4" fmla="*/ 962391 w 1007166"/>
                <a:gd name="connsiteY4" fmla="*/ 927652 h 927652"/>
                <a:gd name="connsiteX5" fmla="*/ 994303 w 1007166"/>
                <a:gd name="connsiteY5" fmla="*/ 718558 h 927652"/>
                <a:gd name="connsiteX6" fmla="*/ 1007166 w 1007166"/>
                <a:gd name="connsiteY6" fmla="*/ 463826 h 927652"/>
                <a:gd name="connsiteX7" fmla="*/ 994303 w 1007166"/>
                <a:gd name="connsiteY7" fmla="*/ 209094 h 927652"/>
                <a:gd name="connsiteX8" fmla="*/ 962391 w 1007166"/>
                <a:gd name="connsiteY8" fmla="*/ 0 h 92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7166" h="927652">
                  <a:moveTo>
                    <a:pt x="962391" y="0"/>
                  </a:moveTo>
                  <a:lnTo>
                    <a:pt x="463826" y="0"/>
                  </a:lnTo>
                  <a:cubicBezTo>
                    <a:pt x="207662" y="0"/>
                    <a:pt x="0" y="207662"/>
                    <a:pt x="0" y="463826"/>
                  </a:cubicBezTo>
                  <a:cubicBezTo>
                    <a:pt x="0" y="719990"/>
                    <a:pt x="207662" y="927652"/>
                    <a:pt x="463826" y="927652"/>
                  </a:cubicBezTo>
                  <a:lnTo>
                    <a:pt x="962391" y="927652"/>
                  </a:lnTo>
                  <a:lnTo>
                    <a:pt x="994303" y="718558"/>
                  </a:lnTo>
                  <a:cubicBezTo>
                    <a:pt x="1002809" y="634804"/>
                    <a:pt x="1007166" y="549824"/>
                    <a:pt x="1007166" y="463826"/>
                  </a:cubicBezTo>
                  <a:cubicBezTo>
                    <a:pt x="1007166" y="377828"/>
                    <a:pt x="1002809" y="292848"/>
                    <a:pt x="994303" y="209094"/>
                  </a:cubicBezTo>
                  <a:lnTo>
                    <a:pt x="962391" y="0"/>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0" name="Freeform: Shape 49">
              <a:extLst>
                <a:ext uri="{FF2B5EF4-FFF2-40B4-BE49-F238E27FC236}">
                  <a16:creationId xmlns:a16="http://schemas.microsoft.com/office/drawing/2014/main" id="{11DA7635-A396-40DA-BD5C-A6DE6B93EBBF}"/>
                </a:ext>
              </a:extLst>
            </p:cNvPr>
            <p:cNvSpPr/>
            <p:nvPr/>
          </p:nvSpPr>
          <p:spPr>
            <a:xfrm flipH="1">
              <a:off x="802635" y="3643368"/>
              <a:ext cx="2962306" cy="980966"/>
            </a:xfrm>
            <a:custGeom>
              <a:avLst/>
              <a:gdLst>
                <a:gd name="connsiteX0" fmla="*/ 2337400 w 2801226"/>
                <a:gd name="connsiteY0" fmla="*/ 0 h 927652"/>
                <a:gd name="connsiteX1" fmla="*/ 0 w 2801226"/>
                <a:gd name="connsiteY1" fmla="*/ 0 h 927652"/>
                <a:gd name="connsiteX2" fmla="*/ 31912 w 2801226"/>
                <a:gd name="connsiteY2" fmla="*/ 209094 h 927652"/>
                <a:gd name="connsiteX3" fmla="*/ 44775 w 2801226"/>
                <a:gd name="connsiteY3" fmla="*/ 463826 h 927652"/>
                <a:gd name="connsiteX4" fmla="*/ 31912 w 2801226"/>
                <a:gd name="connsiteY4" fmla="*/ 718558 h 927652"/>
                <a:gd name="connsiteX5" fmla="*/ 0 w 2801226"/>
                <a:gd name="connsiteY5" fmla="*/ 927652 h 927652"/>
                <a:gd name="connsiteX6" fmla="*/ 2337400 w 2801226"/>
                <a:gd name="connsiteY6" fmla="*/ 927652 h 927652"/>
                <a:gd name="connsiteX7" fmla="*/ 2801226 w 2801226"/>
                <a:gd name="connsiteY7" fmla="*/ 463826 h 927652"/>
                <a:gd name="connsiteX8" fmla="*/ 2337400 w 2801226"/>
                <a:gd name="connsiteY8" fmla="*/ 0 h 92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1226" h="927652">
                  <a:moveTo>
                    <a:pt x="2337400" y="0"/>
                  </a:moveTo>
                  <a:lnTo>
                    <a:pt x="0" y="0"/>
                  </a:lnTo>
                  <a:lnTo>
                    <a:pt x="31912" y="209094"/>
                  </a:lnTo>
                  <a:cubicBezTo>
                    <a:pt x="40418" y="292848"/>
                    <a:pt x="44775" y="377828"/>
                    <a:pt x="44775" y="463826"/>
                  </a:cubicBezTo>
                  <a:cubicBezTo>
                    <a:pt x="44775" y="549824"/>
                    <a:pt x="40418" y="634804"/>
                    <a:pt x="31912" y="718558"/>
                  </a:cubicBezTo>
                  <a:lnTo>
                    <a:pt x="0" y="927652"/>
                  </a:lnTo>
                  <a:lnTo>
                    <a:pt x="2337400" y="927652"/>
                  </a:lnTo>
                  <a:cubicBezTo>
                    <a:pt x="2593564" y="927652"/>
                    <a:pt x="2801226" y="719990"/>
                    <a:pt x="2801226" y="463826"/>
                  </a:cubicBezTo>
                  <a:cubicBezTo>
                    <a:pt x="2801226" y="207662"/>
                    <a:pt x="2593564" y="0"/>
                    <a:pt x="2337400" y="0"/>
                  </a:cubicBez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9" name="TextBox 18">
              <a:extLst>
                <a:ext uri="{FF2B5EF4-FFF2-40B4-BE49-F238E27FC236}">
                  <a16:creationId xmlns:a16="http://schemas.microsoft.com/office/drawing/2014/main" id="{540A71FE-75F9-4D5C-B74B-94D5234CC562}"/>
                </a:ext>
              </a:extLst>
            </p:cNvPr>
            <p:cNvSpPr txBox="1">
              <a:spLocks noChangeArrowheads="1"/>
            </p:cNvSpPr>
            <p:nvPr/>
          </p:nvSpPr>
          <p:spPr bwMode="auto">
            <a:xfrm>
              <a:off x="1002911" y="3623090"/>
              <a:ext cx="2561754" cy="1001244"/>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الاستماع والمشاركة الفعالة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40" name="رسم 12" descr="قاعة مجلس الإدارة">
              <a:extLst>
                <a:ext uri="{FF2B5EF4-FFF2-40B4-BE49-F238E27FC236}">
                  <a16:creationId xmlns:a16="http://schemas.microsoft.com/office/drawing/2014/main" id="{2868A6E4-2733-42FA-AED5-66950542D6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23315" y="3767443"/>
              <a:ext cx="744999" cy="744977"/>
            </a:xfrm>
            <a:prstGeom prst="rect">
              <a:avLst/>
            </a:prstGeom>
          </p:spPr>
        </p:pic>
      </p:grpSp>
      <p:grpSp>
        <p:nvGrpSpPr>
          <p:cNvPr id="62" name="Group 61">
            <a:extLst>
              <a:ext uri="{FF2B5EF4-FFF2-40B4-BE49-F238E27FC236}">
                <a16:creationId xmlns:a16="http://schemas.microsoft.com/office/drawing/2014/main" id="{43BCBA2F-5C4F-481A-B12D-0B181E7EE71B}"/>
              </a:ext>
            </a:extLst>
          </p:cNvPr>
          <p:cNvGrpSpPr/>
          <p:nvPr/>
        </p:nvGrpSpPr>
        <p:grpSpPr>
          <a:xfrm>
            <a:off x="6526432" y="5553184"/>
            <a:ext cx="3980037" cy="980966"/>
            <a:chOff x="6526432" y="5591284"/>
            <a:chExt cx="3980037" cy="980966"/>
          </a:xfrm>
        </p:grpSpPr>
        <p:sp>
          <p:nvSpPr>
            <p:cNvPr id="47" name="Freeform: Shape 46">
              <a:extLst>
                <a:ext uri="{FF2B5EF4-FFF2-40B4-BE49-F238E27FC236}">
                  <a16:creationId xmlns:a16="http://schemas.microsoft.com/office/drawing/2014/main" id="{0F1903FC-FE2F-4A4D-AA9E-4070C22B48EF}"/>
                </a:ext>
              </a:extLst>
            </p:cNvPr>
            <p:cNvSpPr/>
            <p:nvPr/>
          </p:nvSpPr>
          <p:spPr>
            <a:xfrm flipH="1">
              <a:off x="6526432" y="5591284"/>
              <a:ext cx="1507490" cy="960687"/>
            </a:xfrm>
            <a:custGeom>
              <a:avLst/>
              <a:gdLst>
                <a:gd name="connsiteX0" fmla="*/ 961692 w 1425518"/>
                <a:gd name="connsiteY0" fmla="*/ 0 h 908476"/>
                <a:gd name="connsiteX1" fmla="*/ 0 w 1425518"/>
                <a:gd name="connsiteY1" fmla="*/ 0 h 908476"/>
                <a:gd name="connsiteX2" fmla="*/ 8958 w 1425518"/>
                <a:gd name="connsiteY2" fmla="*/ 14745 h 908476"/>
                <a:gd name="connsiteX3" fmla="*/ 887320 w 1425518"/>
                <a:gd name="connsiteY3" fmla="*/ 812484 h 908476"/>
                <a:gd name="connsiteX4" fmla="*/ 1086587 w 1425518"/>
                <a:gd name="connsiteY4" fmla="*/ 908476 h 908476"/>
                <a:gd name="connsiteX5" fmla="*/ 1142234 w 1425518"/>
                <a:gd name="connsiteY5" fmla="*/ 891202 h 908476"/>
                <a:gd name="connsiteX6" fmla="*/ 1425518 w 1425518"/>
                <a:gd name="connsiteY6" fmla="*/ 463826 h 908476"/>
                <a:gd name="connsiteX7" fmla="*/ 961692 w 1425518"/>
                <a:gd name="connsiteY7" fmla="*/ 0 h 90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5518" h="908476">
                  <a:moveTo>
                    <a:pt x="961692" y="0"/>
                  </a:moveTo>
                  <a:lnTo>
                    <a:pt x="0" y="0"/>
                  </a:lnTo>
                  <a:lnTo>
                    <a:pt x="8958" y="14745"/>
                  </a:lnTo>
                  <a:cubicBezTo>
                    <a:pt x="232820" y="346105"/>
                    <a:pt x="534304" y="620715"/>
                    <a:pt x="887320" y="812484"/>
                  </a:cubicBezTo>
                  <a:lnTo>
                    <a:pt x="1086587" y="908476"/>
                  </a:lnTo>
                  <a:lnTo>
                    <a:pt x="1142234" y="891202"/>
                  </a:lnTo>
                  <a:cubicBezTo>
                    <a:pt x="1308708" y="820790"/>
                    <a:pt x="1425518" y="655949"/>
                    <a:pt x="1425518" y="463826"/>
                  </a:cubicBezTo>
                  <a:cubicBezTo>
                    <a:pt x="1425518" y="207662"/>
                    <a:pt x="1217856" y="0"/>
                    <a:pt x="961692" y="0"/>
                  </a:cubicBezTo>
                  <a:close/>
                </a:path>
              </a:pathLst>
            </a:custGeom>
            <a:solidFill>
              <a:srgbClr val="99BCDA"/>
            </a:solidFill>
            <a:ln>
              <a:solidFill>
                <a:srgbClr val="99BCD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3" name="Freeform: Shape 52">
              <a:extLst>
                <a:ext uri="{FF2B5EF4-FFF2-40B4-BE49-F238E27FC236}">
                  <a16:creationId xmlns:a16="http://schemas.microsoft.com/office/drawing/2014/main" id="{5405EC67-5351-4EC9-B20F-1481C785AA9D}"/>
                </a:ext>
              </a:extLst>
            </p:cNvPr>
            <p:cNvSpPr/>
            <p:nvPr/>
          </p:nvSpPr>
          <p:spPr>
            <a:xfrm flipH="1">
              <a:off x="6884853" y="5591284"/>
              <a:ext cx="3621616" cy="980966"/>
            </a:xfrm>
            <a:custGeom>
              <a:avLst/>
              <a:gdLst>
                <a:gd name="connsiteX0" fmla="*/ 2338099 w 3424686"/>
                <a:gd name="connsiteY0" fmla="*/ 0 h 927652"/>
                <a:gd name="connsiteX1" fmla="*/ 463826 w 3424686"/>
                <a:gd name="connsiteY1" fmla="*/ 0 h 927652"/>
                <a:gd name="connsiteX2" fmla="*/ 0 w 3424686"/>
                <a:gd name="connsiteY2" fmla="*/ 463826 h 927652"/>
                <a:gd name="connsiteX3" fmla="*/ 463826 w 3424686"/>
                <a:gd name="connsiteY3" fmla="*/ 927652 h 927652"/>
                <a:gd name="connsiteX4" fmla="*/ 3299791 w 3424686"/>
                <a:gd name="connsiteY4" fmla="*/ 927652 h 927652"/>
                <a:gd name="connsiteX5" fmla="*/ 3393268 w 3424686"/>
                <a:gd name="connsiteY5" fmla="*/ 918229 h 927652"/>
                <a:gd name="connsiteX6" fmla="*/ 3424686 w 3424686"/>
                <a:gd name="connsiteY6" fmla="*/ 908476 h 927652"/>
                <a:gd name="connsiteX7" fmla="*/ 3225419 w 3424686"/>
                <a:gd name="connsiteY7" fmla="*/ 812484 h 927652"/>
                <a:gd name="connsiteX8" fmla="*/ 2347057 w 3424686"/>
                <a:gd name="connsiteY8" fmla="*/ 14745 h 927652"/>
                <a:gd name="connsiteX9" fmla="*/ 2338099 w 3424686"/>
                <a:gd name="connsiteY9" fmla="*/ 0 h 92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24686" h="927652">
                  <a:moveTo>
                    <a:pt x="2338099" y="0"/>
                  </a:moveTo>
                  <a:lnTo>
                    <a:pt x="463826" y="0"/>
                  </a:lnTo>
                  <a:cubicBezTo>
                    <a:pt x="207662" y="0"/>
                    <a:pt x="0" y="207662"/>
                    <a:pt x="0" y="463826"/>
                  </a:cubicBezTo>
                  <a:cubicBezTo>
                    <a:pt x="0" y="719990"/>
                    <a:pt x="207662" y="927652"/>
                    <a:pt x="463826" y="927652"/>
                  </a:cubicBezTo>
                  <a:lnTo>
                    <a:pt x="3299791" y="927652"/>
                  </a:lnTo>
                  <a:cubicBezTo>
                    <a:pt x="3331812" y="927652"/>
                    <a:pt x="3363074" y="924408"/>
                    <a:pt x="3393268" y="918229"/>
                  </a:cubicBezTo>
                  <a:lnTo>
                    <a:pt x="3424686" y="908476"/>
                  </a:lnTo>
                  <a:lnTo>
                    <a:pt x="3225419" y="812484"/>
                  </a:lnTo>
                  <a:cubicBezTo>
                    <a:pt x="2872403" y="620715"/>
                    <a:pt x="2570919" y="346105"/>
                    <a:pt x="2347057" y="14745"/>
                  </a:cubicBezTo>
                  <a:lnTo>
                    <a:pt x="2338099" y="0"/>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6" name="TextBox 18">
              <a:extLst>
                <a:ext uri="{FF2B5EF4-FFF2-40B4-BE49-F238E27FC236}">
                  <a16:creationId xmlns:a16="http://schemas.microsoft.com/office/drawing/2014/main" id="{B0CD9437-9597-4F60-BDE9-7AF18A2B0630}"/>
                </a:ext>
              </a:extLst>
            </p:cNvPr>
            <p:cNvSpPr txBox="1">
              <a:spLocks noChangeArrowheads="1"/>
            </p:cNvSpPr>
            <p:nvPr/>
          </p:nvSpPr>
          <p:spPr bwMode="auto">
            <a:xfrm>
              <a:off x="8049553" y="5620595"/>
              <a:ext cx="2114126" cy="773260"/>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التوقعات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41" name="Graphic 243" descr="Group brainstorm with solid fill">
              <a:extLst>
                <a:ext uri="{FF2B5EF4-FFF2-40B4-BE49-F238E27FC236}">
                  <a16:creationId xmlns:a16="http://schemas.microsoft.com/office/drawing/2014/main" id="{110F3BB9-5801-4052-9533-C64285B49B3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50317" y="5670069"/>
              <a:ext cx="656875" cy="656856"/>
            </a:xfrm>
            <a:prstGeom prst="rect">
              <a:avLst/>
            </a:prstGeom>
          </p:spPr>
        </p:pic>
      </p:grpSp>
      <p:sp>
        <p:nvSpPr>
          <p:cNvPr id="64" name="TextBox 63">
            <a:extLst>
              <a:ext uri="{FF2B5EF4-FFF2-40B4-BE49-F238E27FC236}">
                <a16:creationId xmlns:a16="http://schemas.microsoft.com/office/drawing/2014/main" id="{624C1B60-32B6-41A4-8289-AAAD9CCA843C}"/>
              </a:ext>
            </a:extLst>
          </p:cNvPr>
          <p:cNvSpPr txBox="1"/>
          <p:nvPr/>
        </p:nvSpPr>
        <p:spPr>
          <a:xfrm>
            <a:off x="2038798" y="-3084745"/>
            <a:ext cx="42858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لماذا يعتبر التواصل الفعال أمراً حيوياً في إدارة المشاريع؟</a:t>
            </a:r>
            <a:endParaRPr lang="en-US" dirty="0"/>
          </a:p>
        </p:txBody>
      </p:sp>
      <p:pic>
        <p:nvPicPr>
          <p:cNvPr id="65" name="Picture 2" descr="Studying - Free education icons">
            <a:extLst>
              <a:ext uri="{FF2B5EF4-FFF2-40B4-BE49-F238E27FC236}">
                <a16:creationId xmlns:a16="http://schemas.microsoft.com/office/drawing/2014/main" id="{636DCA53-8415-4FFE-AB10-114039B879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0302" y="-4383051"/>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791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ppt_x"/>
                                          </p:val>
                                        </p:tav>
                                        <p:tav tm="100000">
                                          <p:val>
                                            <p:strVal val="#ppt_x"/>
                                          </p:val>
                                        </p:tav>
                                      </p:tavLst>
                                    </p:anim>
                                    <p:anim calcmode="lin" valueType="num">
                                      <p:cBhvr additive="base">
                                        <p:cTn id="26"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ppt_x"/>
                                          </p:val>
                                        </p:tav>
                                        <p:tav tm="100000">
                                          <p:val>
                                            <p:strVal val="#ppt_x"/>
                                          </p:val>
                                        </p:tav>
                                      </p:tavLst>
                                    </p:anim>
                                    <p:anim calcmode="lin" valueType="num">
                                      <p:cBhvr additive="base">
                                        <p:cTn id="3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500" fill="hold"/>
                                        <p:tgtEl>
                                          <p:spTgt spid="61"/>
                                        </p:tgtEl>
                                        <p:attrNameLst>
                                          <p:attrName>ppt_x</p:attrName>
                                        </p:attrNameLst>
                                      </p:cBhvr>
                                      <p:tavLst>
                                        <p:tav tm="0">
                                          <p:val>
                                            <p:strVal val="#ppt_x"/>
                                          </p:val>
                                        </p:tav>
                                        <p:tav tm="100000">
                                          <p:val>
                                            <p:strVal val="#ppt_x"/>
                                          </p:val>
                                        </p:tav>
                                      </p:tavLst>
                                    </p:anim>
                                    <p:anim calcmode="lin" valueType="num">
                                      <p:cBhvr additive="base">
                                        <p:cTn id="3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64" name="TextBox 63">
            <a:extLst>
              <a:ext uri="{FF2B5EF4-FFF2-40B4-BE49-F238E27FC236}">
                <a16:creationId xmlns:a16="http://schemas.microsoft.com/office/drawing/2014/main" id="{F16FBAE9-F54B-45A2-8919-EE38924808A7}"/>
              </a:ext>
            </a:extLst>
          </p:cNvPr>
          <p:cNvSpPr txBox="1"/>
          <p:nvPr/>
        </p:nvSpPr>
        <p:spPr>
          <a:xfrm>
            <a:off x="2038798" y="3429000"/>
            <a:ext cx="42858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لماذا يعتبر التواصل الفعال أمراً حيوياً في إدارة المشاريع؟</a:t>
            </a:r>
            <a:endParaRPr lang="en-US" dirty="0"/>
          </a:p>
        </p:txBody>
      </p:sp>
      <p:pic>
        <p:nvPicPr>
          <p:cNvPr id="65" name="Picture 2" descr="Studying - Free education icons">
            <a:extLst>
              <a:ext uri="{FF2B5EF4-FFF2-40B4-BE49-F238E27FC236}">
                <a16:creationId xmlns:a16="http://schemas.microsoft.com/office/drawing/2014/main" id="{CC735D2E-376B-4FAF-BBD8-57E128C29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Idea 3d Images - Free Download on Freepik">
            <a:extLst>
              <a:ext uri="{FF2B5EF4-FFF2-40B4-BE49-F238E27FC236}">
                <a16:creationId xmlns:a16="http://schemas.microsoft.com/office/drawing/2014/main" id="{525401E9-5545-43ED-A2F9-14787512148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31230"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931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64" name="TextBox 63">
            <a:extLst>
              <a:ext uri="{FF2B5EF4-FFF2-40B4-BE49-F238E27FC236}">
                <a16:creationId xmlns:a16="http://schemas.microsoft.com/office/drawing/2014/main" id="{F16FBAE9-F54B-45A2-8919-EE38924808A7}"/>
              </a:ext>
            </a:extLst>
          </p:cNvPr>
          <p:cNvSpPr txBox="1"/>
          <p:nvPr/>
        </p:nvSpPr>
        <p:spPr>
          <a:xfrm>
            <a:off x="2038798" y="9741309"/>
            <a:ext cx="42858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لماذا يعتبر التواصل الفعال أمراً حيوياً في إدارة المشاريع؟</a:t>
            </a:r>
            <a:endParaRPr lang="en-US" dirty="0"/>
          </a:p>
        </p:txBody>
      </p:sp>
      <p:pic>
        <p:nvPicPr>
          <p:cNvPr id="65" name="Picture 2" descr="Studying - Free education icons">
            <a:extLst>
              <a:ext uri="{FF2B5EF4-FFF2-40B4-BE49-F238E27FC236}">
                <a16:creationId xmlns:a16="http://schemas.microsoft.com/office/drawing/2014/main" id="{CC735D2E-376B-4FAF-BBD8-57E128C294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443003"/>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D194328F-6A28-4D70-BE55-BC82B056F8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8D37ED0-8258-4850-9D17-285EBDE30F54}"/>
              </a:ext>
            </a:extLst>
          </p:cNvPr>
          <p:cNvSpPr txBox="1"/>
          <p:nvPr/>
        </p:nvSpPr>
        <p:spPr>
          <a:xfrm>
            <a:off x="4171950" y="1857696"/>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marL="0" indent="0">
              <a:buNone/>
            </a:pPr>
            <a:r>
              <a:rPr lang="ar-SA">
                <a:solidFill>
                  <a:srgbClr val="C00000"/>
                </a:solidFill>
              </a:rPr>
              <a:t>لأنه يساعد في:</a:t>
            </a:r>
            <a:endParaRPr lang="en-US">
              <a:solidFill>
                <a:srgbClr val="C00000"/>
              </a:solidFill>
            </a:endParaRPr>
          </a:p>
        </p:txBody>
      </p:sp>
      <p:sp>
        <p:nvSpPr>
          <p:cNvPr id="22" name="TextBox 21">
            <a:extLst>
              <a:ext uri="{FF2B5EF4-FFF2-40B4-BE49-F238E27FC236}">
                <a16:creationId xmlns:a16="http://schemas.microsoft.com/office/drawing/2014/main" id="{24E984B1-7A2B-4A76-A249-A021E87D2B3B}"/>
              </a:ext>
            </a:extLst>
          </p:cNvPr>
          <p:cNvSpPr txBox="1"/>
          <p:nvPr/>
        </p:nvSpPr>
        <p:spPr>
          <a:xfrm>
            <a:off x="4171950" y="2678263"/>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تنسيق الجهود بين فريق المشروع وأصحاب المصلحة </a:t>
            </a:r>
            <a:endParaRPr lang="en-US" dirty="0"/>
          </a:p>
        </p:txBody>
      </p:sp>
      <p:sp>
        <p:nvSpPr>
          <p:cNvPr id="23" name="TextBox 22">
            <a:extLst>
              <a:ext uri="{FF2B5EF4-FFF2-40B4-BE49-F238E27FC236}">
                <a16:creationId xmlns:a16="http://schemas.microsoft.com/office/drawing/2014/main" id="{81A87D67-D383-46B5-92C7-9ACB98D0688F}"/>
              </a:ext>
            </a:extLst>
          </p:cNvPr>
          <p:cNvSpPr txBox="1"/>
          <p:nvPr/>
        </p:nvSpPr>
        <p:spPr>
          <a:xfrm>
            <a:off x="4171950" y="3529554"/>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نقل المعلومات والتعليمات بشكل واضح ودقيق</a:t>
            </a:r>
            <a:endParaRPr lang="en-US"/>
          </a:p>
        </p:txBody>
      </p:sp>
      <p:sp>
        <p:nvSpPr>
          <p:cNvPr id="24" name="TextBox 23">
            <a:extLst>
              <a:ext uri="{FF2B5EF4-FFF2-40B4-BE49-F238E27FC236}">
                <a16:creationId xmlns:a16="http://schemas.microsoft.com/office/drawing/2014/main" id="{389B2C3E-0982-4430-9D53-C2A2C19F1D94}"/>
              </a:ext>
            </a:extLst>
          </p:cNvPr>
          <p:cNvSpPr txBox="1"/>
          <p:nvPr/>
        </p:nvSpPr>
        <p:spPr>
          <a:xfrm>
            <a:off x="4171950" y="4402936"/>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إشراك الأطراف المعنية وتعزيز مشاركتهم في المشروع</a:t>
            </a:r>
            <a:endParaRPr lang="en-US"/>
          </a:p>
        </p:txBody>
      </p:sp>
      <p:sp>
        <p:nvSpPr>
          <p:cNvPr id="25" name="TextBox 24">
            <a:extLst>
              <a:ext uri="{FF2B5EF4-FFF2-40B4-BE49-F238E27FC236}">
                <a16:creationId xmlns:a16="http://schemas.microsoft.com/office/drawing/2014/main" id="{CF6B1561-B795-4117-B302-4BF3F0805B6B}"/>
              </a:ext>
            </a:extLst>
          </p:cNvPr>
          <p:cNvSpPr txBox="1"/>
          <p:nvPr/>
        </p:nvSpPr>
        <p:spPr>
          <a:xfrm>
            <a:off x="4171950" y="5218916"/>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التعامل مع التغييرات والمشكلات بسرعة وفعالية</a:t>
            </a:r>
            <a:endParaRPr lang="en-US"/>
          </a:p>
        </p:txBody>
      </p:sp>
      <p:sp>
        <p:nvSpPr>
          <p:cNvPr id="26" name="TextBox 25">
            <a:extLst>
              <a:ext uri="{FF2B5EF4-FFF2-40B4-BE49-F238E27FC236}">
                <a16:creationId xmlns:a16="http://schemas.microsoft.com/office/drawing/2014/main" id="{B71C65D4-D8AA-48C6-A047-41E33629F93E}"/>
              </a:ext>
            </a:extLst>
          </p:cNvPr>
          <p:cNvSpPr txBox="1"/>
          <p:nvPr/>
        </p:nvSpPr>
        <p:spPr>
          <a:xfrm>
            <a:off x="4171950" y="6014758"/>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تحقيق التوافق والالتزام بين جميع المشاركين في المشروع</a:t>
            </a:r>
            <a:endParaRPr lang="en-US"/>
          </a:p>
        </p:txBody>
      </p:sp>
    </p:spTree>
    <p:extLst>
      <p:ext uri="{BB962C8B-B14F-4D97-AF65-F5344CB8AC3E}">
        <p14:creationId xmlns:p14="http://schemas.microsoft.com/office/powerpoint/2010/main" val="4282257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أصحاب المصلحة في المشروع وأدوارهم</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66AE9948-907C-43C3-99AA-509AC240038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88867"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4B42AB3-22F4-44D8-9A9C-ADEB2FBEBEE0}"/>
              </a:ext>
            </a:extLst>
          </p:cNvPr>
          <p:cNvSpPr txBox="1"/>
          <p:nvPr/>
        </p:nvSpPr>
        <p:spPr>
          <a:xfrm>
            <a:off x="6096000" y="2514431"/>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sz="1800">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rPr>
              <a:t>في إدارة المشاريع، أصحاب المصلحة (</a:t>
            </a:r>
            <a:r>
              <a:rPr lang="en-US" sz="1800">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rPr>
              <a:t>Stakeholders</a:t>
            </a:r>
            <a:r>
              <a:rPr lang="ar-SA" sz="1800">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rPr>
              <a:t>) هم الأفراد أو المجموعات التي لها مصلحة في نجاح المشروع أو تأثير عليه. إن تحديد وإدارة هؤلاء الأصحاب بفعالية يعد من أهم مهام مدير المشروع، فهم يلعبون أدواراً هامة في تحقيق أهداف المشروع</a:t>
            </a:r>
            <a:endParaRPr lang="en-US" dirty="0"/>
          </a:p>
        </p:txBody>
      </p:sp>
      <p:pic>
        <p:nvPicPr>
          <p:cNvPr id="2050" name="Picture 2" descr="Stakeholders Icon Images – Browse 6,061 Stock Photos, Vectors, and Video |  Adobe Stock">
            <a:extLst>
              <a:ext uri="{FF2B5EF4-FFF2-40B4-BE49-F238E27FC236}">
                <a16:creationId xmlns:a16="http://schemas.microsoft.com/office/drawing/2014/main" id="{BC9062BD-98A8-43E3-A2FB-E14D7F4229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9259" y1="48056" x2="49259" y2="48056"/>
                      </a14:backgroundRemoval>
                    </a14:imgEffect>
                  </a14:imgLayer>
                </a14:imgProps>
              </a:ext>
              <a:ext uri="{28A0092B-C50C-407E-A947-70E740481C1C}">
                <a14:useLocalDpi xmlns:a14="http://schemas.microsoft.com/office/drawing/2010/main" val="0"/>
              </a:ext>
            </a:extLst>
          </a:blip>
          <a:srcRect/>
          <a:stretch>
            <a:fillRect/>
          </a:stretch>
        </p:blipFill>
        <p:spPr bwMode="auto">
          <a:xfrm>
            <a:off x="-144467" y="2042172"/>
            <a:ext cx="6482980" cy="432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746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تحديد أصحاب المصلحة واحتياجاتهم من المعلومات</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D194328F-6A28-4D70-BE55-BC82B056F8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31230"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27781BC-FEB4-433B-8AF1-55AE0EB2FE2E}"/>
              </a:ext>
            </a:extLst>
          </p:cNvPr>
          <p:cNvGrpSpPr/>
          <p:nvPr/>
        </p:nvGrpSpPr>
        <p:grpSpPr>
          <a:xfrm>
            <a:off x="2475076" y="3534335"/>
            <a:ext cx="3459245" cy="2472271"/>
            <a:chOff x="2475076" y="3534335"/>
            <a:chExt cx="3459245" cy="2472271"/>
          </a:xfrm>
        </p:grpSpPr>
        <p:grpSp>
          <p:nvGrpSpPr>
            <p:cNvPr id="36" name="Group 35">
              <a:extLst>
                <a:ext uri="{FF2B5EF4-FFF2-40B4-BE49-F238E27FC236}">
                  <a16:creationId xmlns:a16="http://schemas.microsoft.com/office/drawing/2014/main" id="{EC35AD49-073F-42D7-8063-C43DADEA22C7}"/>
                </a:ext>
              </a:extLst>
            </p:cNvPr>
            <p:cNvGrpSpPr/>
            <p:nvPr/>
          </p:nvGrpSpPr>
          <p:grpSpPr>
            <a:xfrm flipV="1">
              <a:off x="2475076" y="3534335"/>
              <a:ext cx="3459245" cy="2472271"/>
              <a:chOff x="991153" y="648717"/>
              <a:chExt cx="3299791" cy="2358889"/>
            </a:xfrm>
          </p:grpSpPr>
          <p:sp>
            <p:nvSpPr>
              <p:cNvPr id="52" name="Oval 51">
                <a:extLst>
                  <a:ext uri="{FF2B5EF4-FFF2-40B4-BE49-F238E27FC236}">
                    <a16:creationId xmlns:a16="http://schemas.microsoft.com/office/drawing/2014/main" id="{11024C6E-0728-4C7A-85E7-2C3C038CA0DB}"/>
                  </a:ext>
                </a:extLst>
              </p:cNvPr>
              <p:cNvSpPr/>
              <p:nvPr/>
            </p:nvSpPr>
            <p:spPr>
              <a:xfrm>
                <a:off x="1655597" y="1205310"/>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3" name="Rectangle 52">
                <a:extLst>
                  <a:ext uri="{FF2B5EF4-FFF2-40B4-BE49-F238E27FC236}">
                    <a16:creationId xmlns:a16="http://schemas.microsoft.com/office/drawing/2014/main" id="{47062088-671F-4515-A691-FC3B932B4E65}"/>
                  </a:ext>
                </a:extLst>
              </p:cNvPr>
              <p:cNvSpPr/>
              <p:nvPr/>
            </p:nvSpPr>
            <p:spPr>
              <a:xfrm>
                <a:off x="991153" y="648717"/>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4" name="Oval 53">
                <a:extLst>
                  <a:ext uri="{FF2B5EF4-FFF2-40B4-BE49-F238E27FC236}">
                    <a16:creationId xmlns:a16="http://schemas.microsoft.com/office/drawing/2014/main" id="{B513C404-ABC8-466F-83FB-DD5B129B6F18}"/>
                  </a:ext>
                </a:extLst>
              </p:cNvPr>
              <p:cNvSpPr/>
              <p:nvPr/>
            </p:nvSpPr>
            <p:spPr>
              <a:xfrm>
                <a:off x="1827876" y="1377589"/>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5" name="TextBox 271">
                <a:extLst>
                  <a:ext uri="{FF2B5EF4-FFF2-40B4-BE49-F238E27FC236}">
                    <a16:creationId xmlns:a16="http://schemas.microsoft.com/office/drawing/2014/main" id="{0B8C6648-B429-456E-985B-78E56990DDC7}"/>
                  </a:ext>
                </a:extLst>
              </p:cNvPr>
              <p:cNvSpPr txBox="1">
                <a:spLocks noChangeArrowheads="1"/>
              </p:cNvSpPr>
              <p:nvPr/>
            </p:nvSpPr>
            <p:spPr bwMode="auto">
              <a:xfrm>
                <a:off x="1344730" y="648721"/>
                <a:ext cx="2592635" cy="1140609"/>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اتخاذ القرارات الموضوعية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0" name="Graphic 2" descr="Books with solid fill">
              <a:extLst>
                <a:ext uri="{FF2B5EF4-FFF2-40B4-BE49-F238E27FC236}">
                  <a16:creationId xmlns:a16="http://schemas.microsoft.com/office/drawing/2014/main" id="{8F60000C-782D-4B69-8A08-13646D96FC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71177" y="3902387"/>
              <a:ext cx="902041" cy="901820"/>
            </a:xfrm>
            <a:prstGeom prst="rect">
              <a:avLst/>
            </a:prstGeom>
          </p:spPr>
        </p:pic>
      </p:grpSp>
      <p:grpSp>
        <p:nvGrpSpPr>
          <p:cNvPr id="3" name="Group 2">
            <a:extLst>
              <a:ext uri="{FF2B5EF4-FFF2-40B4-BE49-F238E27FC236}">
                <a16:creationId xmlns:a16="http://schemas.microsoft.com/office/drawing/2014/main" id="{B4F09B59-BFCF-43F1-9F75-A9822927660A}"/>
              </a:ext>
            </a:extLst>
          </p:cNvPr>
          <p:cNvGrpSpPr/>
          <p:nvPr/>
        </p:nvGrpSpPr>
        <p:grpSpPr>
          <a:xfrm>
            <a:off x="6260205" y="3534335"/>
            <a:ext cx="3459245" cy="2472271"/>
            <a:chOff x="6260205" y="3534335"/>
            <a:chExt cx="3459245" cy="2472271"/>
          </a:xfrm>
        </p:grpSpPr>
        <p:grpSp>
          <p:nvGrpSpPr>
            <p:cNvPr id="38" name="Group 37">
              <a:extLst>
                <a:ext uri="{FF2B5EF4-FFF2-40B4-BE49-F238E27FC236}">
                  <a16:creationId xmlns:a16="http://schemas.microsoft.com/office/drawing/2014/main" id="{CCC5A132-CD56-47E8-BA8F-7818A7C8864C}"/>
                </a:ext>
              </a:extLst>
            </p:cNvPr>
            <p:cNvGrpSpPr/>
            <p:nvPr/>
          </p:nvGrpSpPr>
          <p:grpSpPr>
            <a:xfrm flipV="1">
              <a:off x="6260205" y="3534335"/>
              <a:ext cx="3459245" cy="2472271"/>
              <a:chOff x="2972137" y="648717"/>
              <a:chExt cx="3299791" cy="2358889"/>
            </a:xfrm>
          </p:grpSpPr>
          <p:sp>
            <p:nvSpPr>
              <p:cNvPr id="44" name="Oval 43">
                <a:extLst>
                  <a:ext uri="{FF2B5EF4-FFF2-40B4-BE49-F238E27FC236}">
                    <a16:creationId xmlns:a16="http://schemas.microsoft.com/office/drawing/2014/main" id="{3577590D-3D09-48A8-BD9A-FA819EF7BBF5}"/>
                  </a:ext>
                </a:extLst>
              </p:cNvPr>
              <p:cNvSpPr/>
              <p:nvPr/>
            </p:nvSpPr>
            <p:spPr>
              <a:xfrm>
                <a:off x="3636581" y="1205310"/>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5" name="Rectangle 44">
                <a:extLst>
                  <a:ext uri="{FF2B5EF4-FFF2-40B4-BE49-F238E27FC236}">
                    <a16:creationId xmlns:a16="http://schemas.microsoft.com/office/drawing/2014/main" id="{9DAD9E4B-5BF0-4491-83EB-C5A31B136D09}"/>
                  </a:ext>
                </a:extLst>
              </p:cNvPr>
              <p:cNvSpPr/>
              <p:nvPr/>
            </p:nvSpPr>
            <p:spPr>
              <a:xfrm>
                <a:off x="2972137" y="648717"/>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6" name="Oval 45">
                <a:extLst>
                  <a:ext uri="{FF2B5EF4-FFF2-40B4-BE49-F238E27FC236}">
                    <a16:creationId xmlns:a16="http://schemas.microsoft.com/office/drawing/2014/main" id="{D9438C92-1901-44E5-AE80-8DA092A0B1F4}"/>
                  </a:ext>
                </a:extLst>
              </p:cNvPr>
              <p:cNvSpPr/>
              <p:nvPr/>
            </p:nvSpPr>
            <p:spPr>
              <a:xfrm>
                <a:off x="3808860" y="1377589"/>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7" name="TextBox 263">
                <a:extLst>
                  <a:ext uri="{FF2B5EF4-FFF2-40B4-BE49-F238E27FC236}">
                    <a16:creationId xmlns:a16="http://schemas.microsoft.com/office/drawing/2014/main" id="{B41BCDB2-3E1A-41DB-8766-38DCC00ADD82}"/>
                  </a:ext>
                </a:extLst>
              </p:cNvPr>
              <p:cNvSpPr txBox="1">
                <a:spLocks noChangeArrowheads="1"/>
              </p:cNvSpPr>
              <p:nvPr/>
            </p:nvSpPr>
            <p:spPr bwMode="auto">
              <a:xfrm>
                <a:off x="3325714" y="876804"/>
                <a:ext cx="2592635" cy="585273"/>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التوقعات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1" name="Graphic 21" descr="Group brainstorm with solid fill">
              <a:extLst>
                <a:ext uri="{FF2B5EF4-FFF2-40B4-BE49-F238E27FC236}">
                  <a16:creationId xmlns:a16="http://schemas.microsoft.com/office/drawing/2014/main" id="{E61B7700-F6D0-4934-93BD-6C7DC748046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30512" y="3776803"/>
              <a:ext cx="996913" cy="996669"/>
            </a:xfrm>
            <a:prstGeom prst="rect">
              <a:avLst/>
            </a:prstGeom>
          </p:spPr>
        </p:pic>
      </p:grpSp>
      <p:grpSp>
        <p:nvGrpSpPr>
          <p:cNvPr id="2" name="Group 1">
            <a:extLst>
              <a:ext uri="{FF2B5EF4-FFF2-40B4-BE49-F238E27FC236}">
                <a16:creationId xmlns:a16="http://schemas.microsoft.com/office/drawing/2014/main" id="{A02FB94F-464F-4572-AC05-4924DBEFD3F9}"/>
              </a:ext>
            </a:extLst>
          </p:cNvPr>
          <p:cNvGrpSpPr/>
          <p:nvPr/>
        </p:nvGrpSpPr>
        <p:grpSpPr>
          <a:xfrm>
            <a:off x="8151507" y="2280940"/>
            <a:ext cx="3459245" cy="2486445"/>
            <a:chOff x="8151507" y="2280940"/>
            <a:chExt cx="3459245" cy="2486445"/>
          </a:xfrm>
        </p:grpSpPr>
        <p:grpSp>
          <p:nvGrpSpPr>
            <p:cNvPr id="39" name="Group 38">
              <a:extLst>
                <a:ext uri="{FF2B5EF4-FFF2-40B4-BE49-F238E27FC236}">
                  <a16:creationId xmlns:a16="http://schemas.microsoft.com/office/drawing/2014/main" id="{9F05F337-481B-43C8-A297-E480CBB3C30D}"/>
                </a:ext>
              </a:extLst>
            </p:cNvPr>
            <p:cNvGrpSpPr/>
            <p:nvPr/>
          </p:nvGrpSpPr>
          <p:grpSpPr>
            <a:xfrm>
              <a:off x="8151507" y="2280940"/>
              <a:ext cx="3459245" cy="2486445"/>
              <a:chOff x="3961968" y="-13525"/>
              <a:chExt cx="3299791" cy="2372414"/>
            </a:xfrm>
          </p:grpSpPr>
          <p:sp>
            <p:nvSpPr>
              <p:cNvPr id="40" name="Oval 39">
                <a:extLst>
                  <a:ext uri="{FF2B5EF4-FFF2-40B4-BE49-F238E27FC236}">
                    <a16:creationId xmlns:a16="http://schemas.microsoft.com/office/drawing/2014/main" id="{78C6CFA0-8F2D-4FEB-A20D-19BCA352B731}"/>
                  </a:ext>
                </a:extLst>
              </p:cNvPr>
              <p:cNvSpPr/>
              <p:nvPr/>
            </p:nvSpPr>
            <p:spPr>
              <a:xfrm>
                <a:off x="4626412" y="556593"/>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1" name="Rectangle 40">
                <a:extLst>
                  <a:ext uri="{FF2B5EF4-FFF2-40B4-BE49-F238E27FC236}">
                    <a16:creationId xmlns:a16="http://schemas.microsoft.com/office/drawing/2014/main" id="{D1A8BA55-03FE-4F9F-9DF7-E970F9F15A23}"/>
                  </a:ext>
                </a:extLst>
              </p:cNvPr>
              <p:cNvSpPr/>
              <p:nvPr/>
            </p:nvSpPr>
            <p:spPr>
              <a:xfrm>
                <a:off x="3961968" y="0"/>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2" name="Oval 41">
                <a:extLst>
                  <a:ext uri="{FF2B5EF4-FFF2-40B4-BE49-F238E27FC236}">
                    <a16:creationId xmlns:a16="http://schemas.microsoft.com/office/drawing/2014/main" id="{612CE7C8-F2A8-48B0-9B87-D8FA4EDB6F43}"/>
                  </a:ext>
                </a:extLst>
              </p:cNvPr>
              <p:cNvSpPr/>
              <p:nvPr/>
            </p:nvSpPr>
            <p:spPr>
              <a:xfrm>
                <a:off x="4798691" y="728872"/>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3" name="TextBox 259">
                <a:extLst>
                  <a:ext uri="{FF2B5EF4-FFF2-40B4-BE49-F238E27FC236}">
                    <a16:creationId xmlns:a16="http://schemas.microsoft.com/office/drawing/2014/main" id="{4B3B23C4-210B-4A66-B770-BB816DD244D1}"/>
                  </a:ext>
                </a:extLst>
              </p:cNvPr>
              <p:cNvSpPr txBox="1">
                <a:spLocks noChangeArrowheads="1"/>
              </p:cNvSpPr>
              <p:nvPr/>
            </p:nvSpPr>
            <p:spPr bwMode="auto">
              <a:xfrm>
                <a:off x="4379242" y="-13525"/>
                <a:ext cx="2338797" cy="1122756"/>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التخطيط والتنفيذ الفعال</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2" name="Graphic 80" descr="List with solid fill">
              <a:extLst>
                <a:ext uri="{FF2B5EF4-FFF2-40B4-BE49-F238E27FC236}">
                  <a16:creationId xmlns:a16="http://schemas.microsoft.com/office/drawing/2014/main" id="{9DD256AB-5536-4F86-AA4A-5295979E1F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17763" y="3370971"/>
              <a:ext cx="1010303" cy="1010056"/>
            </a:xfrm>
            <a:prstGeom prst="rect">
              <a:avLst/>
            </a:prstGeom>
          </p:spPr>
        </p:pic>
      </p:grpSp>
      <p:grpSp>
        <p:nvGrpSpPr>
          <p:cNvPr id="6" name="Group 5">
            <a:extLst>
              <a:ext uri="{FF2B5EF4-FFF2-40B4-BE49-F238E27FC236}">
                <a16:creationId xmlns:a16="http://schemas.microsoft.com/office/drawing/2014/main" id="{BF904B5D-492E-4E7A-9767-9BFBA58FC580}"/>
              </a:ext>
            </a:extLst>
          </p:cNvPr>
          <p:cNvGrpSpPr/>
          <p:nvPr/>
        </p:nvGrpSpPr>
        <p:grpSpPr>
          <a:xfrm>
            <a:off x="581248" y="2167029"/>
            <a:ext cx="3459245" cy="2600356"/>
            <a:chOff x="581248" y="2167029"/>
            <a:chExt cx="3459245" cy="2600356"/>
          </a:xfrm>
        </p:grpSpPr>
        <p:grpSp>
          <p:nvGrpSpPr>
            <p:cNvPr id="35" name="Group 34">
              <a:extLst>
                <a:ext uri="{FF2B5EF4-FFF2-40B4-BE49-F238E27FC236}">
                  <a16:creationId xmlns:a16="http://schemas.microsoft.com/office/drawing/2014/main" id="{3A8D2A8F-4B47-46EB-9390-6C20F390D95F}"/>
                </a:ext>
              </a:extLst>
            </p:cNvPr>
            <p:cNvGrpSpPr/>
            <p:nvPr/>
          </p:nvGrpSpPr>
          <p:grpSpPr>
            <a:xfrm>
              <a:off x="581248" y="2167029"/>
              <a:ext cx="3459245" cy="2600356"/>
              <a:chOff x="0" y="-122212"/>
              <a:chExt cx="3299791" cy="2481101"/>
            </a:xfrm>
          </p:grpSpPr>
          <p:sp>
            <p:nvSpPr>
              <p:cNvPr id="56" name="Oval 55">
                <a:extLst>
                  <a:ext uri="{FF2B5EF4-FFF2-40B4-BE49-F238E27FC236}">
                    <a16:creationId xmlns:a16="http://schemas.microsoft.com/office/drawing/2014/main" id="{3CB267B6-C6BF-43FE-8153-0690416402D1}"/>
                  </a:ext>
                </a:extLst>
              </p:cNvPr>
              <p:cNvSpPr/>
              <p:nvPr/>
            </p:nvSpPr>
            <p:spPr>
              <a:xfrm>
                <a:off x="664444" y="556593"/>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7" name="Rectangle 56">
                <a:extLst>
                  <a:ext uri="{FF2B5EF4-FFF2-40B4-BE49-F238E27FC236}">
                    <a16:creationId xmlns:a16="http://schemas.microsoft.com/office/drawing/2014/main" id="{BD33309A-664C-4B55-9897-340709D29A7B}"/>
                  </a:ext>
                </a:extLst>
              </p:cNvPr>
              <p:cNvSpPr/>
              <p:nvPr/>
            </p:nvSpPr>
            <p:spPr>
              <a:xfrm>
                <a:off x="0" y="0"/>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8" name="Oval 57">
                <a:extLst>
                  <a:ext uri="{FF2B5EF4-FFF2-40B4-BE49-F238E27FC236}">
                    <a16:creationId xmlns:a16="http://schemas.microsoft.com/office/drawing/2014/main" id="{522206C3-E83C-41B4-9931-69B8B3641EC2}"/>
                  </a:ext>
                </a:extLst>
              </p:cNvPr>
              <p:cNvSpPr/>
              <p:nvPr/>
            </p:nvSpPr>
            <p:spPr>
              <a:xfrm>
                <a:off x="836723" y="728872"/>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9" name="TextBox 275">
                <a:extLst>
                  <a:ext uri="{FF2B5EF4-FFF2-40B4-BE49-F238E27FC236}">
                    <a16:creationId xmlns:a16="http://schemas.microsoft.com/office/drawing/2014/main" id="{E9F1ED73-D27C-4ADF-9A75-23DDC89CF6A8}"/>
                  </a:ext>
                </a:extLst>
              </p:cNvPr>
              <p:cNvSpPr txBox="1">
                <a:spLocks noChangeArrowheads="1"/>
              </p:cNvSpPr>
              <p:nvPr/>
            </p:nvSpPr>
            <p:spPr bwMode="auto">
              <a:xfrm>
                <a:off x="337840" y="-122212"/>
                <a:ext cx="2592635" cy="922428"/>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زيادة الرضا والقبول</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3" name="Graphic 31" descr="Questions with solid fill">
              <a:extLst>
                <a:ext uri="{FF2B5EF4-FFF2-40B4-BE49-F238E27FC236}">
                  <a16:creationId xmlns:a16="http://schemas.microsoft.com/office/drawing/2014/main" id="{4D7FA67B-1879-4BDA-859C-26EE30736D3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56751" y="3463642"/>
              <a:ext cx="935471" cy="935242"/>
            </a:xfrm>
            <a:prstGeom prst="rect">
              <a:avLst/>
            </a:prstGeom>
          </p:spPr>
        </p:pic>
      </p:grpSp>
      <p:grpSp>
        <p:nvGrpSpPr>
          <p:cNvPr id="4" name="Group 3">
            <a:extLst>
              <a:ext uri="{FF2B5EF4-FFF2-40B4-BE49-F238E27FC236}">
                <a16:creationId xmlns:a16="http://schemas.microsoft.com/office/drawing/2014/main" id="{A725B9D0-F846-4CAF-A810-13043546E056}"/>
              </a:ext>
            </a:extLst>
          </p:cNvPr>
          <p:cNvGrpSpPr/>
          <p:nvPr/>
        </p:nvGrpSpPr>
        <p:grpSpPr>
          <a:xfrm>
            <a:off x="4366380" y="2295114"/>
            <a:ext cx="3459245" cy="2472271"/>
            <a:chOff x="4366380" y="2295114"/>
            <a:chExt cx="3459245" cy="2472271"/>
          </a:xfrm>
        </p:grpSpPr>
        <p:grpSp>
          <p:nvGrpSpPr>
            <p:cNvPr id="37" name="Group 36">
              <a:extLst>
                <a:ext uri="{FF2B5EF4-FFF2-40B4-BE49-F238E27FC236}">
                  <a16:creationId xmlns:a16="http://schemas.microsoft.com/office/drawing/2014/main" id="{21158B9F-F588-445B-97EB-A1E7C6CEA4C5}"/>
                </a:ext>
              </a:extLst>
            </p:cNvPr>
            <p:cNvGrpSpPr/>
            <p:nvPr/>
          </p:nvGrpSpPr>
          <p:grpSpPr>
            <a:xfrm>
              <a:off x="4366380" y="2295114"/>
              <a:ext cx="3459245" cy="2472271"/>
              <a:chOff x="1980985" y="0"/>
              <a:chExt cx="3299791" cy="2358889"/>
            </a:xfrm>
          </p:grpSpPr>
          <p:sp>
            <p:nvSpPr>
              <p:cNvPr id="48" name="Oval 47">
                <a:extLst>
                  <a:ext uri="{FF2B5EF4-FFF2-40B4-BE49-F238E27FC236}">
                    <a16:creationId xmlns:a16="http://schemas.microsoft.com/office/drawing/2014/main" id="{1CF9CAD6-4792-4143-B0CC-A96C4C110622}"/>
                  </a:ext>
                </a:extLst>
              </p:cNvPr>
              <p:cNvSpPr/>
              <p:nvPr/>
            </p:nvSpPr>
            <p:spPr>
              <a:xfrm>
                <a:off x="2645429" y="556593"/>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9" name="Rectangle 48">
                <a:extLst>
                  <a:ext uri="{FF2B5EF4-FFF2-40B4-BE49-F238E27FC236}">
                    <a16:creationId xmlns:a16="http://schemas.microsoft.com/office/drawing/2014/main" id="{09BD0D73-E06B-4A47-A22E-411F0337FC97}"/>
                  </a:ext>
                </a:extLst>
              </p:cNvPr>
              <p:cNvSpPr/>
              <p:nvPr/>
            </p:nvSpPr>
            <p:spPr>
              <a:xfrm>
                <a:off x="1980985" y="0"/>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0" name="Oval 49">
                <a:extLst>
                  <a:ext uri="{FF2B5EF4-FFF2-40B4-BE49-F238E27FC236}">
                    <a16:creationId xmlns:a16="http://schemas.microsoft.com/office/drawing/2014/main" id="{94A36003-FB62-4C41-A218-B389BBDC59B0}"/>
                  </a:ext>
                </a:extLst>
              </p:cNvPr>
              <p:cNvSpPr/>
              <p:nvPr/>
            </p:nvSpPr>
            <p:spPr>
              <a:xfrm>
                <a:off x="2817708" y="728872"/>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1" name="TextBox 267">
                <a:extLst>
                  <a:ext uri="{FF2B5EF4-FFF2-40B4-BE49-F238E27FC236}">
                    <a16:creationId xmlns:a16="http://schemas.microsoft.com/office/drawing/2014/main" id="{73CAC115-885C-49CF-B6BE-1DB37A5F893C}"/>
                  </a:ext>
                </a:extLst>
              </p:cNvPr>
              <p:cNvSpPr txBox="1">
                <a:spLocks noChangeArrowheads="1"/>
              </p:cNvSpPr>
              <p:nvPr/>
            </p:nvSpPr>
            <p:spPr bwMode="auto">
              <a:xfrm>
                <a:off x="2042235" y="60327"/>
                <a:ext cx="3208737" cy="777901"/>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التواصل والمشاركة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4" name="رسم 6" descr="مصافحة باليد">
              <a:extLst>
                <a:ext uri="{FF2B5EF4-FFF2-40B4-BE49-F238E27FC236}">
                  <a16:creationId xmlns:a16="http://schemas.microsoft.com/office/drawing/2014/main" id="{4DD1FEB7-A40C-49BE-9AD0-A6BC221E8DC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76238" y="3452942"/>
              <a:ext cx="1096367" cy="1096098"/>
            </a:xfrm>
            <a:prstGeom prst="rect">
              <a:avLst/>
            </a:prstGeom>
          </p:spPr>
        </p:pic>
      </p:grpSp>
    </p:spTree>
    <p:extLst>
      <p:ext uri="{BB962C8B-B14F-4D97-AF65-F5344CB8AC3E}">
        <p14:creationId xmlns:p14="http://schemas.microsoft.com/office/powerpoint/2010/main" val="1479112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خطوات تحديد أصحاب المصلحة واحتياجاتهم من المعلومات</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25" name="Group 24">
            <a:extLst>
              <a:ext uri="{FF2B5EF4-FFF2-40B4-BE49-F238E27FC236}">
                <a16:creationId xmlns:a16="http://schemas.microsoft.com/office/drawing/2014/main" id="{D4EA1004-8005-48C6-AE28-CBC5BBA81E61}"/>
              </a:ext>
            </a:extLst>
          </p:cNvPr>
          <p:cNvGrpSpPr/>
          <p:nvPr/>
        </p:nvGrpSpPr>
        <p:grpSpPr>
          <a:xfrm>
            <a:off x="6096000" y="3374650"/>
            <a:ext cx="5758340" cy="1492795"/>
            <a:chOff x="6096000" y="3374650"/>
            <a:chExt cx="5758340" cy="1492795"/>
          </a:xfrm>
        </p:grpSpPr>
        <p:grpSp>
          <p:nvGrpSpPr>
            <p:cNvPr id="85" name="Group 84">
              <a:extLst>
                <a:ext uri="{FF2B5EF4-FFF2-40B4-BE49-F238E27FC236}">
                  <a16:creationId xmlns:a16="http://schemas.microsoft.com/office/drawing/2014/main" id="{8C377E39-3B39-4E30-BC06-FBA64F75D2A3}"/>
                </a:ext>
              </a:extLst>
            </p:cNvPr>
            <p:cNvGrpSpPr/>
            <p:nvPr/>
          </p:nvGrpSpPr>
          <p:grpSpPr>
            <a:xfrm>
              <a:off x="6096000" y="3374650"/>
              <a:ext cx="5758340" cy="1492795"/>
              <a:chOff x="3021605" y="801225"/>
              <a:chExt cx="3021605" cy="783380"/>
            </a:xfrm>
          </p:grpSpPr>
          <p:grpSp>
            <p:nvGrpSpPr>
              <p:cNvPr id="93" name="Group 92">
                <a:extLst>
                  <a:ext uri="{FF2B5EF4-FFF2-40B4-BE49-F238E27FC236}">
                    <a16:creationId xmlns:a16="http://schemas.microsoft.com/office/drawing/2014/main" id="{0008FF23-3ED7-4BF1-A041-8DC8389A9666}"/>
                  </a:ext>
                </a:extLst>
              </p:cNvPr>
              <p:cNvGrpSpPr/>
              <p:nvPr/>
            </p:nvGrpSpPr>
            <p:grpSpPr>
              <a:xfrm>
                <a:off x="3021605" y="839954"/>
                <a:ext cx="2578490" cy="704145"/>
                <a:chOff x="3021605" y="839954"/>
                <a:chExt cx="2578490" cy="704145"/>
              </a:xfrm>
            </p:grpSpPr>
            <p:sp>
              <p:nvSpPr>
                <p:cNvPr id="97" name="Freeform: Shape 96">
                  <a:extLst>
                    <a:ext uri="{FF2B5EF4-FFF2-40B4-BE49-F238E27FC236}">
                      <a16:creationId xmlns:a16="http://schemas.microsoft.com/office/drawing/2014/main" id="{5AB8F839-54EF-42C9-B682-00054528DF2B}"/>
                    </a:ext>
                  </a:extLst>
                </p:cNvPr>
                <p:cNvSpPr/>
                <p:nvPr/>
              </p:nvSpPr>
              <p:spPr>
                <a:xfrm rot="5400000">
                  <a:off x="3926920" y="-6536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98" name="Freeform: Shape 97">
                  <a:extLst>
                    <a:ext uri="{FF2B5EF4-FFF2-40B4-BE49-F238E27FC236}">
                      <a16:creationId xmlns:a16="http://schemas.microsoft.com/office/drawing/2014/main" id="{334B3C11-EEC8-48D8-AC97-44353395D5BA}"/>
                    </a:ext>
                  </a:extLst>
                </p:cNvPr>
                <p:cNvSpPr/>
                <p:nvPr/>
              </p:nvSpPr>
              <p:spPr>
                <a:xfrm rot="5400000">
                  <a:off x="3990635" y="-6536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94" name="Oval 93">
                <a:extLst>
                  <a:ext uri="{FF2B5EF4-FFF2-40B4-BE49-F238E27FC236}">
                    <a16:creationId xmlns:a16="http://schemas.microsoft.com/office/drawing/2014/main" id="{96EC3DFC-F05D-4A90-BCB4-AFC5A5D68323}"/>
                  </a:ext>
                </a:extLst>
              </p:cNvPr>
              <p:cNvSpPr/>
              <p:nvPr/>
            </p:nvSpPr>
            <p:spPr>
              <a:xfrm>
                <a:off x="5259830" y="801225"/>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5" name="Oval 94">
                <a:extLst>
                  <a:ext uri="{FF2B5EF4-FFF2-40B4-BE49-F238E27FC236}">
                    <a16:creationId xmlns:a16="http://schemas.microsoft.com/office/drawing/2014/main" id="{2B18A737-9BC2-4324-98AA-7C3C7CC9A986}"/>
                  </a:ext>
                </a:extLst>
              </p:cNvPr>
              <p:cNvSpPr/>
              <p:nvPr/>
            </p:nvSpPr>
            <p:spPr>
              <a:xfrm>
                <a:off x="5300773" y="841731"/>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6" name="TextBox 177">
                <a:extLst>
                  <a:ext uri="{FF2B5EF4-FFF2-40B4-BE49-F238E27FC236}">
                    <a16:creationId xmlns:a16="http://schemas.microsoft.com/office/drawing/2014/main" id="{F9EAF0DA-2644-4FBC-B031-16FCD5C62133}"/>
                  </a:ext>
                </a:extLst>
              </p:cNvPr>
              <p:cNvSpPr txBox="1"/>
              <p:nvPr/>
            </p:nvSpPr>
            <p:spPr>
              <a:xfrm>
                <a:off x="3425364" y="934351"/>
                <a:ext cx="1800225" cy="609752"/>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احتياجات المعلومات</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2" name="Graphic 16" descr="Document with solid fill">
              <a:extLst>
                <a:ext uri="{FF2B5EF4-FFF2-40B4-BE49-F238E27FC236}">
                  <a16:creationId xmlns:a16="http://schemas.microsoft.com/office/drawing/2014/main" id="{6927F89B-0840-4171-B55A-A569913BBB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34051" y="3679823"/>
              <a:ext cx="971781" cy="971710"/>
            </a:xfrm>
            <a:prstGeom prst="rect">
              <a:avLst/>
            </a:prstGeom>
          </p:spPr>
        </p:pic>
      </p:grpSp>
      <p:grpSp>
        <p:nvGrpSpPr>
          <p:cNvPr id="21" name="Group 20">
            <a:extLst>
              <a:ext uri="{FF2B5EF4-FFF2-40B4-BE49-F238E27FC236}">
                <a16:creationId xmlns:a16="http://schemas.microsoft.com/office/drawing/2014/main" id="{06177EF6-B2F4-4934-970F-6258E8BD175C}"/>
              </a:ext>
            </a:extLst>
          </p:cNvPr>
          <p:cNvGrpSpPr/>
          <p:nvPr/>
        </p:nvGrpSpPr>
        <p:grpSpPr>
          <a:xfrm>
            <a:off x="337660" y="1847849"/>
            <a:ext cx="5758340" cy="1560244"/>
            <a:chOff x="337660" y="1847849"/>
            <a:chExt cx="5758340" cy="1560244"/>
          </a:xfrm>
        </p:grpSpPr>
        <p:grpSp>
          <p:nvGrpSpPr>
            <p:cNvPr id="100" name="Group 99">
              <a:extLst>
                <a:ext uri="{FF2B5EF4-FFF2-40B4-BE49-F238E27FC236}">
                  <a16:creationId xmlns:a16="http://schemas.microsoft.com/office/drawing/2014/main" id="{B869EB3D-27F0-45D2-8F04-7CA155A157B5}"/>
                </a:ext>
              </a:extLst>
            </p:cNvPr>
            <p:cNvGrpSpPr/>
            <p:nvPr/>
          </p:nvGrpSpPr>
          <p:grpSpPr>
            <a:xfrm flipH="1">
              <a:off x="337660" y="1847849"/>
              <a:ext cx="5758340" cy="1560244"/>
              <a:chOff x="0" y="0"/>
              <a:chExt cx="3021605" cy="818775"/>
            </a:xfrm>
          </p:grpSpPr>
          <p:grpSp>
            <p:nvGrpSpPr>
              <p:cNvPr id="101" name="Group 100">
                <a:extLst>
                  <a:ext uri="{FF2B5EF4-FFF2-40B4-BE49-F238E27FC236}">
                    <a16:creationId xmlns:a16="http://schemas.microsoft.com/office/drawing/2014/main" id="{8B7701F5-194B-4EC0-A48C-351A597BB44F}"/>
                  </a:ext>
                </a:extLst>
              </p:cNvPr>
              <p:cNvGrpSpPr/>
              <p:nvPr/>
            </p:nvGrpSpPr>
            <p:grpSpPr>
              <a:xfrm>
                <a:off x="0" y="38729"/>
                <a:ext cx="2578490" cy="704145"/>
                <a:chOff x="0" y="38729"/>
                <a:chExt cx="2578490" cy="704145"/>
              </a:xfrm>
            </p:grpSpPr>
            <p:sp>
              <p:nvSpPr>
                <p:cNvPr id="105" name="Freeform: Shape 104">
                  <a:extLst>
                    <a:ext uri="{FF2B5EF4-FFF2-40B4-BE49-F238E27FC236}">
                      <a16:creationId xmlns:a16="http://schemas.microsoft.com/office/drawing/2014/main" id="{67324067-FAA4-4068-98B8-DA2B7259CE82}"/>
                    </a:ext>
                  </a:extLst>
                </p:cNvPr>
                <p:cNvSpPr/>
                <p:nvPr/>
              </p:nvSpPr>
              <p:spPr>
                <a:xfrm rot="5400000">
                  <a:off x="905315" y="-866586"/>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106" name="Freeform: Shape 105">
                  <a:extLst>
                    <a:ext uri="{FF2B5EF4-FFF2-40B4-BE49-F238E27FC236}">
                      <a16:creationId xmlns:a16="http://schemas.microsoft.com/office/drawing/2014/main" id="{01D6AD70-1159-4A39-86A5-D3F4F64CD094}"/>
                    </a:ext>
                  </a:extLst>
                </p:cNvPr>
                <p:cNvSpPr/>
                <p:nvPr/>
              </p:nvSpPr>
              <p:spPr>
                <a:xfrm rot="5400000">
                  <a:off x="969030" y="-866586"/>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102" name="Oval 101">
                <a:extLst>
                  <a:ext uri="{FF2B5EF4-FFF2-40B4-BE49-F238E27FC236}">
                    <a16:creationId xmlns:a16="http://schemas.microsoft.com/office/drawing/2014/main" id="{9F38AC31-A681-4D46-9323-5DF5124B7F6A}"/>
                  </a:ext>
                </a:extLst>
              </p:cNvPr>
              <p:cNvSpPr/>
              <p:nvPr/>
            </p:nvSpPr>
            <p:spPr>
              <a:xfrm>
                <a:off x="2238225" y="0"/>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03" name="Oval 102">
                <a:extLst>
                  <a:ext uri="{FF2B5EF4-FFF2-40B4-BE49-F238E27FC236}">
                    <a16:creationId xmlns:a16="http://schemas.microsoft.com/office/drawing/2014/main" id="{19D4C1CA-49D4-408F-8B72-73FA98BCBFF4}"/>
                  </a:ext>
                </a:extLst>
              </p:cNvPr>
              <p:cNvSpPr/>
              <p:nvPr/>
            </p:nvSpPr>
            <p:spPr>
              <a:xfrm>
                <a:off x="2279168" y="40506"/>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04" name="TextBox 185">
                <a:extLst>
                  <a:ext uri="{FF2B5EF4-FFF2-40B4-BE49-F238E27FC236}">
                    <a16:creationId xmlns:a16="http://schemas.microsoft.com/office/drawing/2014/main" id="{C6E211BE-291E-40F7-8D15-94793AAED2D2}"/>
                  </a:ext>
                </a:extLst>
              </p:cNvPr>
              <p:cNvSpPr txBox="1"/>
              <p:nvPr/>
            </p:nvSpPr>
            <p:spPr>
              <a:xfrm>
                <a:off x="404035" y="249924"/>
                <a:ext cx="1800225" cy="568851"/>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تصنيف أصحاب المصلحة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3" name="Graphic 2" descr="Books with solid fill">
              <a:extLst>
                <a:ext uri="{FF2B5EF4-FFF2-40B4-BE49-F238E27FC236}">
                  <a16:creationId xmlns:a16="http://schemas.microsoft.com/office/drawing/2014/main" id="{470EFF25-CE99-4607-A57E-88823BE272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4242" y="2129366"/>
              <a:ext cx="984492" cy="984420"/>
            </a:xfrm>
            <a:prstGeom prst="rect">
              <a:avLst/>
            </a:prstGeom>
          </p:spPr>
        </p:pic>
      </p:grpSp>
      <p:grpSp>
        <p:nvGrpSpPr>
          <p:cNvPr id="7" name="Group 6">
            <a:extLst>
              <a:ext uri="{FF2B5EF4-FFF2-40B4-BE49-F238E27FC236}">
                <a16:creationId xmlns:a16="http://schemas.microsoft.com/office/drawing/2014/main" id="{03DAF46A-05EE-44C0-BE2B-ACF3AF6BD2AA}"/>
              </a:ext>
            </a:extLst>
          </p:cNvPr>
          <p:cNvGrpSpPr/>
          <p:nvPr/>
        </p:nvGrpSpPr>
        <p:grpSpPr>
          <a:xfrm>
            <a:off x="6096000" y="1847849"/>
            <a:ext cx="5758340" cy="1492796"/>
            <a:chOff x="6096000" y="1847849"/>
            <a:chExt cx="5758340" cy="1492796"/>
          </a:xfrm>
        </p:grpSpPr>
        <p:grpSp>
          <p:nvGrpSpPr>
            <p:cNvPr id="99" name="Group 98">
              <a:extLst>
                <a:ext uri="{FF2B5EF4-FFF2-40B4-BE49-F238E27FC236}">
                  <a16:creationId xmlns:a16="http://schemas.microsoft.com/office/drawing/2014/main" id="{10AD1A78-06B7-4863-8F5D-7577E6C676E3}"/>
                </a:ext>
              </a:extLst>
            </p:cNvPr>
            <p:cNvGrpSpPr/>
            <p:nvPr/>
          </p:nvGrpSpPr>
          <p:grpSpPr>
            <a:xfrm>
              <a:off x="6096000" y="1847849"/>
              <a:ext cx="5758340" cy="1492796"/>
              <a:chOff x="3021605" y="0"/>
              <a:chExt cx="3021605" cy="783380"/>
            </a:xfrm>
          </p:grpSpPr>
          <p:grpSp>
            <p:nvGrpSpPr>
              <p:cNvPr id="107" name="Group 106">
                <a:extLst>
                  <a:ext uri="{FF2B5EF4-FFF2-40B4-BE49-F238E27FC236}">
                    <a16:creationId xmlns:a16="http://schemas.microsoft.com/office/drawing/2014/main" id="{681877C4-4EA2-4EAA-93B1-497DD246EE57}"/>
                  </a:ext>
                </a:extLst>
              </p:cNvPr>
              <p:cNvGrpSpPr/>
              <p:nvPr/>
            </p:nvGrpSpPr>
            <p:grpSpPr>
              <a:xfrm>
                <a:off x="3021605" y="38729"/>
                <a:ext cx="2578490" cy="704145"/>
                <a:chOff x="3021605" y="38729"/>
                <a:chExt cx="2578490" cy="704145"/>
              </a:xfrm>
            </p:grpSpPr>
            <p:sp>
              <p:nvSpPr>
                <p:cNvPr id="111" name="Freeform: Shape 110">
                  <a:extLst>
                    <a:ext uri="{FF2B5EF4-FFF2-40B4-BE49-F238E27FC236}">
                      <a16:creationId xmlns:a16="http://schemas.microsoft.com/office/drawing/2014/main" id="{3EFCF48C-52CA-4834-9FF5-9E6E3AFB3186}"/>
                    </a:ext>
                  </a:extLst>
                </p:cNvPr>
                <p:cNvSpPr/>
                <p:nvPr/>
              </p:nvSpPr>
              <p:spPr>
                <a:xfrm rot="5400000">
                  <a:off x="3926920" y="-866586"/>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112" name="Freeform: Shape 111">
                  <a:extLst>
                    <a:ext uri="{FF2B5EF4-FFF2-40B4-BE49-F238E27FC236}">
                      <a16:creationId xmlns:a16="http://schemas.microsoft.com/office/drawing/2014/main" id="{DF3B39C0-E038-4006-AB08-C9A3F9912859}"/>
                    </a:ext>
                  </a:extLst>
                </p:cNvPr>
                <p:cNvSpPr/>
                <p:nvPr/>
              </p:nvSpPr>
              <p:spPr>
                <a:xfrm rot="5400000">
                  <a:off x="3990635" y="-866586"/>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108" name="Oval 107">
                <a:extLst>
                  <a:ext uri="{FF2B5EF4-FFF2-40B4-BE49-F238E27FC236}">
                    <a16:creationId xmlns:a16="http://schemas.microsoft.com/office/drawing/2014/main" id="{DF9A680C-2385-4AB0-9ED5-8A26D0A15084}"/>
                  </a:ext>
                </a:extLst>
              </p:cNvPr>
              <p:cNvSpPr/>
              <p:nvPr/>
            </p:nvSpPr>
            <p:spPr>
              <a:xfrm>
                <a:off x="5259830" y="0"/>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09" name="Oval 108">
                <a:extLst>
                  <a:ext uri="{FF2B5EF4-FFF2-40B4-BE49-F238E27FC236}">
                    <a16:creationId xmlns:a16="http://schemas.microsoft.com/office/drawing/2014/main" id="{789C6D3F-D982-4B48-8038-24000F423A3A}"/>
                  </a:ext>
                </a:extLst>
              </p:cNvPr>
              <p:cNvSpPr/>
              <p:nvPr/>
            </p:nvSpPr>
            <p:spPr>
              <a:xfrm>
                <a:off x="5300773" y="40506"/>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10" name="TextBox 191">
                <a:extLst>
                  <a:ext uri="{FF2B5EF4-FFF2-40B4-BE49-F238E27FC236}">
                    <a16:creationId xmlns:a16="http://schemas.microsoft.com/office/drawing/2014/main" id="{2F0AEE08-EB87-4A2D-808D-14F437444BB2}"/>
                  </a:ext>
                </a:extLst>
              </p:cNvPr>
              <p:cNvSpPr txBox="1"/>
              <p:nvPr/>
            </p:nvSpPr>
            <p:spPr>
              <a:xfrm>
                <a:off x="3425364" y="249924"/>
                <a:ext cx="1800225" cy="533442"/>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أصحاب المصلحة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4" name="Graphic 32" descr="Target Audience with solid fill">
              <a:extLst>
                <a:ext uri="{FF2B5EF4-FFF2-40B4-BE49-F238E27FC236}">
                  <a16:creationId xmlns:a16="http://schemas.microsoft.com/office/drawing/2014/main" id="{540A97C7-A2FD-4E8D-9562-D16BB419ED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55926" y="2139462"/>
              <a:ext cx="1035703" cy="1035627"/>
            </a:xfrm>
            <a:prstGeom prst="rect">
              <a:avLst/>
            </a:prstGeom>
          </p:spPr>
        </p:pic>
      </p:grpSp>
      <p:grpSp>
        <p:nvGrpSpPr>
          <p:cNvPr id="22" name="Group 21">
            <a:extLst>
              <a:ext uri="{FF2B5EF4-FFF2-40B4-BE49-F238E27FC236}">
                <a16:creationId xmlns:a16="http://schemas.microsoft.com/office/drawing/2014/main" id="{F27B69DD-7A18-46F4-9DCC-86B14DF17235}"/>
              </a:ext>
            </a:extLst>
          </p:cNvPr>
          <p:cNvGrpSpPr/>
          <p:nvPr/>
        </p:nvGrpSpPr>
        <p:grpSpPr>
          <a:xfrm>
            <a:off x="337660" y="3374650"/>
            <a:ext cx="5758340" cy="1558742"/>
            <a:chOff x="337660" y="3374650"/>
            <a:chExt cx="5758340" cy="1558742"/>
          </a:xfrm>
        </p:grpSpPr>
        <p:grpSp>
          <p:nvGrpSpPr>
            <p:cNvPr id="86" name="Group 85">
              <a:extLst>
                <a:ext uri="{FF2B5EF4-FFF2-40B4-BE49-F238E27FC236}">
                  <a16:creationId xmlns:a16="http://schemas.microsoft.com/office/drawing/2014/main" id="{D877F08A-1BED-4B93-B78B-A173776410DC}"/>
                </a:ext>
              </a:extLst>
            </p:cNvPr>
            <p:cNvGrpSpPr/>
            <p:nvPr/>
          </p:nvGrpSpPr>
          <p:grpSpPr>
            <a:xfrm flipH="1">
              <a:off x="337660" y="3374650"/>
              <a:ext cx="5758340" cy="1558742"/>
              <a:chOff x="0" y="801225"/>
              <a:chExt cx="3021605" cy="817987"/>
            </a:xfrm>
          </p:grpSpPr>
          <p:grpSp>
            <p:nvGrpSpPr>
              <p:cNvPr id="87" name="Group 86">
                <a:extLst>
                  <a:ext uri="{FF2B5EF4-FFF2-40B4-BE49-F238E27FC236}">
                    <a16:creationId xmlns:a16="http://schemas.microsoft.com/office/drawing/2014/main" id="{A260E666-974E-469D-B393-4A89FB5C07B8}"/>
                  </a:ext>
                </a:extLst>
              </p:cNvPr>
              <p:cNvGrpSpPr/>
              <p:nvPr/>
            </p:nvGrpSpPr>
            <p:grpSpPr>
              <a:xfrm>
                <a:off x="0" y="839954"/>
                <a:ext cx="2578490" cy="704145"/>
                <a:chOff x="0" y="839954"/>
                <a:chExt cx="2578490" cy="704145"/>
              </a:xfrm>
            </p:grpSpPr>
            <p:sp>
              <p:nvSpPr>
                <p:cNvPr id="91" name="Freeform: Shape 90">
                  <a:extLst>
                    <a:ext uri="{FF2B5EF4-FFF2-40B4-BE49-F238E27FC236}">
                      <a16:creationId xmlns:a16="http://schemas.microsoft.com/office/drawing/2014/main" id="{A3538F2C-9EE3-49C6-A54F-FC31BC733781}"/>
                    </a:ext>
                  </a:extLst>
                </p:cNvPr>
                <p:cNvSpPr/>
                <p:nvPr/>
              </p:nvSpPr>
              <p:spPr>
                <a:xfrm rot="5400000">
                  <a:off x="905315" y="-6536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92" name="Freeform: Shape 91">
                  <a:extLst>
                    <a:ext uri="{FF2B5EF4-FFF2-40B4-BE49-F238E27FC236}">
                      <a16:creationId xmlns:a16="http://schemas.microsoft.com/office/drawing/2014/main" id="{52CF0795-BE6A-4407-9A45-8534E2968685}"/>
                    </a:ext>
                  </a:extLst>
                </p:cNvPr>
                <p:cNvSpPr/>
                <p:nvPr/>
              </p:nvSpPr>
              <p:spPr>
                <a:xfrm rot="5400000">
                  <a:off x="969030" y="-6536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88" name="Oval 87">
                <a:extLst>
                  <a:ext uri="{FF2B5EF4-FFF2-40B4-BE49-F238E27FC236}">
                    <a16:creationId xmlns:a16="http://schemas.microsoft.com/office/drawing/2014/main" id="{362B1725-22B5-4F3F-BF32-B42A642C12BF}"/>
                  </a:ext>
                </a:extLst>
              </p:cNvPr>
              <p:cNvSpPr/>
              <p:nvPr/>
            </p:nvSpPr>
            <p:spPr>
              <a:xfrm>
                <a:off x="2238225" y="801225"/>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9" name="Oval 88">
                <a:extLst>
                  <a:ext uri="{FF2B5EF4-FFF2-40B4-BE49-F238E27FC236}">
                    <a16:creationId xmlns:a16="http://schemas.microsoft.com/office/drawing/2014/main" id="{132CB95B-07BD-402E-A018-F5C90B3D883C}"/>
                  </a:ext>
                </a:extLst>
              </p:cNvPr>
              <p:cNvSpPr/>
              <p:nvPr/>
            </p:nvSpPr>
            <p:spPr>
              <a:xfrm>
                <a:off x="2279168" y="841731"/>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0" name="TextBox 171">
                <a:extLst>
                  <a:ext uri="{FF2B5EF4-FFF2-40B4-BE49-F238E27FC236}">
                    <a16:creationId xmlns:a16="http://schemas.microsoft.com/office/drawing/2014/main" id="{A146952E-E839-4820-B785-01739B6F98B0}"/>
                  </a:ext>
                </a:extLst>
              </p:cNvPr>
              <p:cNvSpPr txBox="1"/>
              <p:nvPr/>
            </p:nvSpPr>
            <p:spPr>
              <a:xfrm>
                <a:off x="204196" y="1033926"/>
                <a:ext cx="2018182" cy="585286"/>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تقييم أهمية المعلومات</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5" name="رسم 15" descr="قائمة اختيار">
              <a:extLst>
                <a:ext uri="{FF2B5EF4-FFF2-40B4-BE49-F238E27FC236}">
                  <a16:creationId xmlns:a16="http://schemas.microsoft.com/office/drawing/2014/main" id="{C31E2BED-EDF8-447C-8AD3-7E6DFA27F0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829" y="3673697"/>
              <a:ext cx="970948" cy="970877"/>
            </a:xfrm>
            <a:prstGeom prst="rect">
              <a:avLst/>
            </a:prstGeom>
          </p:spPr>
        </p:pic>
      </p:grpSp>
      <p:grpSp>
        <p:nvGrpSpPr>
          <p:cNvPr id="23" name="Group 22">
            <a:extLst>
              <a:ext uri="{FF2B5EF4-FFF2-40B4-BE49-F238E27FC236}">
                <a16:creationId xmlns:a16="http://schemas.microsoft.com/office/drawing/2014/main" id="{C0A401D1-8769-4A38-946A-5F6D234B51B8}"/>
              </a:ext>
            </a:extLst>
          </p:cNvPr>
          <p:cNvGrpSpPr/>
          <p:nvPr/>
        </p:nvGrpSpPr>
        <p:grpSpPr>
          <a:xfrm>
            <a:off x="337660" y="4904246"/>
            <a:ext cx="5758340" cy="1492795"/>
            <a:chOff x="337660" y="4904246"/>
            <a:chExt cx="5758340" cy="1492795"/>
          </a:xfrm>
        </p:grpSpPr>
        <p:grpSp>
          <p:nvGrpSpPr>
            <p:cNvPr id="72" name="Group 71">
              <a:extLst>
                <a:ext uri="{FF2B5EF4-FFF2-40B4-BE49-F238E27FC236}">
                  <a16:creationId xmlns:a16="http://schemas.microsoft.com/office/drawing/2014/main" id="{E8AE1A77-AB89-4D4C-842E-9C04A86DF0BD}"/>
                </a:ext>
              </a:extLst>
            </p:cNvPr>
            <p:cNvGrpSpPr/>
            <p:nvPr/>
          </p:nvGrpSpPr>
          <p:grpSpPr>
            <a:xfrm flipH="1">
              <a:off x="337660" y="4904246"/>
              <a:ext cx="5758340" cy="1492795"/>
              <a:chOff x="0" y="1603917"/>
              <a:chExt cx="3021605" cy="783380"/>
            </a:xfrm>
          </p:grpSpPr>
          <p:grpSp>
            <p:nvGrpSpPr>
              <p:cNvPr id="73" name="Group 72">
                <a:extLst>
                  <a:ext uri="{FF2B5EF4-FFF2-40B4-BE49-F238E27FC236}">
                    <a16:creationId xmlns:a16="http://schemas.microsoft.com/office/drawing/2014/main" id="{3CA1D5FA-0067-4D19-9EAB-70B55C84CCB8}"/>
                  </a:ext>
                </a:extLst>
              </p:cNvPr>
              <p:cNvGrpSpPr/>
              <p:nvPr/>
            </p:nvGrpSpPr>
            <p:grpSpPr>
              <a:xfrm>
                <a:off x="0" y="1642646"/>
                <a:ext cx="2578490" cy="704145"/>
                <a:chOff x="0" y="1642646"/>
                <a:chExt cx="2578490" cy="704145"/>
              </a:xfrm>
            </p:grpSpPr>
            <p:sp>
              <p:nvSpPr>
                <p:cNvPr id="77" name="Freeform: Shape 76">
                  <a:extLst>
                    <a:ext uri="{FF2B5EF4-FFF2-40B4-BE49-F238E27FC236}">
                      <a16:creationId xmlns:a16="http://schemas.microsoft.com/office/drawing/2014/main" id="{10544DF2-E809-4AF4-87CF-B861C1CA0739}"/>
                    </a:ext>
                  </a:extLst>
                </p:cNvPr>
                <p:cNvSpPr/>
                <p:nvPr/>
              </p:nvSpPr>
              <p:spPr>
                <a:xfrm rot="5400000">
                  <a:off x="905315" y="73733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78" name="Freeform: Shape 77">
                  <a:extLst>
                    <a:ext uri="{FF2B5EF4-FFF2-40B4-BE49-F238E27FC236}">
                      <a16:creationId xmlns:a16="http://schemas.microsoft.com/office/drawing/2014/main" id="{6325A11C-0250-4A7C-A589-52861B51B643}"/>
                    </a:ext>
                  </a:extLst>
                </p:cNvPr>
                <p:cNvSpPr/>
                <p:nvPr/>
              </p:nvSpPr>
              <p:spPr>
                <a:xfrm rot="5400000">
                  <a:off x="969030" y="73733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74" name="Oval 73">
                <a:extLst>
                  <a:ext uri="{FF2B5EF4-FFF2-40B4-BE49-F238E27FC236}">
                    <a16:creationId xmlns:a16="http://schemas.microsoft.com/office/drawing/2014/main" id="{56B77B2B-4CA4-4E00-8DFA-D0B6214FFBEB}"/>
                  </a:ext>
                </a:extLst>
              </p:cNvPr>
              <p:cNvSpPr/>
              <p:nvPr/>
            </p:nvSpPr>
            <p:spPr>
              <a:xfrm>
                <a:off x="2238225" y="1603917"/>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5" name="Oval 74">
                <a:extLst>
                  <a:ext uri="{FF2B5EF4-FFF2-40B4-BE49-F238E27FC236}">
                    <a16:creationId xmlns:a16="http://schemas.microsoft.com/office/drawing/2014/main" id="{19A5336B-7FD6-41CD-A1AF-7BD0DD2CBEE1}"/>
                  </a:ext>
                </a:extLst>
              </p:cNvPr>
              <p:cNvSpPr/>
              <p:nvPr/>
            </p:nvSpPr>
            <p:spPr>
              <a:xfrm>
                <a:off x="2279168" y="1644423"/>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6" name="TextBox 156">
                <a:extLst>
                  <a:ext uri="{FF2B5EF4-FFF2-40B4-BE49-F238E27FC236}">
                    <a16:creationId xmlns:a16="http://schemas.microsoft.com/office/drawing/2014/main" id="{3111731F-564D-40D4-BF77-F66D5CB6DA9A}"/>
                  </a:ext>
                </a:extLst>
              </p:cNvPr>
              <p:cNvSpPr txBox="1"/>
              <p:nvPr/>
            </p:nvSpPr>
            <p:spPr>
              <a:xfrm>
                <a:off x="185884" y="1817269"/>
                <a:ext cx="2068966" cy="381000"/>
              </a:xfrm>
              <a:prstGeom prst="rect">
                <a:avLst/>
              </a:prstGeom>
              <a:noFill/>
            </p:spPr>
            <p:txBody>
              <a:bodyPr wrap="square" rtlCol="0">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تنفيذ وتحديث الخطة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6" name="Graphic 26" descr="Gears with solid fill">
              <a:extLst>
                <a:ext uri="{FF2B5EF4-FFF2-40B4-BE49-F238E27FC236}">
                  <a16:creationId xmlns:a16="http://schemas.microsoft.com/office/drawing/2014/main" id="{A4D00FFF-BDE8-474D-9452-F187316F9C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3031" y="5131136"/>
              <a:ext cx="1035703" cy="1035627"/>
            </a:xfrm>
            <a:prstGeom prst="rect">
              <a:avLst/>
            </a:prstGeom>
          </p:spPr>
        </p:pic>
      </p:grpSp>
      <p:grpSp>
        <p:nvGrpSpPr>
          <p:cNvPr id="24" name="Group 23">
            <a:extLst>
              <a:ext uri="{FF2B5EF4-FFF2-40B4-BE49-F238E27FC236}">
                <a16:creationId xmlns:a16="http://schemas.microsoft.com/office/drawing/2014/main" id="{65BF62DC-E58D-4428-97C8-6C075741F2C6}"/>
              </a:ext>
            </a:extLst>
          </p:cNvPr>
          <p:cNvGrpSpPr/>
          <p:nvPr/>
        </p:nvGrpSpPr>
        <p:grpSpPr>
          <a:xfrm>
            <a:off x="6096000" y="4904246"/>
            <a:ext cx="5758340" cy="1515605"/>
            <a:chOff x="6096000" y="4904246"/>
            <a:chExt cx="5758340" cy="1515605"/>
          </a:xfrm>
        </p:grpSpPr>
        <p:grpSp>
          <p:nvGrpSpPr>
            <p:cNvPr id="71" name="Group 70">
              <a:extLst>
                <a:ext uri="{FF2B5EF4-FFF2-40B4-BE49-F238E27FC236}">
                  <a16:creationId xmlns:a16="http://schemas.microsoft.com/office/drawing/2014/main" id="{61046874-B38C-438F-88DC-59742260F76E}"/>
                </a:ext>
              </a:extLst>
            </p:cNvPr>
            <p:cNvGrpSpPr/>
            <p:nvPr/>
          </p:nvGrpSpPr>
          <p:grpSpPr>
            <a:xfrm>
              <a:off x="6096000" y="4904246"/>
              <a:ext cx="5758340" cy="1515605"/>
              <a:chOff x="3021605" y="1603917"/>
              <a:chExt cx="3021605" cy="795350"/>
            </a:xfrm>
          </p:grpSpPr>
          <p:grpSp>
            <p:nvGrpSpPr>
              <p:cNvPr id="79" name="Group 78">
                <a:extLst>
                  <a:ext uri="{FF2B5EF4-FFF2-40B4-BE49-F238E27FC236}">
                    <a16:creationId xmlns:a16="http://schemas.microsoft.com/office/drawing/2014/main" id="{CAD28CFE-4D6D-4CBA-A1E3-447E7DE64586}"/>
                  </a:ext>
                </a:extLst>
              </p:cNvPr>
              <p:cNvGrpSpPr/>
              <p:nvPr/>
            </p:nvGrpSpPr>
            <p:grpSpPr>
              <a:xfrm>
                <a:off x="3021605" y="1642646"/>
                <a:ext cx="2578490" cy="704145"/>
                <a:chOff x="3021605" y="1642646"/>
                <a:chExt cx="2578490" cy="704145"/>
              </a:xfrm>
            </p:grpSpPr>
            <p:sp>
              <p:nvSpPr>
                <p:cNvPr id="83" name="Freeform: Shape 82">
                  <a:extLst>
                    <a:ext uri="{FF2B5EF4-FFF2-40B4-BE49-F238E27FC236}">
                      <a16:creationId xmlns:a16="http://schemas.microsoft.com/office/drawing/2014/main" id="{EC72AB45-F681-4396-B8E8-5C7BC0B8C587}"/>
                    </a:ext>
                  </a:extLst>
                </p:cNvPr>
                <p:cNvSpPr/>
                <p:nvPr/>
              </p:nvSpPr>
              <p:spPr>
                <a:xfrm rot="5400000">
                  <a:off x="3926920" y="73733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84" name="Freeform: Shape 83">
                  <a:extLst>
                    <a:ext uri="{FF2B5EF4-FFF2-40B4-BE49-F238E27FC236}">
                      <a16:creationId xmlns:a16="http://schemas.microsoft.com/office/drawing/2014/main" id="{7B50E377-6F49-4C47-AD17-A09C07EE079F}"/>
                    </a:ext>
                  </a:extLst>
                </p:cNvPr>
                <p:cNvSpPr/>
                <p:nvPr/>
              </p:nvSpPr>
              <p:spPr>
                <a:xfrm rot="5400000">
                  <a:off x="3990635" y="73733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80" name="Oval 79">
                <a:extLst>
                  <a:ext uri="{FF2B5EF4-FFF2-40B4-BE49-F238E27FC236}">
                    <a16:creationId xmlns:a16="http://schemas.microsoft.com/office/drawing/2014/main" id="{50D036C8-E78E-456A-8E2F-45FBB00687EE}"/>
                  </a:ext>
                </a:extLst>
              </p:cNvPr>
              <p:cNvSpPr/>
              <p:nvPr/>
            </p:nvSpPr>
            <p:spPr>
              <a:xfrm>
                <a:off x="5259830" y="1603917"/>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1" name="Oval 80">
                <a:extLst>
                  <a:ext uri="{FF2B5EF4-FFF2-40B4-BE49-F238E27FC236}">
                    <a16:creationId xmlns:a16="http://schemas.microsoft.com/office/drawing/2014/main" id="{1ED0CD02-79F1-41D1-B120-FDABDB7A4E69}"/>
                  </a:ext>
                </a:extLst>
              </p:cNvPr>
              <p:cNvSpPr/>
              <p:nvPr/>
            </p:nvSpPr>
            <p:spPr>
              <a:xfrm>
                <a:off x="5300773" y="1644423"/>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2" name="TextBox 163">
                <a:extLst>
                  <a:ext uri="{FF2B5EF4-FFF2-40B4-BE49-F238E27FC236}">
                    <a16:creationId xmlns:a16="http://schemas.microsoft.com/office/drawing/2014/main" id="{46BC5D5A-3CBF-4CAC-BCAA-DE756466B3C3}"/>
                  </a:ext>
                </a:extLst>
              </p:cNvPr>
              <p:cNvSpPr txBox="1"/>
              <p:nvPr/>
            </p:nvSpPr>
            <p:spPr>
              <a:xfrm>
                <a:off x="3425364" y="1728072"/>
                <a:ext cx="1800225" cy="671195"/>
              </a:xfrm>
              <a:prstGeom prst="rect">
                <a:avLst/>
              </a:prstGeom>
              <a:noFill/>
            </p:spPr>
            <p:txBody>
              <a:bodyPr wrap="square" rtlCol="0">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تطوير خطة إدارة أصحاب المصلحة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7" name="Graphic 14" descr="Business Growth with solid fill">
              <a:extLst>
                <a:ext uri="{FF2B5EF4-FFF2-40B4-BE49-F238E27FC236}">
                  <a16:creationId xmlns:a16="http://schemas.microsoft.com/office/drawing/2014/main" id="{691A5110-E29F-4147-82C8-D738EC71D78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81340" y="5117957"/>
              <a:ext cx="1042760" cy="1042683"/>
            </a:xfrm>
            <a:prstGeom prst="rect">
              <a:avLst/>
            </a:prstGeom>
          </p:spPr>
        </p:pic>
      </p:grpSp>
      <p:sp>
        <p:nvSpPr>
          <p:cNvPr id="113" name="TextBox 112">
            <a:extLst>
              <a:ext uri="{FF2B5EF4-FFF2-40B4-BE49-F238E27FC236}">
                <a16:creationId xmlns:a16="http://schemas.microsoft.com/office/drawing/2014/main" id="{29DE558C-4E04-4F25-BFB5-82FBCDD5263B}"/>
              </a:ext>
            </a:extLst>
          </p:cNvPr>
          <p:cNvSpPr txBox="1"/>
          <p:nvPr/>
        </p:nvSpPr>
        <p:spPr>
          <a:xfrm>
            <a:off x="1543498" y="-2756469"/>
            <a:ext cx="52764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تحديد أصحاب المصلحة الرئيسيين في المشروع واحتياجاتهم من المعلومات؟</a:t>
            </a:r>
            <a:endParaRPr lang="en-US" dirty="0"/>
          </a:p>
        </p:txBody>
      </p:sp>
      <p:pic>
        <p:nvPicPr>
          <p:cNvPr id="114" name="Picture 2" descr="Studying - Free education icons">
            <a:extLst>
              <a:ext uri="{FF2B5EF4-FFF2-40B4-BE49-F238E27FC236}">
                <a16:creationId xmlns:a16="http://schemas.microsoft.com/office/drawing/2014/main" id="{57AC532F-C886-409D-8B7F-F2CF4B23420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0302" y="-4054775"/>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296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1+#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68" name="TextBox 67">
            <a:extLst>
              <a:ext uri="{FF2B5EF4-FFF2-40B4-BE49-F238E27FC236}">
                <a16:creationId xmlns:a16="http://schemas.microsoft.com/office/drawing/2014/main" id="{FE81F12C-CE74-46F0-8B2A-DA7C8C13DE16}"/>
              </a:ext>
            </a:extLst>
          </p:cNvPr>
          <p:cNvSpPr txBox="1"/>
          <p:nvPr/>
        </p:nvSpPr>
        <p:spPr>
          <a:xfrm>
            <a:off x="1543498" y="3429000"/>
            <a:ext cx="52764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تحديد أصحاب المصلحة الرئيسيين في المشروع واحتياجاتهم من المعلومات؟</a:t>
            </a:r>
            <a:endParaRPr lang="en-US" dirty="0"/>
          </a:p>
        </p:txBody>
      </p:sp>
      <p:pic>
        <p:nvPicPr>
          <p:cNvPr id="69" name="Picture 2" descr="Studying - Free education icons">
            <a:extLst>
              <a:ext uri="{FF2B5EF4-FFF2-40B4-BE49-F238E27FC236}">
                <a16:creationId xmlns:a16="http://schemas.microsoft.com/office/drawing/2014/main" id="{774622EB-831F-4663-B8EB-418F955B1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Idea 3d Images - Free Download on Freepik">
            <a:extLst>
              <a:ext uri="{FF2B5EF4-FFF2-40B4-BE49-F238E27FC236}">
                <a16:creationId xmlns:a16="http://schemas.microsoft.com/office/drawing/2014/main" id="{5C14394A-6047-4F74-8F1A-2BAB0FB53F7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50957"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339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68" name="TextBox 67">
            <a:extLst>
              <a:ext uri="{FF2B5EF4-FFF2-40B4-BE49-F238E27FC236}">
                <a16:creationId xmlns:a16="http://schemas.microsoft.com/office/drawing/2014/main" id="{FE81F12C-CE74-46F0-8B2A-DA7C8C13DE16}"/>
              </a:ext>
            </a:extLst>
          </p:cNvPr>
          <p:cNvSpPr txBox="1"/>
          <p:nvPr/>
        </p:nvSpPr>
        <p:spPr>
          <a:xfrm>
            <a:off x="1543498" y="9446342"/>
            <a:ext cx="52764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كيف يمكن تحديد أصحاب المصلحة الرئيسيين في المشروع واحتياجاتهم من المعلومات؟</a:t>
            </a:r>
            <a:endParaRPr lang="en-US" dirty="0"/>
          </a:p>
        </p:txBody>
      </p:sp>
      <p:pic>
        <p:nvPicPr>
          <p:cNvPr id="69" name="Picture 2" descr="Studying - Free education icons">
            <a:extLst>
              <a:ext uri="{FF2B5EF4-FFF2-40B4-BE49-F238E27FC236}">
                <a16:creationId xmlns:a16="http://schemas.microsoft.com/office/drawing/2014/main" id="{774622EB-831F-4663-B8EB-418F955B1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148036"/>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0BB176DB-1FEC-4349-820D-1E7914C612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C511368-1EE6-4875-9553-54B2C69F6803}"/>
              </a:ext>
            </a:extLst>
          </p:cNvPr>
          <p:cNvSpPr txBox="1"/>
          <p:nvPr/>
        </p:nvSpPr>
        <p:spPr>
          <a:xfrm>
            <a:off x="4171950" y="1857696"/>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marL="0" indent="0">
              <a:buNone/>
            </a:pPr>
            <a:r>
              <a:rPr lang="ar-SA">
                <a:solidFill>
                  <a:srgbClr val="C00000"/>
                </a:solidFill>
              </a:rPr>
              <a:t>يمكن استخدام "تحليل أصحاب المصلحة" لتحديد الأطراف المعنية بالمشروع وفهم احتياجاتهم من المعلومات. هذا يساعد في:</a:t>
            </a:r>
            <a:endParaRPr lang="en-US">
              <a:solidFill>
                <a:srgbClr val="C00000"/>
              </a:solidFill>
            </a:endParaRPr>
          </a:p>
        </p:txBody>
      </p:sp>
      <p:sp>
        <p:nvSpPr>
          <p:cNvPr id="23" name="TextBox 22">
            <a:extLst>
              <a:ext uri="{FF2B5EF4-FFF2-40B4-BE49-F238E27FC236}">
                <a16:creationId xmlns:a16="http://schemas.microsoft.com/office/drawing/2014/main" id="{78F188CC-66C3-411A-B860-8298E8F146C9}"/>
              </a:ext>
            </a:extLst>
          </p:cNvPr>
          <p:cNvSpPr txBox="1"/>
          <p:nvPr/>
        </p:nvSpPr>
        <p:spPr>
          <a:xfrm>
            <a:off x="4171950" y="3208248"/>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حصر جميع أصحاب المصلحة (داخليين وخارجيين)</a:t>
            </a:r>
            <a:endParaRPr lang="en-US"/>
          </a:p>
        </p:txBody>
      </p:sp>
      <p:sp>
        <p:nvSpPr>
          <p:cNvPr id="24" name="TextBox 23">
            <a:extLst>
              <a:ext uri="{FF2B5EF4-FFF2-40B4-BE49-F238E27FC236}">
                <a16:creationId xmlns:a16="http://schemas.microsoft.com/office/drawing/2014/main" id="{54467743-636E-4AD3-A9D3-AFF1330D7A33}"/>
              </a:ext>
            </a:extLst>
          </p:cNvPr>
          <p:cNvSpPr txBox="1"/>
          <p:nvPr/>
        </p:nvSpPr>
        <p:spPr>
          <a:xfrm>
            <a:off x="4171950" y="4081630"/>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تحديد أهمية ونفوذ كل طرف في المشروع</a:t>
            </a:r>
            <a:endParaRPr lang="en-US"/>
          </a:p>
        </p:txBody>
      </p:sp>
      <p:sp>
        <p:nvSpPr>
          <p:cNvPr id="25" name="TextBox 24">
            <a:extLst>
              <a:ext uri="{FF2B5EF4-FFF2-40B4-BE49-F238E27FC236}">
                <a16:creationId xmlns:a16="http://schemas.microsoft.com/office/drawing/2014/main" id="{FF97E4A2-87B0-4D17-96F0-A81208590B34}"/>
              </a:ext>
            </a:extLst>
          </p:cNvPr>
          <p:cNvSpPr txBox="1"/>
          <p:nvPr/>
        </p:nvSpPr>
        <p:spPr>
          <a:xfrm>
            <a:off x="4171950" y="4897610"/>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فهم المعلومات والتواصل اللازم لكل طرف</a:t>
            </a:r>
            <a:endParaRPr lang="en-US" dirty="0"/>
          </a:p>
        </p:txBody>
      </p:sp>
      <p:sp>
        <p:nvSpPr>
          <p:cNvPr id="26" name="TextBox 25">
            <a:extLst>
              <a:ext uri="{FF2B5EF4-FFF2-40B4-BE49-F238E27FC236}">
                <a16:creationId xmlns:a16="http://schemas.microsoft.com/office/drawing/2014/main" id="{63E809B4-BC52-4609-9961-2348E6BBB4AE}"/>
              </a:ext>
            </a:extLst>
          </p:cNvPr>
          <p:cNvSpPr txBox="1"/>
          <p:nvPr/>
        </p:nvSpPr>
        <p:spPr>
          <a:xfrm>
            <a:off x="4171950" y="5693452"/>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إعداد استراتيجية التواصل المناسبة لكل مجموعة من أصحاب المصلحة</a:t>
            </a:r>
            <a:endParaRPr lang="en-US"/>
          </a:p>
        </p:txBody>
      </p:sp>
    </p:spTree>
    <p:extLst>
      <p:ext uri="{BB962C8B-B14F-4D97-AF65-F5344CB8AC3E}">
        <p14:creationId xmlns:p14="http://schemas.microsoft.com/office/powerpoint/2010/main" val="844571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P spid="26"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اختيار قنوات التواصل المناسبة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0BB176DB-1FEC-4349-820D-1E7914C612F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50957"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F940A72-9B4C-46D1-9FA9-D1D6CF94D9DF}"/>
              </a:ext>
            </a:extLst>
          </p:cNvPr>
          <p:cNvGrpSpPr/>
          <p:nvPr/>
        </p:nvGrpSpPr>
        <p:grpSpPr>
          <a:xfrm>
            <a:off x="4939070" y="2647290"/>
            <a:ext cx="2240935" cy="2240489"/>
            <a:chOff x="4939070" y="2647290"/>
            <a:chExt cx="2240935" cy="2240489"/>
          </a:xfrm>
        </p:grpSpPr>
        <p:sp>
          <p:nvSpPr>
            <p:cNvPr id="36" name="Freeform: Shape 35">
              <a:extLst>
                <a:ext uri="{FF2B5EF4-FFF2-40B4-BE49-F238E27FC236}">
                  <a16:creationId xmlns:a16="http://schemas.microsoft.com/office/drawing/2014/main" id="{543E7AB8-E582-413C-BCB5-5C8CC170BD74}"/>
                </a:ext>
              </a:extLst>
            </p:cNvPr>
            <p:cNvSpPr/>
            <p:nvPr/>
          </p:nvSpPr>
          <p:spPr>
            <a:xfrm>
              <a:off x="4939070" y="2647290"/>
              <a:ext cx="2240935" cy="1120245"/>
            </a:xfrm>
            <a:custGeom>
              <a:avLst/>
              <a:gdLst>
                <a:gd name="connsiteX0" fmla="*/ 649356 w 1298712"/>
                <a:gd name="connsiteY0" fmla="*/ 0 h 649356"/>
                <a:gd name="connsiteX1" fmla="*/ 1298712 w 1298712"/>
                <a:gd name="connsiteY1" fmla="*/ 649356 h 649356"/>
                <a:gd name="connsiteX2" fmla="*/ 0 w 1298712"/>
                <a:gd name="connsiteY2" fmla="*/ 649356 h 649356"/>
                <a:gd name="connsiteX3" fmla="*/ 649356 w 1298712"/>
                <a:gd name="connsiteY3" fmla="*/ 0 h 649356"/>
              </a:gdLst>
              <a:ahLst/>
              <a:cxnLst>
                <a:cxn ang="0">
                  <a:pos x="connsiteX0" y="connsiteY0"/>
                </a:cxn>
                <a:cxn ang="0">
                  <a:pos x="connsiteX1" y="connsiteY1"/>
                </a:cxn>
                <a:cxn ang="0">
                  <a:pos x="connsiteX2" y="connsiteY2"/>
                </a:cxn>
                <a:cxn ang="0">
                  <a:pos x="connsiteX3" y="connsiteY3"/>
                </a:cxn>
              </a:cxnLst>
              <a:rect l="l" t="t" r="r" b="b"/>
              <a:pathLst>
                <a:path w="1298712" h="649356">
                  <a:moveTo>
                    <a:pt x="649356" y="0"/>
                  </a:moveTo>
                  <a:cubicBezTo>
                    <a:pt x="1007985" y="0"/>
                    <a:pt x="1298712" y="290727"/>
                    <a:pt x="1298712" y="649356"/>
                  </a:cubicBezTo>
                  <a:lnTo>
                    <a:pt x="0" y="649356"/>
                  </a:lnTo>
                  <a:cubicBezTo>
                    <a:pt x="0" y="290727"/>
                    <a:pt x="290727" y="0"/>
                    <a:pt x="649356" y="0"/>
                  </a:cubicBez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39" name="TextBox 18">
              <a:extLst>
                <a:ext uri="{FF2B5EF4-FFF2-40B4-BE49-F238E27FC236}">
                  <a16:creationId xmlns:a16="http://schemas.microsoft.com/office/drawing/2014/main" id="{BF512406-A9D7-4C18-A366-E99F7003575D}"/>
                </a:ext>
              </a:extLst>
            </p:cNvPr>
            <p:cNvSpPr txBox="1">
              <a:spLocks noChangeArrowheads="1"/>
            </p:cNvSpPr>
            <p:nvPr/>
          </p:nvSpPr>
          <p:spPr bwMode="auto">
            <a:xfrm>
              <a:off x="5013760" y="3950493"/>
              <a:ext cx="2091555" cy="937286"/>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التوقعات</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8" name="Graphic 21" descr="Group brainstorm with solid fill">
              <a:extLst>
                <a:ext uri="{FF2B5EF4-FFF2-40B4-BE49-F238E27FC236}">
                  <a16:creationId xmlns:a16="http://schemas.microsoft.com/office/drawing/2014/main" id="{BC1D42D5-86F0-4FBD-9759-A07577490A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7915" y="2756014"/>
              <a:ext cx="973579" cy="973388"/>
            </a:xfrm>
            <a:prstGeom prst="rect">
              <a:avLst/>
            </a:prstGeom>
          </p:spPr>
        </p:pic>
      </p:grpSp>
      <p:grpSp>
        <p:nvGrpSpPr>
          <p:cNvPr id="5" name="Group 4">
            <a:extLst>
              <a:ext uri="{FF2B5EF4-FFF2-40B4-BE49-F238E27FC236}">
                <a16:creationId xmlns:a16="http://schemas.microsoft.com/office/drawing/2014/main" id="{BEFD7824-2A38-43D5-AB5F-C19EC9B08912}"/>
              </a:ext>
            </a:extLst>
          </p:cNvPr>
          <p:cNvGrpSpPr/>
          <p:nvPr/>
        </p:nvGrpSpPr>
        <p:grpSpPr>
          <a:xfrm>
            <a:off x="2698135" y="2381249"/>
            <a:ext cx="2240935" cy="2506531"/>
            <a:chOff x="2698135" y="2381249"/>
            <a:chExt cx="2240935" cy="2506531"/>
          </a:xfrm>
        </p:grpSpPr>
        <p:sp>
          <p:nvSpPr>
            <p:cNvPr id="35" name="Freeform: Shape 34">
              <a:extLst>
                <a:ext uri="{FF2B5EF4-FFF2-40B4-BE49-F238E27FC236}">
                  <a16:creationId xmlns:a16="http://schemas.microsoft.com/office/drawing/2014/main" id="{9159E822-EA29-41D9-9FC7-1BC39C03FD7D}"/>
                </a:ext>
              </a:extLst>
            </p:cNvPr>
            <p:cNvSpPr/>
            <p:nvPr/>
          </p:nvSpPr>
          <p:spPr>
            <a:xfrm>
              <a:off x="2698135" y="3767535"/>
              <a:ext cx="2240935" cy="1120245"/>
            </a:xfrm>
            <a:custGeom>
              <a:avLst/>
              <a:gdLst>
                <a:gd name="connsiteX0" fmla="*/ 0 w 1298712"/>
                <a:gd name="connsiteY0" fmla="*/ 0 h 649356"/>
                <a:gd name="connsiteX1" fmla="*/ 1298712 w 1298712"/>
                <a:gd name="connsiteY1" fmla="*/ 0 h 649356"/>
                <a:gd name="connsiteX2" fmla="*/ 649356 w 1298712"/>
                <a:gd name="connsiteY2" fmla="*/ 649356 h 649356"/>
                <a:gd name="connsiteX3" fmla="*/ 0 w 1298712"/>
                <a:gd name="connsiteY3" fmla="*/ 0 h 649356"/>
              </a:gdLst>
              <a:ahLst/>
              <a:cxnLst>
                <a:cxn ang="0">
                  <a:pos x="connsiteX0" y="connsiteY0"/>
                </a:cxn>
                <a:cxn ang="0">
                  <a:pos x="connsiteX1" y="connsiteY1"/>
                </a:cxn>
                <a:cxn ang="0">
                  <a:pos x="connsiteX2" y="connsiteY2"/>
                </a:cxn>
                <a:cxn ang="0">
                  <a:pos x="connsiteX3" y="connsiteY3"/>
                </a:cxn>
              </a:cxnLst>
              <a:rect l="l" t="t" r="r" b="b"/>
              <a:pathLst>
                <a:path w="1298712" h="649356">
                  <a:moveTo>
                    <a:pt x="0" y="0"/>
                  </a:moveTo>
                  <a:lnTo>
                    <a:pt x="1298712" y="0"/>
                  </a:lnTo>
                  <a:cubicBezTo>
                    <a:pt x="1298712" y="358629"/>
                    <a:pt x="1007985" y="649356"/>
                    <a:pt x="649356" y="649356"/>
                  </a:cubicBezTo>
                  <a:cubicBezTo>
                    <a:pt x="290727" y="649356"/>
                    <a:pt x="0" y="358629"/>
                    <a:pt x="0" y="0"/>
                  </a:cubicBez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42" name="TextBox 18">
              <a:extLst>
                <a:ext uri="{FF2B5EF4-FFF2-40B4-BE49-F238E27FC236}">
                  <a16:creationId xmlns:a16="http://schemas.microsoft.com/office/drawing/2014/main" id="{A737F8A4-47F2-4E68-8B99-5E2CCBEA5246}"/>
                </a:ext>
              </a:extLst>
            </p:cNvPr>
            <p:cNvSpPr txBox="1">
              <a:spLocks noChangeArrowheads="1"/>
            </p:cNvSpPr>
            <p:nvPr/>
          </p:nvSpPr>
          <p:spPr bwMode="auto">
            <a:xfrm>
              <a:off x="2755910" y="2381249"/>
              <a:ext cx="2091551" cy="1120245"/>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تعزيز الشفافية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9" name="Graphic 31" descr="Questions with solid fill">
              <a:extLst>
                <a:ext uri="{FF2B5EF4-FFF2-40B4-BE49-F238E27FC236}">
                  <a16:creationId xmlns:a16="http://schemas.microsoft.com/office/drawing/2014/main" id="{17EF390C-0F13-48E6-B952-C0DA9FA3A0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10877" y="3872529"/>
              <a:ext cx="994093" cy="993898"/>
            </a:xfrm>
            <a:prstGeom prst="rect">
              <a:avLst/>
            </a:prstGeom>
          </p:spPr>
        </p:pic>
      </p:grpSp>
      <p:grpSp>
        <p:nvGrpSpPr>
          <p:cNvPr id="6" name="Group 5">
            <a:extLst>
              <a:ext uri="{FF2B5EF4-FFF2-40B4-BE49-F238E27FC236}">
                <a16:creationId xmlns:a16="http://schemas.microsoft.com/office/drawing/2014/main" id="{46FFC41D-6801-406E-8563-19E070BFBB9C}"/>
              </a:ext>
            </a:extLst>
          </p:cNvPr>
          <p:cNvGrpSpPr/>
          <p:nvPr/>
        </p:nvGrpSpPr>
        <p:grpSpPr>
          <a:xfrm>
            <a:off x="457200" y="2647290"/>
            <a:ext cx="2240935" cy="2555225"/>
            <a:chOff x="457200" y="2647290"/>
            <a:chExt cx="2240935" cy="2555225"/>
          </a:xfrm>
        </p:grpSpPr>
        <p:sp>
          <p:nvSpPr>
            <p:cNvPr id="37" name="Freeform: Shape 36">
              <a:extLst>
                <a:ext uri="{FF2B5EF4-FFF2-40B4-BE49-F238E27FC236}">
                  <a16:creationId xmlns:a16="http://schemas.microsoft.com/office/drawing/2014/main" id="{7CF4200A-8F85-4102-B5C9-6EEEBE7E853C}"/>
                </a:ext>
              </a:extLst>
            </p:cNvPr>
            <p:cNvSpPr/>
            <p:nvPr/>
          </p:nvSpPr>
          <p:spPr>
            <a:xfrm>
              <a:off x="457200" y="2647290"/>
              <a:ext cx="2240935" cy="1120245"/>
            </a:xfrm>
            <a:custGeom>
              <a:avLst/>
              <a:gdLst>
                <a:gd name="connsiteX0" fmla="*/ 649356 w 1298712"/>
                <a:gd name="connsiteY0" fmla="*/ 0 h 649356"/>
                <a:gd name="connsiteX1" fmla="*/ 1298712 w 1298712"/>
                <a:gd name="connsiteY1" fmla="*/ 649356 h 649356"/>
                <a:gd name="connsiteX2" fmla="*/ 0 w 1298712"/>
                <a:gd name="connsiteY2" fmla="*/ 649356 h 649356"/>
                <a:gd name="connsiteX3" fmla="*/ 649356 w 1298712"/>
                <a:gd name="connsiteY3" fmla="*/ 0 h 649356"/>
              </a:gdLst>
              <a:ahLst/>
              <a:cxnLst>
                <a:cxn ang="0">
                  <a:pos x="connsiteX0" y="connsiteY0"/>
                </a:cxn>
                <a:cxn ang="0">
                  <a:pos x="connsiteX1" y="connsiteY1"/>
                </a:cxn>
                <a:cxn ang="0">
                  <a:pos x="connsiteX2" y="connsiteY2"/>
                </a:cxn>
                <a:cxn ang="0">
                  <a:pos x="connsiteX3" y="connsiteY3"/>
                </a:cxn>
              </a:cxnLst>
              <a:rect l="l" t="t" r="r" b="b"/>
              <a:pathLst>
                <a:path w="1298712" h="649356">
                  <a:moveTo>
                    <a:pt x="649356" y="0"/>
                  </a:moveTo>
                  <a:cubicBezTo>
                    <a:pt x="1007985" y="0"/>
                    <a:pt x="1298712" y="290727"/>
                    <a:pt x="1298712" y="649356"/>
                  </a:cubicBezTo>
                  <a:lnTo>
                    <a:pt x="0" y="649356"/>
                  </a:lnTo>
                  <a:cubicBezTo>
                    <a:pt x="0" y="290727"/>
                    <a:pt x="290727" y="0"/>
                    <a:pt x="649356" y="0"/>
                  </a:cubicBez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40" name="TextBox 18">
              <a:extLst>
                <a:ext uri="{FF2B5EF4-FFF2-40B4-BE49-F238E27FC236}">
                  <a16:creationId xmlns:a16="http://schemas.microsoft.com/office/drawing/2014/main" id="{19ADDAA5-3E32-4CBF-940B-B86BB32C31B3}"/>
                </a:ext>
              </a:extLst>
            </p:cNvPr>
            <p:cNvSpPr txBox="1">
              <a:spLocks noChangeArrowheads="1"/>
            </p:cNvSpPr>
            <p:nvPr/>
          </p:nvSpPr>
          <p:spPr bwMode="auto">
            <a:xfrm>
              <a:off x="496856" y="3866571"/>
              <a:ext cx="2091555" cy="1335944"/>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تعزيز التعاون والتنسيق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0" name="رسم 6" descr="مصافحة باليد">
              <a:extLst>
                <a:ext uri="{FF2B5EF4-FFF2-40B4-BE49-F238E27FC236}">
                  <a16:creationId xmlns:a16="http://schemas.microsoft.com/office/drawing/2014/main" id="{A8812F78-2DF9-4CD4-A0CF-BD5110079C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1853" y="2684336"/>
              <a:ext cx="1165071" cy="1164842"/>
            </a:xfrm>
            <a:prstGeom prst="rect">
              <a:avLst/>
            </a:prstGeom>
          </p:spPr>
        </p:pic>
      </p:grpSp>
      <p:grpSp>
        <p:nvGrpSpPr>
          <p:cNvPr id="2" name="Group 1">
            <a:extLst>
              <a:ext uri="{FF2B5EF4-FFF2-40B4-BE49-F238E27FC236}">
                <a16:creationId xmlns:a16="http://schemas.microsoft.com/office/drawing/2014/main" id="{B4F8298B-53FF-43B4-9A35-4BC13FEC443C}"/>
              </a:ext>
            </a:extLst>
          </p:cNvPr>
          <p:cNvGrpSpPr/>
          <p:nvPr/>
        </p:nvGrpSpPr>
        <p:grpSpPr>
          <a:xfrm>
            <a:off x="9350660" y="2647290"/>
            <a:ext cx="2530874" cy="2462137"/>
            <a:chOff x="9350660" y="2647290"/>
            <a:chExt cx="2530874" cy="2462137"/>
          </a:xfrm>
        </p:grpSpPr>
        <p:sp>
          <p:nvSpPr>
            <p:cNvPr id="34" name="Freeform: Shape 33">
              <a:extLst>
                <a:ext uri="{FF2B5EF4-FFF2-40B4-BE49-F238E27FC236}">
                  <a16:creationId xmlns:a16="http://schemas.microsoft.com/office/drawing/2014/main" id="{95448657-AF46-40A8-B4CD-B22EBCDE7369}"/>
                </a:ext>
              </a:extLst>
            </p:cNvPr>
            <p:cNvSpPr/>
            <p:nvPr/>
          </p:nvSpPr>
          <p:spPr>
            <a:xfrm>
              <a:off x="9420940" y="2647290"/>
              <a:ext cx="2240935" cy="1120245"/>
            </a:xfrm>
            <a:custGeom>
              <a:avLst/>
              <a:gdLst>
                <a:gd name="connsiteX0" fmla="*/ 649356 w 1298712"/>
                <a:gd name="connsiteY0" fmla="*/ 0 h 649356"/>
                <a:gd name="connsiteX1" fmla="*/ 1298712 w 1298712"/>
                <a:gd name="connsiteY1" fmla="*/ 649356 h 649356"/>
                <a:gd name="connsiteX2" fmla="*/ 0 w 1298712"/>
                <a:gd name="connsiteY2" fmla="*/ 649356 h 649356"/>
                <a:gd name="connsiteX3" fmla="*/ 649356 w 1298712"/>
                <a:gd name="connsiteY3" fmla="*/ 0 h 649356"/>
              </a:gdLst>
              <a:ahLst/>
              <a:cxnLst>
                <a:cxn ang="0">
                  <a:pos x="connsiteX0" y="connsiteY0"/>
                </a:cxn>
                <a:cxn ang="0">
                  <a:pos x="connsiteX1" y="connsiteY1"/>
                </a:cxn>
                <a:cxn ang="0">
                  <a:pos x="connsiteX2" y="connsiteY2"/>
                </a:cxn>
                <a:cxn ang="0">
                  <a:pos x="connsiteX3" y="connsiteY3"/>
                </a:cxn>
              </a:cxnLst>
              <a:rect l="l" t="t" r="r" b="b"/>
              <a:pathLst>
                <a:path w="1298712" h="649356">
                  <a:moveTo>
                    <a:pt x="649356" y="0"/>
                  </a:moveTo>
                  <a:cubicBezTo>
                    <a:pt x="1007985" y="0"/>
                    <a:pt x="1298712" y="290727"/>
                    <a:pt x="1298712" y="649356"/>
                  </a:cubicBezTo>
                  <a:lnTo>
                    <a:pt x="0" y="649356"/>
                  </a:lnTo>
                  <a:cubicBezTo>
                    <a:pt x="0" y="290727"/>
                    <a:pt x="290727" y="0"/>
                    <a:pt x="649356" y="0"/>
                  </a:cubicBez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38" name="TextBox 18">
              <a:extLst>
                <a:ext uri="{FF2B5EF4-FFF2-40B4-BE49-F238E27FC236}">
                  <a16:creationId xmlns:a16="http://schemas.microsoft.com/office/drawing/2014/main" id="{41474508-E2A2-4802-8103-91CCDA3CB3CF}"/>
                </a:ext>
              </a:extLst>
            </p:cNvPr>
            <p:cNvSpPr txBox="1">
              <a:spLocks noChangeArrowheads="1"/>
            </p:cNvSpPr>
            <p:nvPr/>
          </p:nvSpPr>
          <p:spPr bwMode="auto">
            <a:xfrm>
              <a:off x="9350660" y="3921666"/>
              <a:ext cx="2530874" cy="1187761"/>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تحسين فعالية التواصل</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1" name="رسم 12" descr="قاعة مجلس الإدارة">
              <a:extLst>
                <a:ext uri="{FF2B5EF4-FFF2-40B4-BE49-F238E27FC236}">
                  <a16:creationId xmlns:a16="http://schemas.microsoft.com/office/drawing/2014/main" id="{97DF4604-C362-432D-B835-C9E1912C648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96138" y="2830832"/>
              <a:ext cx="995090" cy="994895"/>
            </a:xfrm>
            <a:prstGeom prst="rect">
              <a:avLst/>
            </a:prstGeom>
          </p:spPr>
        </p:pic>
      </p:grpSp>
      <p:grpSp>
        <p:nvGrpSpPr>
          <p:cNvPr id="3" name="Group 2">
            <a:extLst>
              <a:ext uri="{FF2B5EF4-FFF2-40B4-BE49-F238E27FC236}">
                <a16:creationId xmlns:a16="http://schemas.microsoft.com/office/drawing/2014/main" id="{BDBFD6AF-288E-4002-B9FC-BD28EA9B93CA}"/>
              </a:ext>
            </a:extLst>
          </p:cNvPr>
          <p:cNvGrpSpPr/>
          <p:nvPr/>
        </p:nvGrpSpPr>
        <p:grpSpPr>
          <a:xfrm>
            <a:off x="7180005" y="2381249"/>
            <a:ext cx="2240935" cy="2506531"/>
            <a:chOff x="7180005" y="2381249"/>
            <a:chExt cx="2240935" cy="2506531"/>
          </a:xfrm>
        </p:grpSpPr>
        <p:sp>
          <p:nvSpPr>
            <p:cNvPr id="33" name="Freeform: Shape 32">
              <a:extLst>
                <a:ext uri="{FF2B5EF4-FFF2-40B4-BE49-F238E27FC236}">
                  <a16:creationId xmlns:a16="http://schemas.microsoft.com/office/drawing/2014/main" id="{EA128BEC-1AC7-46AD-9BC2-E10CAEDD4733}"/>
                </a:ext>
              </a:extLst>
            </p:cNvPr>
            <p:cNvSpPr/>
            <p:nvPr/>
          </p:nvSpPr>
          <p:spPr>
            <a:xfrm>
              <a:off x="7180005" y="3767535"/>
              <a:ext cx="2240935" cy="1120245"/>
            </a:xfrm>
            <a:custGeom>
              <a:avLst/>
              <a:gdLst>
                <a:gd name="connsiteX0" fmla="*/ 0 w 1298712"/>
                <a:gd name="connsiteY0" fmla="*/ 0 h 649356"/>
                <a:gd name="connsiteX1" fmla="*/ 1298712 w 1298712"/>
                <a:gd name="connsiteY1" fmla="*/ 0 h 649356"/>
                <a:gd name="connsiteX2" fmla="*/ 649356 w 1298712"/>
                <a:gd name="connsiteY2" fmla="*/ 649356 h 649356"/>
                <a:gd name="connsiteX3" fmla="*/ 0 w 1298712"/>
                <a:gd name="connsiteY3" fmla="*/ 0 h 649356"/>
              </a:gdLst>
              <a:ahLst/>
              <a:cxnLst>
                <a:cxn ang="0">
                  <a:pos x="connsiteX0" y="connsiteY0"/>
                </a:cxn>
                <a:cxn ang="0">
                  <a:pos x="connsiteX1" y="connsiteY1"/>
                </a:cxn>
                <a:cxn ang="0">
                  <a:pos x="connsiteX2" y="connsiteY2"/>
                </a:cxn>
                <a:cxn ang="0">
                  <a:pos x="connsiteX3" y="connsiteY3"/>
                </a:cxn>
              </a:cxnLst>
              <a:rect l="l" t="t" r="r" b="b"/>
              <a:pathLst>
                <a:path w="1298712" h="649356">
                  <a:moveTo>
                    <a:pt x="0" y="0"/>
                  </a:moveTo>
                  <a:lnTo>
                    <a:pt x="1298712" y="0"/>
                  </a:lnTo>
                  <a:cubicBezTo>
                    <a:pt x="1298712" y="358629"/>
                    <a:pt x="1007985" y="649356"/>
                    <a:pt x="649356" y="649356"/>
                  </a:cubicBezTo>
                  <a:cubicBezTo>
                    <a:pt x="290727" y="649356"/>
                    <a:pt x="0" y="358629"/>
                    <a:pt x="0" y="0"/>
                  </a:cubicBez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41" name="TextBox 18">
              <a:extLst>
                <a:ext uri="{FF2B5EF4-FFF2-40B4-BE49-F238E27FC236}">
                  <a16:creationId xmlns:a16="http://schemas.microsoft.com/office/drawing/2014/main" id="{FC3D6ED2-DFEB-4F77-AFE6-02A0B748D452}"/>
                </a:ext>
              </a:extLst>
            </p:cNvPr>
            <p:cNvSpPr txBox="1">
              <a:spLocks noChangeArrowheads="1"/>
            </p:cNvSpPr>
            <p:nvPr/>
          </p:nvSpPr>
          <p:spPr bwMode="auto">
            <a:xfrm>
              <a:off x="7237499" y="2381249"/>
              <a:ext cx="2091551" cy="1313413"/>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تعزيز التفاعل والمشاركة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2" name="رسم 10" descr="مراجعه العميل-من اليمين لليسار">
              <a:extLst>
                <a:ext uri="{FF2B5EF4-FFF2-40B4-BE49-F238E27FC236}">
                  <a16:creationId xmlns:a16="http://schemas.microsoft.com/office/drawing/2014/main" id="{1DDCDE26-90CA-498E-B272-21EEC875DA0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910627" y="3908369"/>
              <a:ext cx="839830" cy="839666"/>
            </a:xfrm>
            <a:prstGeom prst="rect">
              <a:avLst/>
            </a:prstGeom>
          </p:spPr>
        </p:pic>
      </p:grpSp>
    </p:spTree>
    <p:extLst>
      <p:ext uri="{BB962C8B-B14F-4D97-AF65-F5344CB8AC3E}">
        <p14:creationId xmlns:p14="http://schemas.microsoft.com/office/powerpoint/2010/main" val="1336653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أنواع قنوات التواصل المستخدمة في إدارة المشاريع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7" name="Group 6">
            <a:extLst>
              <a:ext uri="{FF2B5EF4-FFF2-40B4-BE49-F238E27FC236}">
                <a16:creationId xmlns:a16="http://schemas.microsoft.com/office/drawing/2014/main" id="{0BBB91C7-9769-4ADE-B9D3-3073162A7262}"/>
              </a:ext>
            </a:extLst>
          </p:cNvPr>
          <p:cNvGrpSpPr/>
          <p:nvPr/>
        </p:nvGrpSpPr>
        <p:grpSpPr>
          <a:xfrm>
            <a:off x="7581007" y="2562952"/>
            <a:ext cx="3079027" cy="2892567"/>
            <a:chOff x="7581007" y="2216789"/>
            <a:chExt cx="3079027" cy="2892567"/>
          </a:xfrm>
        </p:grpSpPr>
        <p:grpSp>
          <p:nvGrpSpPr>
            <p:cNvPr id="53" name="Group 52">
              <a:extLst>
                <a:ext uri="{FF2B5EF4-FFF2-40B4-BE49-F238E27FC236}">
                  <a16:creationId xmlns:a16="http://schemas.microsoft.com/office/drawing/2014/main" id="{E9A77899-F8B0-4002-BE9E-B74260B8AD49}"/>
                </a:ext>
              </a:extLst>
            </p:cNvPr>
            <p:cNvGrpSpPr/>
            <p:nvPr/>
          </p:nvGrpSpPr>
          <p:grpSpPr>
            <a:xfrm>
              <a:off x="7581007" y="3134328"/>
              <a:ext cx="3079027" cy="1975028"/>
              <a:chOff x="2295661" y="491181"/>
              <a:chExt cx="1507806" cy="967999"/>
            </a:xfrm>
          </p:grpSpPr>
          <p:sp>
            <p:nvSpPr>
              <p:cNvPr id="57" name="Freeform: Shape 56">
                <a:extLst>
                  <a:ext uri="{FF2B5EF4-FFF2-40B4-BE49-F238E27FC236}">
                    <a16:creationId xmlns:a16="http://schemas.microsoft.com/office/drawing/2014/main" id="{8FCAD587-1297-4FD2-8EF8-0F3E4D19D9A7}"/>
                  </a:ext>
                </a:extLst>
              </p:cNvPr>
              <p:cNvSpPr/>
              <p:nvPr/>
            </p:nvSpPr>
            <p:spPr>
              <a:xfrm>
                <a:off x="2441320" y="491181"/>
                <a:ext cx="1242468" cy="52847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6D7E92"/>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8" name="TextBox 59">
                <a:extLst>
                  <a:ext uri="{FF2B5EF4-FFF2-40B4-BE49-F238E27FC236}">
                    <a16:creationId xmlns:a16="http://schemas.microsoft.com/office/drawing/2014/main" id="{45A5DB81-C5FF-4AE3-9419-D6C8EDD411BF}"/>
                  </a:ext>
                </a:extLst>
              </p:cNvPr>
              <p:cNvSpPr txBox="1">
                <a:spLocks noChangeArrowheads="1"/>
              </p:cNvSpPr>
              <p:nvPr/>
            </p:nvSpPr>
            <p:spPr bwMode="auto">
              <a:xfrm>
                <a:off x="2295661" y="1010018"/>
                <a:ext cx="1507806" cy="449162"/>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الاجتماعات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6" name="Picture 45" descr="Meeting ">
              <a:extLst>
                <a:ext uri="{FF2B5EF4-FFF2-40B4-BE49-F238E27FC236}">
                  <a16:creationId xmlns:a16="http://schemas.microsoft.com/office/drawing/2014/main" id="{6C396BD4-A3C1-4057-AB2D-377293BF5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3369" y="2216789"/>
              <a:ext cx="1303719" cy="1303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7A4C3752-2C92-499C-9964-82842A5F5AE5}"/>
              </a:ext>
            </a:extLst>
          </p:cNvPr>
          <p:cNvGrpSpPr/>
          <p:nvPr/>
        </p:nvGrpSpPr>
        <p:grpSpPr>
          <a:xfrm>
            <a:off x="4397444" y="2463720"/>
            <a:ext cx="3129535" cy="3034571"/>
            <a:chOff x="4397444" y="2117557"/>
            <a:chExt cx="3129535" cy="3034571"/>
          </a:xfrm>
        </p:grpSpPr>
        <p:grpSp>
          <p:nvGrpSpPr>
            <p:cNvPr id="52" name="Group 51">
              <a:extLst>
                <a:ext uri="{FF2B5EF4-FFF2-40B4-BE49-F238E27FC236}">
                  <a16:creationId xmlns:a16="http://schemas.microsoft.com/office/drawing/2014/main" id="{44ACF60D-C2E0-4332-90EA-08B031DF0FCB}"/>
                </a:ext>
              </a:extLst>
            </p:cNvPr>
            <p:cNvGrpSpPr/>
            <p:nvPr/>
          </p:nvGrpSpPr>
          <p:grpSpPr>
            <a:xfrm>
              <a:off x="4397444" y="3134328"/>
              <a:ext cx="3129535" cy="2017800"/>
              <a:chOff x="1087472" y="491181"/>
              <a:chExt cx="1532539" cy="988963"/>
            </a:xfrm>
          </p:grpSpPr>
          <p:sp>
            <p:nvSpPr>
              <p:cNvPr id="59" name="Freeform: Shape 58">
                <a:extLst>
                  <a:ext uri="{FF2B5EF4-FFF2-40B4-BE49-F238E27FC236}">
                    <a16:creationId xmlns:a16="http://schemas.microsoft.com/office/drawing/2014/main" id="{50F3DF30-A980-49ED-A3FE-FF44665CCABB}"/>
                  </a:ext>
                </a:extLst>
              </p:cNvPr>
              <p:cNvSpPr/>
              <p:nvPr/>
            </p:nvSpPr>
            <p:spPr>
              <a:xfrm>
                <a:off x="1262346" y="491181"/>
                <a:ext cx="1242468" cy="52847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6D7E92"/>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60" name="TextBox 18">
                <a:extLst>
                  <a:ext uri="{FF2B5EF4-FFF2-40B4-BE49-F238E27FC236}">
                    <a16:creationId xmlns:a16="http://schemas.microsoft.com/office/drawing/2014/main" id="{A549FFA3-FE72-4623-9E55-CBA07C45D959}"/>
                  </a:ext>
                </a:extLst>
              </p:cNvPr>
              <p:cNvSpPr txBox="1">
                <a:spLocks noChangeArrowheads="1"/>
              </p:cNvSpPr>
              <p:nvPr/>
            </p:nvSpPr>
            <p:spPr bwMode="auto">
              <a:xfrm>
                <a:off x="1087472" y="1056927"/>
                <a:ext cx="1532539" cy="423217"/>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التقارير المكتوبة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7" name="Picture 46" descr="Copywriting ">
              <a:extLst>
                <a:ext uri="{FF2B5EF4-FFF2-40B4-BE49-F238E27FC236}">
                  <a16:creationId xmlns:a16="http://schemas.microsoft.com/office/drawing/2014/main" id="{1915368A-88A4-43AF-B51A-409B3DDB01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149" y="2117557"/>
              <a:ext cx="1303719" cy="1303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2088477F-2C65-451C-9331-CD567EA5F6D6}"/>
              </a:ext>
            </a:extLst>
          </p:cNvPr>
          <p:cNvGrpSpPr/>
          <p:nvPr/>
        </p:nvGrpSpPr>
        <p:grpSpPr>
          <a:xfrm>
            <a:off x="1531964" y="2657442"/>
            <a:ext cx="2811449" cy="2828144"/>
            <a:chOff x="1531964" y="2311279"/>
            <a:chExt cx="2811449" cy="2828144"/>
          </a:xfrm>
        </p:grpSpPr>
        <p:grpSp>
          <p:nvGrpSpPr>
            <p:cNvPr id="54" name="Group 53">
              <a:extLst>
                <a:ext uri="{FF2B5EF4-FFF2-40B4-BE49-F238E27FC236}">
                  <a16:creationId xmlns:a16="http://schemas.microsoft.com/office/drawing/2014/main" id="{02500142-CD6E-4999-B238-CD7BECA16036}"/>
                </a:ext>
              </a:extLst>
            </p:cNvPr>
            <p:cNvGrpSpPr/>
            <p:nvPr/>
          </p:nvGrpSpPr>
          <p:grpSpPr>
            <a:xfrm>
              <a:off x="1531964" y="3134325"/>
              <a:ext cx="2811449" cy="2005098"/>
              <a:chOff x="0" y="491180"/>
              <a:chExt cx="1376776" cy="982739"/>
            </a:xfrm>
          </p:grpSpPr>
          <p:sp>
            <p:nvSpPr>
              <p:cNvPr id="55" name="Freeform: Shape 54">
                <a:extLst>
                  <a:ext uri="{FF2B5EF4-FFF2-40B4-BE49-F238E27FC236}">
                    <a16:creationId xmlns:a16="http://schemas.microsoft.com/office/drawing/2014/main" id="{F16F13A3-D3C8-4900-9299-C6AD04538457}"/>
                  </a:ext>
                </a:extLst>
              </p:cNvPr>
              <p:cNvSpPr/>
              <p:nvPr/>
            </p:nvSpPr>
            <p:spPr>
              <a:xfrm>
                <a:off x="54183" y="491180"/>
                <a:ext cx="1242468" cy="52847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6D7E92"/>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56" name="TextBox 18">
                <a:extLst>
                  <a:ext uri="{FF2B5EF4-FFF2-40B4-BE49-F238E27FC236}">
                    <a16:creationId xmlns:a16="http://schemas.microsoft.com/office/drawing/2014/main" id="{0383AD95-C860-47BB-9FA9-C1EC2D7061DA}"/>
                  </a:ext>
                </a:extLst>
              </p:cNvPr>
              <p:cNvSpPr txBox="1">
                <a:spLocks noChangeArrowheads="1"/>
              </p:cNvSpPr>
              <p:nvPr/>
            </p:nvSpPr>
            <p:spPr bwMode="auto">
              <a:xfrm>
                <a:off x="0" y="994656"/>
                <a:ext cx="1376776" cy="479263"/>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البريد الإلكتروني</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8" name="Picture 47" descr="Email ">
              <a:extLst>
                <a:ext uri="{FF2B5EF4-FFF2-40B4-BE49-F238E27FC236}">
                  <a16:creationId xmlns:a16="http://schemas.microsoft.com/office/drawing/2014/main" id="{FF40CF06-EB4F-459F-B05C-CDEDAAD0885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4767" y="2311279"/>
              <a:ext cx="1060887" cy="106084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34950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أنواع قنوات التواصل المستخدمة في إدارة المشاريع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23" name="Group 22">
            <a:extLst>
              <a:ext uri="{FF2B5EF4-FFF2-40B4-BE49-F238E27FC236}">
                <a16:creationId xmlns:a16="http://schemas.microsoft.com/office/drawing/2014/main" id="{2C67D699-8989-4F48-BE88-835E8A2CB771}"/>
              </a:ext>
            </a:extLst>
          </p:cNvPr>
          <p:cNvGrpSpPr/>
          <p:nvPr/>
        </p:nvGrpSpPr>
        <p:grpSpPr>
          <a:xfrm>
            <a:off x="7581008" y="2385679"/>
            <a:ext cx="3079028" cy="3380168"/>
            <a:chOff x="7581008" y="5718815"/>
            <a:chExt cx="3079028" cy="3380168"/>
          </a:xfrm>
        </p:grpSpPr>
        <p:grpSp>
          <p:nvGrpSpPr>
            <p:cNvPr id="62" name="Group 61">
              <a:extLst>
                <a:ext uri="{FF2B5EF4-FFF2-40B4-BE49-F238E27FC236}">
                  <a16:creationId xmlns:a16="http://schemas.microsoft.com/office/drawing/2014/main" id="{14832399-8E69-45F8-AB47-8B9A65594D65}"/>
                </a:ext>
              </a:extLst>
            </p:cNvPr>
            <p:cNvGrpSpPr/>
            <p:nvPr/>
          </p:nvGrpSpPr>
          <p:grpSpPr>
            <a:xfrm>
              <a:off x="7581008" y="6719016"/>
              <a:ext cx="3079028" cy="2379967"/>
              <a:chOff x="2305848" y="2222870"/>
              <a:chExt cx="1507806" cy="1166466"/>
            </a:xfrm>
          </p:grpSpPr>
          <p:sp>
            <p:nvSpPr>
              <p:cNvPr id="66" name="Freeform: Shape 65">
                <a:extLst>
                  <a:ext uri="{FF2B5EF4-FFF2-40B4-BE49-F238E27FC236}">
                    <a16:creationId xmlns:a16="http://schemas.microsoft.com/office/drawing/2014/main" id="{139B61F2-C039-47EB-80E7-D93F591F63BC}"/>
                  </a:ext>
                </a:extLst>
              </p:cNvPr>
              <p:cNvSpPr/>
              <p:nvPr/>
            </p:nvSpPr>
            <p:spPr>
              <a:xfrm>
                <a:off x="2451507" y="2222870"/>
                <a:ext cx="1242468" cy="52847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6D7E92"/>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67" name="TextBox 69">
                <a:extLst>
                  <a:ext uri="{FF2B5EF4-FFF2-40B4-BE49-F238E27FC236}">
                    <a16:creationId xmlns:a16="http://schemas.microsoft.com/office/drawing/2014/main" id="{571A2004-9B68-484C-92EE-4C81DC38AD38}"/>
                  </a:ext>
                </a:extLst>
              </p:cNvPr>
              <p:cNvSpPr txBox="1">
                <a:spLocks noChangeArrowheads="1"/>
              </p:cNvSpPr>
              <p:nvPr/>
            </p:nvSpPr>
            <p:spPr bwMode="auto">
              <a:xfrm>
                <a:off x="2305848" y="2860865"/>
                <a:ext cx="1507806" cy="528471"/>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المنصات التشاركية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9" name="Picture 48" descr="Platform ">
              <a:extLst>
                <a:ext uri="{FF2B5EF4-FFF2-40B4-BE49-F238E27FC236}">
                  <a16:creationId xmlns:a16="http://schemas.microsoft.com/office/drawing/2014/main" id="{380EC15E-8EB7-4198-B183-1249C9F907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5186" y="5718815"/>
              <a:ext cx="1303719" cy="1303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BCF479DD-9835-479A-A065-FCFFA92C5221}"/>
              </a:ext>
            </a:extLst>
          </p:cNvPr>
          <p:cNvGrpSpPr/>
          <p:nvPr/>
        </p:nvGrpSpPr>
        <p:grpSpPr>
          <a:xfrm>
            <a:off x="4704877" y="2457042"/>
            <a:ext cx="2659042" cy="3338047"/>
            <a:chOff x="4704877" y="5790178"/>
            <a:chExt cx="2659042" cy="3338047"/>
          </a:xfrm>
        </p:grpSpPr>
        <p:grpSp>
          <p:nvGrpSpPr>
            <p:cNvPr id="61" name="Group 60">
              <a:extLst>
                <a:ext uri="{FF2B5EF4-FFF2-40B4-BE49-F238E27FC236}">
                  <a16:creationId xmlns:a16="http://schemas.microsoft.com/office/drawing/2014/main" id="{DD69C9A7-6F6B-410F-8B7F-91E877EFD551}"/>
                </a:ext>
              </a:extLst>
            </p:cNvPr>
            <p:cNvGrpSpPr/>
            <p:nvPr/>
          </p:nvGrpSpPr>
          <p:grpSpPr>
            <a:xfrm>
              <a:off x="4704877" y="6719008"/>
              <a:ext cx="2659042" cy="2409217"/>
              <a:chOff x="1222289" y="2222870"/>
              <a:chExt cx="1302138" cy="1180805"/>
            </a:xfrm>
          </p:grpSpPr>
          <p:sp>
            <p:nvSpPr>
              <p:cNvPr id="68" name="Freeform: Shape 67">
                <a:extLst>
                  <a:ext uri="{FF2B5EF4-FFF2-40B4-BE49-F238E27FC236}">
                    <a16:creationId xmlns:a16="http://schemas.microsoft.com/office/drawing/2014/main" id="{C91C32F3-BECE-40CE-9D68-A70128075D67}"/>
                  </a:ext>
                </a:extLst>
              </p:cNvPr>
              <p:cNvSpPr/>
              <p:nvPr/>
            </p:nvSpPr>
            <p:spPr>
              <a:xfrm>
                <a:off x="1246611" y="2222870"/>
                <a:ext cx="1242468" cy="52847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6D7E92"/>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69" name="TextBox 18">
                <a:extLst>
                  <a:ext uri="{FF2B5EF4-FFF2-40B4-BE49-F238E27FC236}">
                    <a16:creationId xmlns:a16="http://schemas.microsoft.com/office/drawing/2014/main" id="{10F19910-C1D1-4588-A59C-E64E575B5D62}"/>
                  </a:ext>
                </a:extLst>
              </p:cNvPr>
              <p:cNvSpPr txBox="1">
                <a:spLocks noChangeArrowheads="1"/>
              </p:cNvSpPr>
              <p:nvPr/>
            </p:nvSpPr>
            <p:spPr bwMode="auto">
              <a:xfrm>
                <a:off x="1222289" y="2939069"/>
                <a:ext cx="1302138" cy="464606"/>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الاتصالات الشفهية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0" name="Picture 49" descr="Interview ">
              <a:extLst>
                <a:ext uri="{FF2B5EF4-FFF2-40B4-BE49-F238E27FC236}">
                  <a16:creationId xmlns:a16="http://schemas.microsoft.com/office/drawing/2014/main" id="{CC3EFBD6-ABE3-4C0C-AA8B-0FE563A14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9644" y="5790178"/>
              <a:ext cx="1303719" cy="13036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BEA7B69A-CB5A-4959-AE0C-93545FBB37CC}"/>
              </a:ext>
            </a:extLst>
          </p:cNvPr>
          <p:cNvGrpSpPr/>
          <p:nvPr/>
        </p:nvGrpSpPr>
        <p:grpSpPr>
          <a:xfrm>
            <a:off x="1630339" y="2476472"/>
            <a:ext cx="2614695" cy="3262228"/>
            <a:chOff x="1630339" y="5809608"/>
            <a:chExt cx="2614695" cy="3262228"/>
          </a:xfrm>
        </p:grpSpPr>
        <p:grpSp>
          <p:nvGrpSpPr>
            <p:cNvPr id="63" name="Group 62">
              <a:extLst>
                <a:ext uri="{FF2B5EF4-FFF2-40B4-BE49-F238E27FC236}">
                  <a16:creationId xmlns:a16="http://schemas.microsoft.com/office/drawing/2014/main" id="{893A5F00-7C0B-4825-86B1-0489414909DF}"/>
                </a:ext>
              </a:extLst>
            </p:cNvPr>
            <p:cNvGrpSpPr/>
            <p:nvPr/>
          </p:nvGrpSpPr>
          <p:grpSpPr>
            <a:xfrm>
              <a:off x="1630339" y="6719037"/>
              <a:ext cx="2614695" cy="2352799"/>
              <a:chOff x="47521" y="2222869"/>
              <a:chExt cx="1280424" cy="1153150"/>
            </a:xfrm>
          </p:grpSpPr>
          <p:sp>
            <p:nvSpPr>
              <p:cNvPr id="64" name="Freeform: Shape 63">
                <a:extLst>
                  <a:ext uri="{FF2B5EF4-FFF2-40B4-BE49-F238E27FC236}">
                    <a16:creationId xmlns:a16="http://schemas.microsoft.com/office/drawing/2014/main" id="{F2415472-2ED5-431A-9A7E-9E4EAEC9A21B}"/>
                  </a:ext>
                </a:extLst>
              </p:cNvPr>
              <p:cNvSpPr/>
              <p:nvPr/>
            </p:nvSpPr>
            <p:spPr>
              <a:xfrm>
                <a:off x="53529" y="2222869"/>
                <a:ext cx="1242468" cy="52847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6D7E92"/>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65" name="TextBox 18">
                <a:extLst>
                  <a:ext uri="{FF2B5EF4-FFF2-40B4-BE49-F238E27FC236}">
                    <a16:creationId xmlns:a16="http://schemas.microsoft.com/office/drawing/2014/main" id="{93DF00AF-96B5-4E76-AEA1-EA7BF9DD0B07}"/>
                  </a:ext>
                </a:extLst>
              </p:cNvPr>
              <p:cNvSpPr txBox="1">
                <a:spLocks noChangeArrowheads="1"/>
              </p:cNvSpPr>
              <p:nvPr/>
            </p:nvSpPr>
            <p:spPr bwMode="auto">
              <a:xfrm>
                <a:off x="47521" y="3031203"/>
                <a:ext cx="1280424" cy="344816"/>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الوسائط الاجتماعية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1" name="Picture 50" descr="Social media ">
              <a:extLst>
                <a:ext uri="{FF2B5EF4-FFF2-40B4-BE49-F238E27FC236}">
                  <a16:creationId xmlns:a16="http://schemas.microsoft.com/office/drawing/2014/main" id="{134FBB93-732F-475A-832D-861046F8A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86" y="5809608"/>
              <a:ext cx="1174846" cy="1174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5883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عوامل اختيار القناة المناسبة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30" name="Group 29">
            <a:extLst>
              <a:ext uri="{FF2B5EF4-FFF2-40B4-BE49-F238E27FC236}">
                <a16:creationId xmlns:a16="http://schemas.microsoft.com/office/drawing/2014/main" id="{1951E6C5-885E-446B-8FB3-71514ABE427B}"/>
              </a:ext>
            </a:extLst>
          </p:cNvPr>
          <p:cNvGrpSpPr/>
          <p:nvPr/>
        </p:nvGrpSpPr>
        <p:grpSpPr>
          <a:xfrm>
            <a:off x="2796175" y="4055869"/>
            <a:ext cx="3016585" cy="2670473"/>
            <a:chOff x="831449" y="1418669"/>
            <a:chExt cx="2927037" cy="2592030"/>
          </a:xfrm>
        </p:grpSpPr>
        <p:sp>
          <p:nvSpPr>
            <p:cNvPr id="45" name="مربع نص 24">
              <a:extLst>
                <a:ext uri="{FF2B5EF4-FFF2-40B4-BE49-F238E27FC236}">
                  <a16:creationId xmlns:a16="http://schemas.microsoft.com/office/drawing/2014/main" id="{42E296A9-FA01-43E6-B52D-5E0A2FED92B6}"/>
                </a:ext>
              </a:extLst>
            </p:cNvPr>
            <p:cNvSpPr txBox="1"/>
            <p:nvPr/>
          </p:nvSpPr>
          <p:spPr>
            <a:xfrm>
              <a:off x="1737292" y="1767926"/>
              <a:ext cx="1825886" cy="2056922"/>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درجة التفاعل والمشاركة المطلوبة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6" name="Freeform: Shape 45">
              <a:extLst>
                <a:ext uri="{FF2B5EF4-FFF2-40B4-BE49-F238E27FC236}">
                  <a16:creationId xmlns:a16="http://schemas.microsoft.com/office/drawing/2014/main" id="{B95EC252-22FB-41D5-9404-AD623BB9339F}"/>
                </a:ext>
              </a:extLst>
            </p:cNvPr>
            <p:cNvSpPr/>
            <p:nvPr/>
          </p:nvSpPr>
          <p:spPr>
            <a:xfrm>
              <a:off x="831449" y="1418669"/>
              <a:ext cx="2927037" cy="2592030"/>
            </a:xfrm>
            <a:custGeom>
              <a:avLst/>
              <a:gdLst>
                <a:gd name="connsiteX0" fmla="*/ 406966 w 2927037"/>
                <a:gd name="connsiteY0" fmla="*/ 1076455 h 2592030"/>
                <a:gd name="connsiteX1" fmla="*/ 233244 w 2927037"/>
                <a:gd name="connsiteY1" fmla="*/ 1335840 h 2592030"/>
                <a:gd name="connsiteX2" fmla="*/ 406966 w 2927037"/>
                <a:gd name="connsiteY2" fmla="*/ 1335840 h 2592030"/>
                <a:gd name="connsiteX3" fmla="*/ 425992 w 2927037"/>
                <a:gd name="connsiteY3" fmla="*/ 1000314 h 2592030"/>
                <a:gd name="connsiteX4" fmla="*/ 437893 w 2927037"/>
                <a:gd name="connsiteY4" fmla="*/ 1016971 h 2592030"/>
                <a:gd name="connsiteX5" fmla="*/ 437893 w 2927037"/>
                <a:gd name="connsiteY5" fmla="*/ 1352497 h 2592030"/>
                <a:gd name="connsiteX6" fmla="*/ 423617 w 2927037"/>
                <a:gd name="connsiteY6" fmla="*/ 1371541 h 2592030"/>
                <a:gd name="connsiteX7" fmla="*/ 199930 w 2927037"/>
                <a:gd name="connsiteY7" fmla="*/ 1371541 h 2592030"/>
                <a:gd name="connsiteX8" fmla="*/ 183267 w 2927037"/>
                <a:gd name="connsiteY8" fmla="*/ 1362028 h 2592030"/>
                <a:gd name="connsiteX9" fmla="*/ 183267 w 2927037"/>
                <a:gd name="connsiteY9" fmla="*/ 1342984 h 2592030"/>
                <a:gd name="connsiteX10" fmla="*/ 406966 w 2927037"/>
                <a:gd name="connsiteY10" fmla="*/ 1007440 h 2592030"/>
                <a:gd name="connsiteX11" fmla="*/ 425992 w 2927037"/>
                <a:gd name="connsiteY11" fmla="*/ 1000314 h 2592030"/>
                <a:gd name="connsiteX12" fmla="*/ 1765725 w 2927037"/>
                <a:gd name="connsiteY12" fmla="*/ 0 h 2592030"/>
                <a:gd name="connsiteX13" fmla="*/ 1920462 w 2927037"/>
                <a:gd name="connsiteY13" fmla="*/ 41076 h 2592030"/>
                <a:gd name="connsiteX14" fmla="*/ 2772419 w 2927037"/>
                <a:gd name="connsiteY14" fmla="*/ 533630 h 2592030"/>
                <a:gd name="connsiteX15" fmla="*/ 2927037 w 2927037"/>
                <a:gd name="connsiteY15" fmla="*/ 802526 h 2592030"/>
                <a:gd name="connsiteX16" fmla="*/ 2927037 w 2927037"/>
                <a:gd name="connsiteY16" fmla="*/ 1787755 h 2592030"/>
                <a:gd name="connsiteX17" fmla="*/ 2772419 w 2927037"/>
                <a:gd name="connsiteY17" fmla="*/ 2056651 h 2592030"/>
                <a:gd name="connsiteX18" fmla="*/ 1920462 w 2927037"/>
                <a:gd name="connsiteY18" fmla="*/ 2549205 h 2592030"/>
                <a:gd name="connsiteX19" fmla="*/ 1768147 w 2927037"/>
                <a:gd name="connsiteY19" fmla="*/ 2592030 h 2592030"/>
                <a:gd name="connsiteX20" fmla="*/ 1613394 w 2927037"/>
                <a:gd name="connsiteY20" fmla="*/ 2551617 h 2592030"/>
                <a:gd name="connsiteX21" fmla="*/ 485400 w 2927037"/>
                <a:gd name="connsiteY21" fmla="*/ 1901876 h 2592030"/>
                <a:gd name="connsiteX22" fmla="*/ 468868 w 2927037"/>
                <a:gd name="connsiteY22" fmla="*/ 1885228 h 2592030"/>
                <a:gd name="connsiteX23" fmla="*/ 468868 w 2927037"/>
                <a:gd name="connsiteY23" fmla="*/ 1597392 h 2592030"/>
                <a:gd name="connsiteX24" fmla="*/ 16668 w 2927037"/>
                <a:gd name="connsiteY24" fmla="*/ 1597392 h 2592030"/>
                <a:gd name="connsiteX25" fmla="*/ 0 w 2927037"/>
                <a:gd name="connsiteY25" fmla="*/ 1580624 h 2592030"/>
                <a:gd name="connsiteX26" fmla="*/ 0 w 2927037"/>
                <a:gd name="connsiteY26" fmla="*/ 1335613 h 2592030"/>
                <a:gd name="connsiteX27" fmla="*/ 2439 w 2927037"/>
                <a:gd name="connsiteY27" fmla="*/ 1326083 h 2592030"/>
                <a:gd name="connsiteX28" fmla="*/ 473611 w 2927037"/>
                <a:gd name="connsiteY28" fmla="*/ 633516 h 2592030"/>
                <a:gd name="connsiteX29" fmla="*/ 487840 w 2927037"/>
                <a:gd name="connsiteY29" fmla="*/ 626398 h 2592030"/>
                <a:gd name="connsiteX30" fmla="*/ 811440 w 2927037"/>
                <a:gd name="connsiteY30" fmla="*/ 626398 h 2592030"/>
                <a:gd name="connsiteX31" fmla="*/ 828108 w 2927037"/>
                <a:gd name="connsiteY31" fmla="*/ 643046 h 2592030"/>
                <a:gd name="connsiteX32" fmla="*/ 828108 w 2927037"/>
                <a:gd name="connsiteY32" fmla="*/ 1335613 h 2592030"/>
                <a:gd name="connsiteX33" fmla="*/ 968497 w 2927037"/>
                <a:gd name="connsiteY33" fmla="*/ 1335613 h 2592030"/>
                <a:gd name="connsiteX34" fmla="*/ 985165 w 2927037"/>
                <a:gd name="connsiteY34" fmla="*/ 1352261 h 2592030"/>
                <a:gd name="connsiteX35" fmla="*/ 968497 w 2927037"/>
                <a:gd name="connsiteY35" fmla="*/ 1368909 h 2592030"/>
                <a:gd name="connsiteX36" fmla="*/ 809136 w 2927037"/>
                <a:gd name="connsiteY36" fmla="*/ 1368909 h 2592030"/>
                <a:gd name="connsiteX37" fmla="*/ 792468 w 2927037"/>
                <a:gd name="connsiteY37" fmla="*/ 1352261 h 2592030"/>
                <a:gd name="connsiteX38" fmla="*/ 792468 w 2927037"/>
                <a:gd name="connsiteY38" fmla="*/ 659694 h 2592030"/>
                <a:gd name="connsiteX39" fmla="*/ 497325 w 2927037"/>
                <a:gd name="connsiteY39" fmla="*/ 659694 h 2592030"/>
                <a:gd name="connsiteX40" fmla="*/ 33336 w 2927037"/>
                <a:gd name="connsiteY40" fmla="*/ 1337905 h 2592030"/>
                <a:gd name="connsiteX41" fmla="*/ 33336 w 2927037"/>
                <a:gd name="connsiteY41" fmla="*/ 1559271 h 2592030"/>
                <a:gd name="connsiteX42" fmla="*/ 485400 w 2927037"/>
                <a:gd name="connsiteY42" fmla="*/ 1559271 h 2592030"/>
                <a:gd name="connsiteX43" fmla="*/ 502068 w 2927037"/>
                <a:gd name="connsiteY43" fmla="*/ 1575919 h 2592030"/>
                <a:gd name="connsiteX44" fmla="*/ 502068 w 2927037"/>
                <a:gd name="connsiteY44" fmla="*/ 1868580 h 2592030"/>
                <a:gd name="connsiteX45" fmla="*/ 1630062 w 2927037"/>
                <a:gd name="connsiteY45" fmla="*/ 2518201 h 2592030"/>
                <a:gd name="connsiteX46" fmla="*/ 1906098 w 2927037"/>
                <a:gd name="connsiteY46" fmla="*/ 2518201 h 2592030"/>
                <a:gd name="connsiteX47" fmla="*/ 2758055 w 2927037"/>
                <a:gd name="connsiteY47" fmla="*/ 2025647 h 2592030"/>
                <a:gd name="connsiteX48" fmla="*/ 2896141 w 2927037"/>
                <a:gd name="connsiteY48" fmla="*/ 1787755 h 2592030"/>
                <a:gd name="connsiteX49" fmla="*/ 2896141 w 2927037"/>
                <a:gd name="connsiteY49" fmla="*/ 802526 h 2592030"/>
                <a:gd name="connsiteX50" fmla="*/ 2758055 w 2927037"/>
                <a:gd name="connsiteY50" fmla="*/ 564512 h 2592030"/>
                <a:gd name="connsiteX51" fmla="*/ 1906098 w 2927037"/>
                <a:gd name="connsiteY51" fmla="*/ 71958 h 2592030"/>
                <a:gd name="connsiteX52" fmla="*/ 1630062 w 2927037"/>
                <a:gd name="connsiteY52" fmla="*/ 71958 h 2592030"/>
                <a:gd name="connsiteX53" fmla="*/ 887597 w 2927037"/>
                <a:gd name="connsiteY53" fmla="*/ 476569 h 2592030"/>
                <a:gd name="connsiteX54" fmla="*/ 863883 w 2927037"/>
                <a:gd name="connsiteY54" fmla="*/ 469331 h 2592030"/>
                <a:gd name="connsiteX55" fmla="*/ 870929 w 2927037"/>
                <a:gd name="connsiteY55" fmla="*/ 445566 h 2592030"/>
                <a:gd name="connsiteX56" fmla="*/ 1611090 w 2927037"/>
                <a:gd name="connsiteY56" fmla="*/ 41076 h 2592030"/>
                <a:gd name="connsiteX57" fmla="*/ 1765725 w 2927037"/>
                <a:gd name="connsiteY57" fmla="*/ 0 h 259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927037" h="2592030">
                  <a:moveTo>
                    <a:pt x="406966" y="1076455"/>
                  </a:moveTo>
                  <a:lnTo>
                    <a:pt x="233244" y="1335840"/>
                  </a:lnTo>
                  <a:lnTo>
                    <a:pt x="406966" y="1335840"/>
                  </a:lnTo>
                  <a:close/>
                  <a:moveTo>
                    <a:pt x="425992" y="1000314"/>
                  </a:moveTo>
                  <a:cubicBezTo>
                    <a:pt x="433130" y="1002683"/>
                    <a:pt x="437893" y="1009827"/>
                    <a:pt x="437893" y="1016971"/>
                  </a:cubicBezTo>
                  <a:lnTo>
                    <a:pt x="437893" y="1352497"/>
                  </a:lnTo>
                  <a:cubicBezTo>
                    <a:pt x="442655" y="1364398"/>
                    <a:pt x="433142" y="1371541"/>
                    <a:pt x="423617" y="1371541"/>
                  </a:cubicBezTo>
                  <a:lnTo>
                    <a:pt x="199930" y="1371541"/>
                  </a:lnTo>
                  <a:cubicBezTo>
                    <a:pt x="192792" y="1371541"/>
                    <a:pt x="188029" y="1366785"/>
                    <a:pt x="183267" y="1362028"/>
                  </a:cubicBezTo>
                  <a:cubicBezTo>
                    <a:pt x="180891" y="1357271"/>
                    <a:pt x="180891" y="1350128"/>
                    <a:pt x="183267" y="1342984"/>
                  </a:cubicBezTo>
                  <a:lnTo>
                    <a:pt x="406966" y="1007440"/>
                  </a:lnTo>
                  <a:cubicBezTo>
                    <a:pt x="411716" y="1000314"/>
                    <a:pt x="418854" y="997927"/>
                    <a:pt x="425992" y="1000314"/>
                  </a:cubicBezTo>
                  <a:close/>
                  <a:moveTo>
                    <a:pt x="1765725" y="0"/>
                  </a:moveTo>
                  <a:cubicBezTo>
                    <a:pt x="1819269" y="0"/>
                    <a:pt x="1872830" y="13692"/>
                    <a:pt x="1920462" y="41076"/>
                  </a:cubicBezTo>
                  <a:lnTo>
                    <a:pt x="2772419" y="533630"/>
                  </a:lnTo>
                  <a:cubicBezTo>
                    <a:pt x="2867548" y="588398"/>
                    <a:pt x="2927037" y="693110"/>
                    <a:pt x="2927037" y="802526"/>
                  </a:cubicBezTo>
                  <a:lnTo>
                    <a:pt x="2927037" y="1787755"/>
                  </a:lnTo>
                  <a:cubicBezTo>
                    <a:pt x="2927037" y="1897171"/>
                    <a:pt x="2867548" y="2001882"/>
                    <a:pt x="2772419" y="2056651"/>
                  </a:cubicBezTo>
                  <a:lnTo>
                    <a:pt x="1920462" y="2549205"/>
                  </a:lnTo>
                  <a:cubicBezTo>
                    <a:pt x="1875201" y="2577795"/>
                    <a:pt x="1822894" y="2592030"/>
                    <a:pt x="1768147" y="2592030"/>
                  </a:cubicBezTo>
                  <a:cubicBezTo>
                    <a:pt x="1713401" y="2592030"/>
                    <a:pt x="1661094" y="2577795"/>
                    <a:pt x="1613394" y="2551617"/>
                  </a:cubicBezTo>
                  <a:lnTo>
                    <a:pt x="485400" y="1901876"/>
                  </a:lnTo>
                  <a:cubicBezTo>
                    <a:pt x="475915" y="1901876"/>
                    <a:pt x="468868" y="1894758"/>
                    <a:pt x="468868" y="1885228"/>
                  </a:cubicBezTo>
                  <a:lnTo>
                    <a:pt x="468868" y="1597392"/>
                  </a:lnTo>
                  <a:lnTo>
                    <a:pt x="16668" y="1597392"/>
                  </a:lnTo>
                  <a:cubicBezTo>
                    <a:pt x="7182" y="1597392"/>
                    <a:pt x="0" y="1590154"/>
                    <a:pt x="0" y="1580624"/>
                  </a:cubicBezTo>
                  <a:lnTo>
                    <a:pt x="0" y="1335613"/>
                  </a:lnTo>
                  <a:cubicBezTo>
                    <a:pt x="0" y="1333201"/>
                    <a:pt x="0" y="1328375"/>
                    <a:pt x="2439" y="1326083"/>
                  </a:cubicBezTo>
                  <a:lnTo>
                    <a:pt x="473611" y="633516"/>
                  </a:lnTo>
                  <a:cubicBezTo>
                    <a:pt x="475915" y="628811"/>
                    <a:pt x="483097" y="626398"/>
                    <a:pt x="487840" y="626398"/>
                  </a:cubicBezTo>
                  <a:lnTo>
                    <a:pt x="811440" y="626398"/>
                  </a:lnTo>
                  <a:cubicBezTo>
                    <a:pt x="821061" y="626398"/>
                    <a:pt x="828108" y="633516"/>
                    <a:pt x="828108" y="643046"/>
                  </a:cubicBezTo>
                  <a:lnTo>
                    <a:pt x="828108" y="1335613"/>
                  </a:lnTo>
                  <a:lnTo>
                    <a:pt x="968497" y="1335613"/>
                  </a:lnTo>
                  <a:cubicBezTo>
                    <a:pt x="978118" y="1335613"/>
                    <a:pt x="985165" y="1342731"/>
                    <a:pt x="985165" y="1352261"/>
                  </a:cubicBezTo>
                  <a:cubicBezTo>
                    <a:pt x="985165" y="1361791"/>
                    <a:pt x="978118" y="1368909"/>
                    <a:pt x="968497" y="1368909"/>
                  </a:cubicBezTo>
                  <a:lnTo>
                    <a:pt x="809136" y="1368909"/>
                  </a:lnTo>
                  <a:cubicBezTo>
                    <a:pt x="799515" y="1368909"/>
                    <a:pt x="792468" y="1361791"/>
                    <a:pt x="792468" y="1352261"/>
                  </a:cubicBezTo>
                  <a:lnTo>
                    <a:pt x="792468" y="659694"/>
                  </a:lnTo>
                  <a:lnTo>
                    <a:pt x="497325" y="659694"/>
                  </a:lnTo>
                  <a:lnTo>
                    <a:pt x="33336" y="1337905"/>
                  </a:lnTo>
                  <a:lnTo>
                    <a:pt x="33336" y="1559271"/>
                  </a:lnTo>
                  <a:lnTo>
                    <a:pt x="485400" y="1559271"/>
                  </a:lnTo>
                  <a:cubicBezTo>
                    <a:pt x="495022" y="1559271"/>
                    <a:pt x="502068" y="1566389"/>
                    <a:pt x="502068" y="1575919"/>
                  </a:cubicBezTo>
                  <a:lnTo>
                    <a:pt x="502068" y="1868580"/>
                  </a:lnTo>
                  <a:lnTo>
                    <a:pt x="1630062" y="2518201"/>
                  </a:lnTo>
                  <a:cubicBezTo>
                    <a:pt x="1715705" y="2568265"/>
                    <a:pt x="1820455" y="2568265"/>
                    <a:pt x="1906098" y="2518201"/>
                  </a:cubicBezTo>
                  <a:lnTo>
                    <a:pt x="2758055" y="2025647"/>
                  </a:lnTo>
                  <a:cubicBezTo>
                    <a:pt x="2843698" y="1975704"/>
                    <a:pt x="2896141" y="1885228"/>
                    <a:pt x="2896141" y="1787755"/>
                  </a:cubicBezTo>
                  <a:lnTo>
                    <a:pt x="2896141" y="802526"/>
                  </a:lnTo>
                  <a:cubicBezTo>
                    <a:pt x="2896141" y="704932"/>
                    <a:pt x="2843698" y="612163"/>
                    <a:pt x="2758055" y="564512"/>
                  </a:cubicBezTo>
                  <a:lnTo>
                    <a:pt x="1906098" y="71958"/>
                  </a:lnTo>
                  <a:cubicBezTo>
                    <a:pt x="1820455" y="22015"/>
                    <a:pt x="1715705" y="22015"/>
                    <a:pt x="1630062" y="71958"/>
                  </a:cubicBezTo>
                  <a:lnTo>
                    <a:pt x="887597" y="476569"/>
                  </a:lnTo>
                  <a:cubicBezTo>
                    <a:pt x="878111" y="481274"/>
                    <a:pt x="868625" y="478861"/>
                    <a:pt x="863883" y="469331"/>
                  </a:cubicBezTo>
                  <a:cubicBezTo>
                    <a:pt x="859140" y="459801"/>
                    <a:pt x="861443" y="450391"/>
                    <a:pt x="870929" y="445566"/>
                  </a:cubicBezTo>
                  <a:lnTo>
                    <a:pt x="1611090" y="41076"/>
                  </a:lnTo>
                  <a:cubicBezTo>
                    <a:pt x="1658655" y="13692"/>
                    <a:pt x="1712181" y="0"/>
                    <a:pt x="1765725" y="0"/>
                  </a:cubicBezTo>
                  <a:close/>
                </a:path>
              </a:pathLst>
            </a:custGeom>
            <a:solidFill>
              <a:srgbClr val="0058A3"/>
            </a:solidFill>
            <a:ln w="12700">
              <a:miter lim="400000"/>
            </a:ln>
          </p:spPr>
          <p:txBody>
            <a:bodyPr wrap="square" lIns="38100" tIns="38100" rIns="38100" bIns="38100" anchor="ctr">
              <a:noAutofit/>
            </a:bodyPr>
            <a:lstStyle/>
            <a:p>
              <a:endParaRPr lang="en-US" sz="2400"/>
            </a:p>
          </p:txBody>
        </p:sp>
      </p:grpSp>
      <p:grpSp>
        <p:nvGrpSpPr>
          <p:cNvPr id="31" name="Group 30">
            <a:extLst>
              <a:ext uri="{FF2B5EF4-FFF2-40B4-BE49-F238E27FC236}">
                <a16:creationId xmlns:a16="http://schemas.microsoft.com/office/drawing/2014/main" id="{512CE675-F3EE-4265-BB79-7F44D63343E0}"/>
              </a:ext>
            </a:extLst>
          </p:cNvPr>
          <p:cNvGrpSpPr/>
          <p:nvPr/>
        </p:nvGrpSpPr>
        <p:grpSpPr>
          <a:xfrm>
            <a:off x="6376688" y="4102421"/>
            <a:ext cx="2869436" cy="2675748"/>
            <a:chOff x="2966202" y="1446424"/>
            <a:chExt cx="2784257" cy="2597150"/>
          </a:xfrm>
        </p:grpSpPr>
        <p:sp>
          <p:nvSpPr>
            <p:cNvPr id="43" name="مربع نص 24">
              <a:extLst>
                <a:ext uri="{FF2B5EF4-FFF2-40B4-BE49-F238E27FC236}">
                  <a16:creationId xmlns:a16="http://schemas.microsoft.com/office/drawing/2014/main" id="{F07E3BE0-235E-46EB-A5A3-9A9440BE98BB}"/>
                </a:ext>
              </a:extLst>
            </p:cNvPr>
            <p:cNvSpPr txBox="1"/>
            <p:nvPr/>
          </p:nvSpPr>
          <p:spPr>
            <a:xfrm>
              <a:off x="3804689" y="2023869"/>
              <a:ext cx="1825886" cy="1799891"/>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التكلفة والموارد المتاحة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4" name="Shape">
              <a:extLst>
                <a:ext uri="{FF2B5EF4-FFF2-40B4-BE49-F238E27FC236}">
                  <a16:creationId xmlns:a16="http://schemas.microsoft.com/office/drawing/2014/main" id="{5C0E363B-66DC-4585-AD5E-39AEE689330F}"/>
                </a:ext>
              </a:extLst>
            </p:cNvPr>
            <p:cNvSpPr/>
            <p:nvPr/>
          </p:nvSpPr>
          <p:spPr>
            <a:xfrm>
              <a:off x="2966202" y="1446424"/>
              <a:ext cx="2784257" cy="2597150"/>
            </a:xfrm>
            <a:custGeom>
              <a:avLst/>
              <a:gdLst/>
              <a:ahLst/>
              <a:cxnLst>
                <a:cxn ang="0">
                  <a:pos x="wd2" y="hd2"/>
                </a:cxn>
                <a:cxn ang="5400000">
                  <a:pos x="wd2" y="hd2"/>
                </a:cxn>
                <a:cxn ang="10800000">
                  <a:pos x="wd2" y="hd2"/>
                </a:cxn>
                <a:cxn ang="16200000">
                  <a:pos x="wd2" y="hd2"/>
                </a:cxn>
              </a:cxnLst>
              <a:rect l="0" t="0" r="r" b="b"/>
              <a:pathLst>
                <a:path w="21600" h="21489" extrusionOk="0">
                  <a:moveTo>
                    <a:pt x="12498" y="21489"/>
                  </a:moveTo>
                  <a:cubicBezTo>
                    <a:pt x="12074" y="21489"/>
                    <a:pt x="11668" y="21371"/>
                    <a:pt x="11298" y="21154"/>
                  </a:cubicBezTo>
                  <a:lnTo>
                    <a:pt x="3822" y="16547"/>
                  </a:lnTo>
                  <a:cubicBezTo>
                    <a:pt x="3046" y="16547"/>
                    <a:pt x="2160" y="16291"/>
                    <a:pt x="1569" y="15897"/>
                  </a:cubicBezTo>
                  <a:cubicBezTo>
                    <a:pt x="960" y="15503"/>
                    <a:pt x="517" y="14952"/>
                    <a:pt x="240" y="14282"/>
                  </a:cubicBezTo>
                  <a:cubicBezTo>
                    <a:pt x="129" y="13987"/>
                    <a:pt x="55" y="13652"/>
                    <a:pt x="0" y="13318"/>
                  </a:cubicBezTo>
                  <a:cubicBezTo>
                    <a:pt x="0" y="13318"/>
                    <a:pt x="0" y="13298"/>
                    <a:pt x="0" y="13298"/>
                  </a:cubicBezTo>
                  <a:lnTo>
                    <a:pt x="0" y="13259"/>
                  </a:lnTo>
                  <a:cubicBezTo>
                    <a:pt x="0" y="13062"/>
                    <a:pt x="111" y="12944"/>
                    <a:pt x="314" y="12944"/>
                  </a:cubicBezTo>
                  <a:lnTo>
                    <a:pt x="2455" y="12944"/>
                  </a:lnTo>
                  <a:cubicBezTo>
                    <a:pt x="2529" y="12944"/>
                    <a:pt x="2677" y="12983"/>
                    <a:pt x="2788" y="13180"/>
                  </a:cubicBezTo>
                  <a:cubicBezTo>
                    <a:pt x="2788" y="13199"/>
                    <a:pt x="2806" y="13199"/>
                    <a:pt x="2806" y="13219"/>
                  </a:cubicBezTo>
                  <a:cubicBezTo>
                    <a:pt x="2806" y="13239"/>
                    <a:pt x="2825" y="13298"/>
                    <a:pt x="2898" y="13416"/>
                  </a:cubicBezTo>
                  <a:cubicBezTo>
                    <a:pt x="2898" y="13416"/>
                    <a:pt x="2898" y="13416"/>
                    <a:pt x="2898" y="13436"/>
                  </a:cubicBezTo>
                  <a:cubicBezTo>
                    <a:pt x="3065" y="13810"/>
                    <a:pt x="3305" y="13987"/>
                    <a:pt x="3674" y="13987"/>
                  </a:cubicBezTo>
                  <a:cubicBezTo>
                    <a:pt x="3858" y="13987"/>
                    <a:pt x="4006" y="13948"/>
                    <a:pt x="4154" y="13849"/>
                  </a:cubicBezTo>
                  <a:cubicBezTo>
                    <a:pt x="4302" y="13751"/>
                    <a:pt x="4412" y="13613"/>
                    <a:pt x="4505" y="13436"/>
                  </a:cubicBezTo>
                  <a:cubicBezTo>
                    <a:pt x="4597" y="13239"/>
                    <a:pt x="4652" y="13003"/>
                    <a:pt x="4652" y="12727"/>
                  </a:cubicBezTo>
                  <a:cubicBezTo>
                    <a:pt x="4652" y="12451"/>
                    <a:pt x="4615" y="12235"/>
                    <a:pt x="4523" y="12038"/>
                  </a:cubicBezTo>
                  <a:cubicBezTo>
                    <a:pt x="4468" y="11861"/>
                    <a:pt x="4357" y="11742"/>
                    <a:pt x="4228" y="11644"/>
                  </a:cubicBezTo>
                  <a:cubicBezTo>
                    <a:pt x="4080" y="11546"/>
                    <a:pt x="3932" y="11506"/>
                    <a:pt x="3748" y="11506"/>
                  </a:cubicBezTo>
                  <a:cubicBezTo>
                    <a:pt x="3545" y="11506"/>
                    <a:pt x="3360" y="11565"/>
                    <a:pt x="3194" y="11664"/>
                  </a:cubicBezTo>
                  <a:cubicBezTo>
                    <a:pt x="3028" y="11762"/>
                    <a:pt x="2917" y="11880"/>
                    <a:pt x="2862" y="12018"/>
                  </a:cubicBezTo>
                  <a:cubicBezTo>
                    <a:pt x="2825" y="12176"/>
                    <a:pt x="2695" y="12274"/>
                    <a:pt x="2548" y="12274"/>
                  </a:cubicBezTo>
                  <a:lnTo>
                    <a:pt x="369" y="12274"/>
                  </a:lnTo>
                  <a:cubicBezTo>
                    <a:pt x="277" y="12274"/>
                    <a:pt x="203" y="12235"/>
                    <a:pt x="148" y="12176"/>
                  </a:cubicBezTo>
                  <a:cubicBezTo>
                    <a:pt x="92" y="12117"/>
                    <a:pt x="55" y="12038"/>
                    <a:pt x="55" y="11939"/>
                  </a:cubicBezTo>
                  <a:lnTo>
                    <a:pt x="55" y="5540"/>
                  </a:lnTo>
                  <a:cubicBezTo>
                    <a:pt x="55" y="5442"/>
                    <a:pt x="92" y="5363"/>
                    <a:pt x="148" y="5304"/>
                  </a:cubicBezTo>
                  <a:cubicBezTo>
                    <a:pt x="203" y="5245"/>
                    <a:pt x="277" y="5205"/>
                    <a:pt x="369" y="5205"/>
                  </a:cubicBezTo>
                  <a:lnTo>
                    <a:pt x="6775" y="5205"/>
                  </a:lnTo>
                  <a:cubicBezTo>
                    <a:pt x="6868" y="5205"/>
                    <a:pt x="6942" y="5245"/>
                    <a:pt x="6997" y="5304"/>
                  </a:cubicBezTo>
                  <a:cubicBezTo>
                    <a:pt x="7052" y="5363"/>
                    <a:pt x="7089" y="5442"/>
                    <a:pt x="7089" y="5540"/>
                  </a:cubicBezTo>
                  <a:lnTo>
                    <a:pt x="7089" y="7371"/>
                  </a:lnTo>
                  <a:cubicBezTo>
                    <a:pt x="7089" y="7470"/>
                    <a:pt x="7052" y="7548"/>
                    <a:pt x="6997" y="7607"/>
                  </a:cubicBezTo>
                  <a:cubicBezTo>
                    <a:pt x="6942" y="7667"/>
                    <a:pt x="6868" y="7706"/>
                    <a:pt x="6775" y="7706"/>
                  </a:cubicBezTo>
                  <a:lnTo>
                    <a:pt x="2769" y="7706"/>
                  </a:lnTo>
                  <a:lnTo>
                    <a:pt x="2769" y="9321"/>
                  </a:lnTo>
                  <a:cubicBezTo>
                    <a:pt x="3157" y="9104"/>
                    <a:pt x="3600" y="9005"/>
                    <a:pt x="4080" y="9005"/>
                  </a:cubicBezTo>
                  <a:cubicBezTo>
                    <a:pt x="4800" y="9005"/>
                    <a:pt x="5428" y="9202"/>
                    <a:pt x="5982" y="9596"/>
                  </a:cubicBezTo>
                  <a:cubicBezTo>
                    <a:pt x="6535" y="9990"/>
                    <a:pt x="6923" y="10522"/>
                    <a:pt x="7182" y="11191"/>
                  </a:cubicBezTo>
                  <a:cubicBezTo>
                    <a:pt x="7200" y="11270"/>
                    <a:pt x="7182" y="11349"/>
                    <a:pt x="7108" y="11388"/>
                  </a:cubicBezTo>
                  <a:cubicBezTo>
                    <a:pt x="7034" y="11408"/>
                    <a:pt x="6960" y="11388"/>
                    <a:pt x="6923" y="11309"/>
                  </a:cubicBezTo>
                  <a:cubicBezTo>
                    <a:pt x="6702" y="10699"/>
                    <a:pt x="6332" y="10207"/>
                    <a:pt x="5834" y="9852"/>
                  </a:cubicBezTo>
                  <a:cubicBezTo>
                    <a:pt x="5335" y="9498"/>
                    <a:pt x="4745" y="9321"/>
                    <a:pt x="4080" y="9321"/>
                  </a:cubicBezTo>
                  <a:cubicBezTo>
                    <a:pt x="3600" y="9321"/>
                    <a:pt x="3175" y="9439"/>
                    <a:pt x="2806" y="9675"/>
                  </a:cubicBezTo>
                  <a:cubicBezTo>
                    <a:pt x="2751" y="9734"/>
                    <a:pt x="2677" y="9734"/>
                    <a:pt x="2603" y="9695"/>
                  </a:cubicBezTo>
                  <a:cubicBezTo>
                    <a:pt x="2529" y="9655"/>
                    <a:pt x="2492" y="9596"/>
                    <a:pt x="2492" y="9498"/>
                  </a:cubicBezTo>
                  <a:lnTo>
                    <a:pt x="2492" y="7667"/>
                  </a:lnTo>
                  <a:cubicBezTo>
                    <a:pt x="2492" y="7529"/>
                    <a:pt x="2585" y="7450"/>
                    <a:pt x="2695" y="7450"/>
                  </a:cubicBezTo>
                  <a:lnTo>
                    <a:pt x="6775" y="7450"/>
                  </a:lnTo>
                  <a:cubicBezTo>
                    <a:pt x="6794" y="7450"/>
                    <a:pt x="6794" y="7450"/>
                    <a:pt x="6794" y="7430"/>
                  </a:cubicBezTo>
                  <a:cubicBezTo>
                    <a:pt x="6794" y="7430"/>
                    <a:pt x="6812" y="7411"/>
                    <a:pt x="6812" y="7411"/>
                  </a:cubicBezTo>
                  <a:lnTo>
                    <a:pt x="6812" y="5540"/>
                  </a:lnTo>
                  <a:cubicBezTo>
                    <a:pt x="6812" y="5520"/>
                    <a:pt x="6812" y="5520"/>
                    <a:pt x="6794" y="5520"/>
                  </a:cubicBezTo>
                  <a:cubicBezTo>
                    <a:pt x="6794" y="5520"/>
                    <a:pt x="6775" y="5501"/>
                    <a:pt x="6775" y="5501"/>
                  </a:cubicBezTo>
                  <a:lnTo>
                    <a:pt x="369" y="5501"/>
                  </a:lnTo>
                  <a:cubicBezTo>
                    <a:pt x="351" y="5501"/>
                    <a:pt x="351" y="5501"/>
                    <a:pt x="351" y="5520"/>
                  </a:cubicBezTo>
                  <a:cubicBezTo>
                    <a:pt x="351" y="5520"/>
                    <a:pt x="332" y="5540"/>
                    <a:pt x="332" y="5540"/>
                  </a:cubicBezTo>
                  <a:lnTo>
                    <a:pt x="332" y="11939"/>
                  </a:lnTo>
                  <a:cubicBezTo>
                    <a:pt x="332" y="11959"/>
                    <a:pt x="332" y="11959"/>
                    <a:pt x="351" y="11959"/>
                  </a:cubicBezTo>
                  <a:cubicBezTo>
                    <a:pt x="351" y="11959"/>
                    <a:pt x="369" y="11979"/>
                    <a:pt x="369" y="11979"/>
                  </a:cubicBezTo>
                  <a:lnTo>
                    <a:pt x="2548" y="11979"/>
                  </a:lnTo>
                  <a:cubicBezTo>
                    <a:pt x="2585" y="11979"/>
                    <a:pt x="2585" y="11979"/>
                    <a:pt x="2603" y="11920"/>
                  </a:cubicBezTo>
                  <a:cubicBezTo>
                    <a:pt x="2695" y="11703"/>
                    <a:pt x="2843" y="11526"/>
                    <a:pt x="3065" y="11388"/>
                  </a:cubicBezTo>
                  <a:cubicBezTo>
                    <a:pt x="3286" y="11270"/>
                    <a:pt x="3508" y="11191"/>
                    <a:pt x="3766" y="11191"/>
                  </a:cubicBezTo>
                  <a:cubicBezTo>
                    <a:pt x="3988" y="11191"/>
                    <a:pt x="4209" y="11250"/>
                    <a:pt x="4394" y="11368"/>
                  </a:cubicBezTo>
                  <a:cubicBezTo>
                    <a:pt x="4578" y="11486"/>
                    <a:pt x="4708" y="11664"/>
                    <a:pt x="4800" y="11880"/>
                  </a:cubicBezTo>
                  <a:cubicBezTo>
                    <a:pt x="4892" y="12097"/>
                    <a:pt x="4948" y="12372"/>
                    <a:pt x="4948" y="12688"/>
                  </a:cubicBezTo>
                  <a:cubicBezTo>
                    <a:pt x="4948" y="13022"/>
                    <a:pt x="4892" y="13318"/>
                    <a:pt x="4763" y="13534"/>
                  </a:cubicBezTo>
                  <a:cubicBezTo>
                    <a:pt x="4652" y="13751"/>
                    <a:pt x="4505" y="13948"/>
                    <a:pt x="4320" y="14066"/>
                  </a:cubicBezTo>
                  <a:cubicBezTo>
                    <a:pt x="4135" y="14184"/>
                    <a:pt x="3914" y="14243"/>
                    <a:pt x="3692" y="14243"/>
                  </a:cubicBezTo>
                  <a:cubicBezTo>
                    <a:pt x="3231" y="14243"/>
                    <a:pt x="2880" y="14007"/>
                    <a:pt x="2677" y="13534"/>
                  </a:cubicBezTo>
                  <a:cubicBezTo>
                    <a:pt x="2622" y="13436"/>
                    <a:pt x="2585" y="13337"/>
                    <a:pt x="2566" y="13259"/>
                  </a:cubicBezTo>
                  <a:cubicBezTo>
                    <a:pt x="2529" y="13199"/>
                    <a:pt x="2511" y="13199"/>
                    <a:pt x="2492" y="13199"/>
                  </a:cubicBezTo>
                  <a:lnTo>
                    <a:pt x="351" y="13199"/>
                  </a:lnTo>
                  <a:cubicBezTo>
                    <a:pt x="332" y="13199"/>
                    <a:pt x="314" y="13199"/>
                    <a:pt x="314" y="13199"/>
                  </a:cubicBezTo>
                  <a:cubicBezTo>
                    <a:pt x="314" y="13199"/>
                    <a:pt x="314" y="13199"/>
                    <a:pt x="314" y="13219"/>
                  </a:cubicBezTo>
                  <a:lnTo>
                    <a:pt x="314" y="13239"/>
                  </a:lnTo>
                  <a:cubicBezTo>
                    <a:pt x="369" y="13554"/>
                    <a:pt x="443" y="13849"/>
                    <a:pt x="535" y="14125"/>
                  </a:cubicBezTo>
                  <a:cubicBezTo>
                    <a:pt x="775" y="14735"/>
                    <a:pt x="1200" y="15247"/>
                    <a:pt x="1754" y="15602"/>
                  </a:cubicBezTo>
                  <a:cubicBezTo>
                    <a:pt x="2308" y="15956"/>
                    <a:pt x="3157" y="16192"/>
                    <a:pt x="3914" y="16192"/>
                  </a:cubicBezTo>
                  <a:cubicBezTo>
                    <a:pt x="3932" y="16192"/>
                    <a:pt x="3969" y="16192"/>
                    <a:pt x="3988" y="16212"/>
                  </a:cubicBezTo>
                  <a:lnTo>
                    <a:pt x="11502" y="20839"/>
                  </a:lnTo>
                  <a:cubicBezTo>
                    <a:pt x="12166" y="21253"/>
                    <a:pt x="12978" y="21253"/>
                    <a:pt x="13643" y="20839"/>
                  </a:cubicBezTo>
                  <a:lnTo>
                    <a:pt x="20252" y="16763"/>
                  </a:lnTo>
                  <a:cubicBezTo>
                    <a:pt x="20917" y="16350"/>
                    <a:pt x="21323" y="15602"/>
                    <a:pt x="21323" y="14794"/>
                  </a:cubicBezTo>
                  <a:lnTo>
                    <a:pt x="21323" y="6643"/>
                  </a:lnTo>
                  <a:cubicBezTo>
                    <a:pt x="21323" y="5835"/>
                    <a:pt x="20917" y="5067"/>
                    <a:pt x="20252" y="4674"/>
                  </a:cubicBezTo>
                  <a:lnTo>
                    <a:pt x="13643" y="598"/>
                  </a:lnTo>
                  <a:cubicBezTo>
                    <a:pt x="12978" y="184"/>
                    <a:pt x="12166" y="184"/>
                    <a:pt x="11502" y="598"/>
                  </a:cubicBezTo>
                  <a:cubicBezTo>
                    <a:pt x="11483" y="618"/>
                    <a:pt x="11465" y="618"/>
                    <a:pt x="11446" y="618"/>
                  </a:cubicBezTo>
                  <a:lnTo>
                    <a:pt x="5649" y="3945"/>
                  </a:lnTo>
                  <a:cubicBezTo>
                    <a:pt x="5575" y="3985"/>
                    <a:pt x="5502" y="3965"/>
                    <a:pt x="5465" y="3886"/>
                  </a:cubicBezTo>
                  <a:cubicBezTo>
                    <a:pt x="5428" y="3807"/>
                    <a:pt x="5446" y="3729"/>
                    <a:pt x="5520" y="3689"/>
                  </a:cubicBezTo>
                  <a:lnTo>
                    <a:pt x="11354" y="342"/>
                  </a:lnTo>
                  <a:cubicBezTo>
                    <a:pt x="11372" y="342"/>
                    <a:pt x="11391" y="322"/>
                    <a:pt x="11409" y="322"/>
                  </a:cubicBezTo>
                  <a:cubicBezTo>
                    <a:pt x="12148" y="-111"/>
                    <a:pt x="13052" y="-111"/>
                    <a:pt x="13791" y="342"/>
                  </a:cubicBezTo>
                  <a:lnTo>
                    <a:pt x="20400" y="4418"/>
                  </a:lnTo>
                  <a:cubicBezTo>
                    <a:pt x="21138" y="4871"/>
                    <a:pt x="21600" y="5737"/>
                    <a:pt x="21600" y="6643"/>
                  </a:cubicBezTo>
                  <a:lnTo>
                    <a:pt x="21600" y="14794"/>
                  </a:lnTo>
                  <a:cubicBezTo>
                    <a:pt x="21600" y="15700"/>
                    <a:pt x="21138" y="16566"/>
                    <a:pt x="20400" y="17019"/>
                  </a:cubicBezTo>
                  <a:lnTo>
                    <a:pt x="13791" y="21095"/>
                  </a:lnTo>
                  <a:cubicBezTo>
                    <a:pt x="13329" y="21371"/>
                    <a:pt x="12923" y="21489"/>
                    <a:pt x="12498" y="21489"/>
                  </a:cubicBezTo>
                  <a:close/>
                </a:path>
              </a:pathLst>
            </a:custGeom>
            <a:solidFill>
              <a:srgbClr val="0058A3"/>
            </a:solidFill>
            <a:ln w="12700">
              <a:miter lim="400000"/>
            </a:ln>
          </p:spPr>
          <p:txBody>
            <a:bodyPr lIns="38100" tIns="38100" rIns="38100" bIns="38100" anchor="ctr"/>
            <a:lstStyle/>
            <a:p>
              <a:endParaRPr lang="en-US" sz="2400"/>
            </a:p>
          </p:txBody>
        </p:sp>
      </p:grpSp>
      <p:grpSp>
        <p:nvGrpSpPr>
          <p:cNvPr id="37" name="Group 36">
            <a:extLst>
              <a:ext uri="{FF2B5EF4-FFF2-40B4-BE49-F238E27FC236}">
                <a16:creationId xmlns:a16="http://schemas.microsoft.com/office/drawing/2014/main" id="{89A6A549-DA01-48B6-822D-3448249C6DAA}"/>
              </a:ext>
            </a:extLst>
          </p:cNvPr>
          <p:cNvGrpSpPr/>
          <p:nvPr/>
        </p:nvGrpSpPr>
        <p:grpSpPr>
          <a:xfrm>
            <a:off x="4574521" y="1700905"/>
            <a:ext cx="2884151" cy="2657309"/>
            <a:chOff x="1891724" y="14611"/>
            <a:chExt cx="2798535" cy="2580195"/>
          </a:xfrm>
        </p:grpSpPr>
        <p:sp>
          <p:nvSpPr>
            <p:cNvPr id="41" name="مربع نص 24">
              <a:extLst>
                <a:ext uri="{FF2B5EF4-FFF2-40B4-BE49-F238E27FC236}">
                  <a16:creationId xmlns:a16="http://schemas.microsoft.com/office/drawing/2014/main" id="{5A23CA3C-850D-4A92-9C05-158B7FE5C1F4}"/>
                </a:ext>
              </a:extLst>
            </p:cNvPr>
            <p:cNvSpPr txBox="1"/>
            <p:nvPr/>
          </p:nvSpPr>
          <p:spPr>
            <a:xfrm>
              <a:off x="2660092" y="587220"/>
              <a:ext cx="1825888" cy="1990162"/>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خصائص الجمهور المستهدف</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2" name="Shape">
              <a:extLst>
                <a:ext uri="{FF2B5EF4-FFF2-40B4-BE49-F238E27FC236}">
                  <a16:creationId xmlns:a16="http://schemas.microsoft.com/office/drawing/2014/main" id="{B095AA74-0173-419A-B509-C7F8FB04BA2C}"/>
                </a:ext>
              </a:extLst>
            </p:cNvPr>
            <p:cNvSpPr/>
            <p:nvPr/>
          </p:nvSpPr>
          <p:spPr>
            <a:xfrm>
              <a:off x="1891724" y="14611"/>
              <a:ext cx="2798535" cy="2580195"/>
            </a:xfrm>
            <a:custGeom>
              <a:avLst/>
              <a:gdLst/>
              <a:ahLst/>
              <a:cxnLst>
                <a:cxn ang="0">
                  <a:pos x="wd2" y="hd2"/>
                </a:cxn>
                <a:cxn ang="5400000">
                  <a:pos x="wd2" y="hd2"/>
                </a:cxn>
                <a:cxn ang="10800000">
                  <a:pos x="wd2" y="hd2"/>
                </a:cxn>
                <a:cxn ang="16200000">
                  <a:pos x="wd2" y="hd2"/>
                </a:cxn>
              </a:cxnLst>
              <a:rect l="0" t="0" r="r" b="b"/>
              <a:pathLst>
                <a:path w="21600" h="21486" extrusionOk="0">
                  <a:moveTo>
                    <a:pt x="12600" y="21486"/>
                  </a:moveTo>
                  <a:cubicBezTo>
                    <a:pt x="12178" y="21486"/>
                    <a:pt x="11773" y="21367"/>
                    <a:pt x="11406" y="21149"/>
                  </a:cubicBezTo>
                  <a:lnTo>
                    <a:pt x="3729" y="16373"/>
                  </a:lnTo>
                  <a:lnTo>
                    <a:pt x="386" y="16373"/>
                  </a:lnTo>
                  <a:cubicBezTo>
                    <a:pt x="294" y="16373"/>
                    <a:pt x="220" y="16334"/>
                    <a:pt x="165" y="16274"/>
                  </a:cubicBezTo>
                  <a:cubicBezTo>
                    <a:pt x="110" y="16215"/>
                    <a:pt x="73" y="16136"/>
                    <a:pt x="73" y="16036"/>
                  </a:cubicBezTo>
                  <a:lnTo>
                    <a:pt x="73" y="14293"/>
                  </a:lnTo>
                  <a:cubicBezTo>
                    <a:pt x="73" y="14154"/>
                    <a:pt x="110" y="14035"/>
                    <a:pt x="202" y="13956"/>
                  </a:cubicBezTo>
                  <a:cubicBezTo>
                    <a:pt x="790" y="13381"/>
                    <a:pt x="1561" y="12529"/>
                    <a:pt x="2516" y="11439"/>
                  </a:cubicBezTo>
                  <a:lnTo>
                    <a:pt x="3398" y="10448"/>
                  </a:lnTo>
                  <a:cubicBezTo>
                    <a:pt x="4463" y="9259"/>
                    <a:pt x="4684" y="8685"/>
                    <a:pt x="4684" y="8407"/>
                  </a:cubicBezTo>
                  <a:cubicBezTo>
                    <a:pt x="4684" y="8149"/>
                    <a:pt x="4592" y="7932"/>
                    <a:pt x="4408" y="7773"/>
                  </a:cubicBezTo>
                  <a:cubicBezTo>
                    <a:pt x="4225" y="7595"/>
                    <a:pt x="3986" y="7515"/>
                    <a:pt x="3692" y="7515"/>
                  </a:cubicBezTo>
                  <a:cubicBezTo>
                    <a:pt x="3398" y="7515"/>
                    <a:pt x="3159" y="7595"/>
                    <a:pt x="2976" y="7773"/>
                  </a:cubicBezTo>
                  <a:cubicBezTo>
                    <a:pt x="2792" y="7951"/>
                    <a:pt x="2718" y="8169"/>
                    <a:pt x="2718" y="8447"/>
                  </a:cubicBezTo>
                  <a:lnTo>
                    <a:pt x="2718" y="8823"/>
                  </a:lnTo>
                  <a:cubicBezTo>
                    <a:pt x="2718" y="8922"/>
                    <a:pt x="2682" y="9002"/>
                    <a:pt x="2627" y="9061"/>
                  </a:cubicBezTo>
                  <a:cubicBezTo>
                    <a:pt x="2571" y="9120"/>
                    <a:pt x="2498" y="9160"/>
                    <a:pt x="2406" y="9160"/>
                  </a:cubicBezTo>
                  <a:lnTo>
                    <a:pt x="312" y="9160"/>
                  </a:lnTo>
                  <a:cubicBezTo>
                    <a:pt x="220" y="9160"/>
                    <a:pt x="147" y="9120"/>
                    <a:pt x="92" y="9061"/>
                  </a:cubicBezTo>
                  <a:cubicBezTo>
                    <a:pt x="37" y="9002"/>
                    <a:pt x="0" y="8922"/>
                    <a:pt x="0" y="8823"/>
                  </a:cubicBezTo>
                  <a:lnTo>
                    <a:pt x="0" y="8031"/>
                  </a:lnTo>
                  <a:cubicBezTo>
                    <a:pt x="37" y="7416"/>
                    <a:pt x="239" y="6861"/>
                    <a:pt x="569" y="6406"/>
                  </a:cubicBezTo>
                  <a:cubicBezTo>
                    <a:pt x="900" y="5950"/>
                    <a:pt x="1341" y="5593"/>
                    <a:pt x="1892" y="5355"/>
                  </a:cubicBezTo>
                  <a:cubicBezTo>
                    <a:pt x="2424" y="5118"/>
                    <a:pt x="3031" y="4999"/>
                    <a:pt x="3692" y="4999"/>
                  </a:cubicBezTo>
                  <a:cubicBezTo>
                    <a:pt x="4427" y="4999"/>
                    <a:pt x="5088" y="5157"/>
                    <a:pt x="5639" y="5454"/>
                  </a:cubicBezTo>
                  <a:cubicBezTo>
                    <a:pt x="6190" y="5752"/>
                    <a:pt x="6631" y="6168"/>
                    <a:pt x="6924" y="6683"/>
                  </a:cubicBezTo>
                  <a:cubicBezTo>
                    <a:pt x="7218" y="7198"/>
                    <a:pt x="7365" y="7773"/>
                    <a:pt x="7365" y="8387"/>
                  </a:cubicBezTo>
                  <a:cubicBezTo>
                    <a:pt x="7365" y="8843"/>
                    <a:pt x="7255" y="9299"/>
                    <a:pt x="7053" y="9755"/>
                  </a:cubicBezTo>
                  <a:cubicBezTo>
                    <a:pt x="6851" y="10210"/>
                    <a:pt x="6557" y="10686"/>
                    <a:pt x="6153" y="11181"/>
                  </a:cubicBezTo>
                  <a:cubicBezTo>
                    <a:pt x="5878" y="11538"/>
                    <a:pt x="5565" y="11915"/>
                    <a:pt x="5235" y="12271"/>
                  </a:cubicBezTo>
                  <a:cubicBezTo>
                    <a:pt x="4904" y="12628"/>
                    <a:pt x="4427" y="13123"/>
                    <a:pt x="3820" y="13758"/>
                  </a:cubicBezTo>
                  <a:lnTo>
                    <a:pt x="3692" y="13896"/>
                  </a:lnTo>
                  <a:lnTo>
                    <a:pt x="7200" y="13896"/>
                  </a:lnTo>
                  <a:cubicBezTo>
                    <a:pt x="7273" y="13896"/>
                    <a:pt x="7329" y="13956"/>
                    <a:pt x="7329" y="14035"/>
                  </a:cubicBezTo>
                  <a:cubicBezTo>
                    <a:pt x="7329" y="14114"/>
                    <a:pt x="7273" y="14174"/>
                    <a:pt x="7200" y="14174"/>
                  </a:cubicBezTo>
                  <a:lnTo>
                    <a:pt x="3490" y="14174"/>
                  </a:lnTo>
                  <a:cubicBezTo>
                    <a:pt x="3416" y="14174"/>
                    <a:pt x="3343" y="14134"/>
                    <a:pt x="3306" y="14055"/>
                  </a:cubicBezTo>
                  <a:cubicBezTo>
                    <a:pt x="3269" y="13976"/>
                    <a:pt x="3288" y="13896"/>
                    <a:pt x="3343" y="13817"/>
                  </a:cubicBezTo>
                  <a:lnTo>
                    <a:pt x="3637" y="13520"/>
                  </a:lnTo>
                  <a:cubicBezTo>
                    <a:pt x="4243" y="12886"/>
                    <a:pt x="4702" y="12410"/>
                    <a:pt x="5051" y="12053"/>
                  </a:cubicBezTo>
                  <a:cubicBezTo>
                    <a:pt x="5382" y="11697"/>
                    <a:pt x="5694" y="11340"/>
                    <a:pt x="5951" y="10983"/>
                  </a:cubicBezTo>
                  <a:cubicBezTo>
                    <a:pt x="6337" y="10508"/>
                    <a:pt x="6612" y="10052"/>
                    <a:pt x="6814" y="9616"/>
                  </a:cubicBezTo>
                  <a:cubicBezTo>
                    <a:pt x="6998" y="9200"/>
                    <a:pt x="7090" y="8784"/>
                    <a:pt x="7090" y="8387"/>
                  </a:cubicBezTo>
                  <a:cubicBezTo>
                    <a:pt x="7090" y="7832"/>
                    <a:pt x="6961" y="7297"/>
                    <a:pt x="6686" y="6842"/>
                  </a:cubicBezTo>
                  <a:cubicBezTo>
                    <a:pt x="6410" y="6386"/>
                    <a:pt x="6025" y="6009"/>
                    <a:pt x="5510" y="5732"/>
                  </a:cubicBezTo>
                  <a:cubicBezTo>
                    <a:pt x="4996" y="5454"/>
                    <a:pt x="4390" y="5316"/>
                    <a:pt x="3692" y="5316"/>
                  </a:cubicBezTo>
                  <a:cubicBezTo>
                    <a:pt x="3067" y="5316"/>
                    <a:pt x="2498" y="5435"/>
                    <a:pt x="2002" y="5653"/>
                  </a:cubicBezTo>
                  <a:cubicBezTo>
                    <a:pt x="1506" y="5871"/>
                    <a:pt x="1102" y="6207"/>
                    <a:pt x="790" y="6624"/>
                  </a:cubicBezTo>
                  <a:cubicBezTo>
                    <a:pt x="496" y="7040"/>
                    <a:pt x="312" y="7535"/>
                    <a:pt x="276" y="8070"/>
                  </a:cubicBezTo>
                  <a:lnTo>
                    <a:pt x="276" y="8843"/>
                  </a:lnTo>
                  <a:cubicBezTo>
                    <a:pt x="276" y="8863"/>
                    <a:pt x="276" y="8863"/>
                    <a:pt x="294" y="8863"/>
                  </a:cubicBezTo>
                  <a:cubicBezTo>
                    <a:pt x="294" y="8863"/>
                    <a:pt x="312" y="8883"/>
                    <a:pt x="312" y="8883"/>
                  </a:cubicBezTo>
                  <a:lnTo>
                    <a:pt x="2406" y="8883"/>
                  </a:lnTo>
                  <a:cubicBezTo>
                    <a:pt x="2425" y="8883"/>
                    <a:pt x="2425" y="8883"/>
                    <a:pt x="2425" y="8863"/>
                  </a:cubicBezTo>
                  <a:cubicBezTo>
                    <a:pt x="2425" y="8863"/>
                    <a:pt x="2443" y="8843"/>
                    <a:pt x="2443" y="8843"/>
                  </a:cubicBezTo>
                  <a:lnTo>
                    <a:pt x="2443" y="8467"/>
                  </a:lnTo>
                  <a:cubicBezTo>
                    <a:pt x="2443" y="8110"/>
                    <a:pt x="2553" y="7793"/>
                    <a:pt x="2792" y="7575"/>
                  </a:cubicBezTo>
                  <a:cubicBezTo>
                    <a:pt x="3012" y="7357"/>
                    <a:pt x="3325" y="7238"/>
                    <a:pt x="3692" y="7238"/>
                  </a:cubicBezTo>
                  <a:cubicBezTo>
                    <a:pt x="4059" y="7238"/>
                    <a:pt x="4353" y="7357"/>
                    <a:pt x="4592" y="7575"/>
                  </a:cubicBezTo>
                  <a:cubicBezTo>
                    <a:pt x="4831" y="7793"/>
                    <a:pt x="4959" y="8090"/>
                    <a:pt x="4959" y="8447"/>
                  </a:cubicBezTo>
                  <a:cubicBezTo>
                    <a:pt x="4959" y="8942"/>
                    <a:pt x="4518" y="9675"/>
                    <a:pt x="3600" y="10706"/>
                  </a:cubicBezTo>
                  <a:lnTo>
                    <a:pt x="2737" y="11697"/>
                  </a:lnTo>
                  <a:cubicBezTo>
                    <a:pt x="1782" y="12787"/>
                    <a:pt x="992" y="13639"/>
                    <a:pt x="422" y="14233"/>
                  </a:cubicBezTo>
                  <a:cubicBezTo>
                    <a:pt x="386" y="14273"/>
                    <a:pt x="386" y="14312"/>
                    <a:pt x="386" y="14352"/>
                  </a:cubicBezTo>
                  <a:lnTo>
                    <a:pt x="386" y="16096"/>
                  </a:lnTo>
                  <a:cubicBezTo>
                    <a:pt x="386" y="16116"/>
                    <a:pt x="386" y="16116"/>
                    <a:pt x="404" y="16116"/>
                  </a:cubicBezTo>
                  <a:cubicBezTo>
                    <a:pt x="404" y="16116"/>
                    <a:pt x="422" y="16136"/>
                    <a:pt x="422" y="16136"/>
                  </a:cubicBezTo>
                  <a:lnTo>
                    <a:pt x="3802" y="16136"/>
                  </a:lnTo>
                  <a:lnTo>
                    <a:pt x="3802" y="16136"/>
                  </a:lnTo>
                  <a:cubicBezTo>
                    <a:pt x="3820" y="16136"/>
                    <a:pt x="3857" y="16136"/>
                    <a:pt x="3876" y="16155"/>
                  </a:cubicBezTo>
                  <a:lnTo>
                    <a:pt x="11590" y="20951"/>
                  </a:lnTo>
                  <a:cubicBezTo>
                    <a:pt x="12251" y="21367"/>
                    <a:pt x="13059" y="21367"/>
                    <a:pt x="13720" y="20951"/>
                  </a:cubicBezTo>
                  <a:lnTo>
                    <a:pt x="20296" y="16849"/>
                  </a:lnTo>
                  <a:cubicBezTo>
                    <a:pt x="20957" y="16433"/>
                    <a:pt x="21361" y="15680"/>
                    <a:pt x="21361" y="14867"/>
                  </a:cubicBezTo>
                  <a:lnTo>
                    <a:pt x="21361" y="6663"/>
                  </a:lnTo>
                  <a:cubicBezTo>
                    <a:pt x="21361" y="5851"/>
                    <a:pt x="20957" y="5078"/>
                    <a:pt x="20296" y="4682"/>
                  </a:cubicBezTo>
                  <a:lnTo>
                    <a:pt x="13720" y="580"/>
                  </a:lnTo>
                  <a:cubicBezTo>
                    <a:pt x="13078" y="183"/>
                    <a:pt x="12269" y="163"/>
                    <a:pt x="11608" y="580"/>
                  </a:cubicBezTo>
                  <a:cubicBezTo>
                    <a:pt x="11608" y="580"/>
                    <a:pt x="11590" y="580"/>
                    <a:pt x="11590" y="599"/>
                  </a:cubicBezTo>
                  <a:lnTo>
                    <a:pt x="5786" y="3968"/>
                  </a:lnTo>
                  <a:cubicBezTo>
                    <a:pt x="5712" y="4008"/>
                    <a:pt x="5639" y="3988"/>
                    <a:pt x="5602" y="3909"/>
                  </a:cubicBezTo>
                  <a:cubicBezTo>
                    <a:pt x="5565" y="3829"/>
                    <a:pt x="5584" y="3750"/>
                    <a:pt x="5657" y="3711"/>
                  </a:cubicBezTo>
                  <a:lnTo>
                    <a:pt x="11443" y="342"/>
                  </a:lnTo>
                  <a:cubicBezTo>
                    <a:pt x="11443" y="342"/>
                    <a:pt x="11443" y="342"/>
                    <a:pt x="11443" y="342"/>
                  </a:cubicBezTo>
                  <a:cubicBezTo>
                    <a:pt x="12178" y="-114"/>
                    <a:pt x="13096" y="-114"/>
                    <a:pt x="13831" y="342"/>
                  </a:cubicBezTo>
                  <a:lnTo>
                    <a:pt x="20406" y="4444"/>
                  </a:lnTo>
                  <a:cubicBezTo>
                    <a:pt x="21141" y="4900"/>
                    <a:pt x="21600" y="5772"/>
                    <a:pt x="21600" y="6683"/>
                  </a:cubicBezTo>
                  <a:lnTo>
                    <a:pt x="21600" y="14887"/>
                  </a:lnTo>
                  <a:cubicBezTo>
                    <a:pt x="21600" y="15799"/>
                    <a:pt x="21141" y="16671"/>
                    <a:pt x="20406" y="17126"/>
                  </a:cubicBezTo>
                  <a:lnTo>
                    <a:pt x="13831" y="21228"/>
                  </a:lnTo>
                  <a:cubicBezTo>
                    <a:pt x="13427" y="21367"/>
                    <a:pt x="13004" y="21486"/>
                    <a:pt x="12600" y="21486"/>
                  </a:cubicBezTo>
                  <a:close/>
                </a:path>
              </a:pathLst>
            </a:custGeom>
            <a:solidFill>
              <a:srgbClr val="0058A3"/>
            </a:solidFill>
            <a:ln w="12700">
              <a:miter lim="400000"/>
            </a:ln>
          </p:spPr>
          <p:txBody>
            <a:bodyPr lIns="38100" tIns="38100" rIns="38100" bIns="38100" anchor="ctr"/>
            <a:lstStyle/>
            <a:p>
              <a:endParaRPr lang="en-US" sz="2400"/>
            </a:p>
          </p:txBody>
        </p:sp>
      </p:grpSp>
      <p:grpSp>
        <p:nvGrpSpPr>
          <p:cNvPr id="38" name="Group 37">
            <a:extLst>
              <a:ext uri="{FF2B5EF4-FFF2-40B4-BE49-F238E27FC236}">
                <a16:creationId xmlns:a16="http://schemas.microsoft.com/office/drawing/2014/main" id="{0C57A3E0-01CD-4766-B696-B67939A5A763}"/>
              </a:ext>
            </a:extLst>
          </p:cNvPr>
          <p:cNvGrpSpPr/>
          <p:nvPr/>
        </p:nvGrpSpPr>
        <p:grpSpPr>
          <a:xfrm>
            <a:off x="1401628" y="1676399"/>
            <a:ext cx="2756613" cy="2667107"/>
            <a:chOff x="0" y="0"/>
            <a:chExt cx="2674783" cy="2589711"/>
          </a:xfrm>
        </p:grpSpPr>
        <p:sp>
          <p:nvSpPr>
            <p:cNvPr id="39" name="مربع نص 24">
              <a:extLst>
                <a:ext uri="{FF2B5EF4-FFF2-40B4-BE49-F238E27FC236}">
                  <a16:creationId xmlns:a16="http://schemas.microsoft.com/office/drawing/2014/main" id="{114997A4-5B70-479C-B59B-BBB9E9F88EBA}"/>
                </a:ext>
              </a:extLst>
            </p:cNvPr>
            <p:cNvSpPr txBox="1"/>
            <p:nvPr/>
          </p:nvSpPr>
          <p:spPr>
            <a:xfrm>
              <a:off x="634236" y="727610"/>
              <a:ext cx="1955511" cy="1805690"/>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طبيعة المعلومات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0" name="Shape">
              <a:extLst>
                <a:ext uri="{FF2B5EF4-FFF2-40B4-BE49-F238E27FC236}">
                  <a16:creationId xmlns:a16="http://schemas.microsoft.com/office/drawing/2014/main" id="{8B96C274-9869-4AA2-A210-6554F0D21FC5}"/>
                </a:ext>
              </a:extLst>
            </p:cNvPr>
            <p:cNvSpPr/>
            <p:nvPr/>
          </p:nvSpPr>
          <p:spPr>
            <a:xfrm>
              <a:off x="0" y="0"/>
              <a:ext cx="2674783" cy="2589711"/>
            </a:xfrm>
            <a:custGeom>
              <a:avLst/>
              <a:gdLst/>
              <a:ahLst/>
              <a:cxnLst>
                <a:cxn ang="0">
                  <a:pos x="wd2" y="hd2"/>
                </a:cxn>
                <a:cxn ang="5400000">
                  <a:pos x="wd2" y="hd2"/>
                </a:cxn>
                <a:cxn ang="10800000">
                  <a:pos x="wd2" y="hd2"/>
                </a:cxn>
                <a:cxn ang="16200000">
                  <a:pos x="wd2" y="hd2"/>
                </a:cxn>
              </a:cxnLst>
              <a:rect l="0" t="0" r="r" b="b"/>
              <a:pathLst>
                <a:path w="21600" h="21486" extrusionOk="0">
                  <a:moveTo>
                    <a:pt x="12203" y="21486"/>
                  </a:moveTo>
                  <a:cubicBezTo>
                    <a:pt x="11761" y="21486"/>
                    <a:pt x="11338" y="21368"/>
                    <a:pt x="10954" y="21150"/>
                  </a:cubicBezTo>
                  <a:lnTo>
                    <a:pt x="4401" y="17320"/>
                  </a:lnTo>
                  <a:cubicBezTo>
                    <a:pt x="4362" y="17300"/>
                    <a:pt x="4324" y="17241"/>
                    <a:pt x="4324" y="17202"/>
                  </a:cubicBezTo>
                  <a:lnTo>
                    <a:pt x="4324" y="5493"/>
                  </a:lnTo>
                  <a:cubicBezTo>
                    <a:pt x="4324" y="5474"/>
                    <a:pt x="4324" y="5474"/>
                    <a:pt x="4305" y="5474"/>
                  </a:cubicBezTo>
                  <a:cubicBezTo>
                    <a:pt x="4305" y="5474"/>
                    <a:pt x="4285" y="5454"/>
                    <a:pt x="4285" y="5454"/>
                  </a:cubicBezTo>
                  <a:lnTo>
                    <a:pt x="2056" y="5454"/>
                  </a:lnTo>
                  <a:cubicBezTo>
                    <a:pt x="1999" y="5454"/>
                    <a:pt x="1941" y="5474"/>
                    <a:pt x="1883" y="5493"/>
                  </a:cubicBezTo>
                  <a:lnTo>
                    <a:pt x="327" y="6184"/>
                  </a:lnTo>
                  <a:cubicBezTo>
                    <a:pt x="288" y="6204"/>
                    <a:pt x="269" y="6224"/>
                    <a:pt x="269" y="6263"/>
                  </a:cubicBezTo>
                  <a:lnTo>
                    <a:pt x="307" y="7902"/>
                  </a:lnTo>
                  <a:cubicBezTo>
                    <a:pt x="307" y="7902"/>
                    <a:pt x="307" y="7922"/>
                    <a:pt x="307" y="7922"/>
                  </a:cubicBezTo>
                  <a:lnTo>
                    <a:pt x="327" y="7922"/>
                  </a:lnTo>
                  <a:lnTo>
                    <a:pt x="1806" y="7566"/>
                  </a:lnTo>
                  <a:cubicBezTo>
                    <a:pt x="1883" y="7547"/>
                    <a:pt x="1960" y="7566"/>
                    <a:pt x="2018" y="7626"/>
                  </a:cubicBezTo>
                  <a:cubicBezTo>
                    <a:pt x="2075" y="7685"/>
                    <a:pt x="2095" y="7744"/>
                    <a:pt x="2095" y="7784"/>
                  </a:cubicBezTo>
                  <a:lnTo>
                    <a:pt x="2095" y="16056"/>
                  </a:lnTo>
                  <a:cubicBezTo>
                    <a:pt x="2095" y="16135"/>
                    <a:pt x="2037" y="16195"/>
                    <a:pt x="1960" y="16195"/>
                  </a:cubicBezTo>
                  <a:cubicBezTo>
                    <a:pt x="1883" y="16195"/>
                    <a:pt x="1826" y="16135"/>
                    <a:pt x="1826" y="16056"/>
                  </a:cubicBezTo>
                  <a:lnTo>
                    <a:pt x="1826" y="7863"/>
                  </a:lnTo>
                  <a:lnTo>
                    <a:pt x="365" y="8218"/>
                  </a:lnTo>
                  <a:cubicBezTo>
                    <a:pt x="346" y="8218"/>
                    <a:pt x="346" y="8218"/>
                    <a:pt x="327" y="8218"/>
                  </a:cubicBezTo>
                  <a:cubicBezTo>
                    <a:pt x="192" y="8218"/>
                    <a:pt x="38" y="8139"/>
                    <a:pt x="38" y="7902"/>
                  </a:cubicBezTo>
                  <a:lnTo>
                    <a:pt x="0" y="6263"/>
                  </a:lnTo>
                  <a:cubicBezTo>
                    <a:pt x="0" y="6105"/>
                    <a:pt x="77" y="5967"/>
                    <a:pt x="231" y="5908"/>
                  </a:cubicBezTo>
                  <a:lnTo>
                    <a:pt x="1806" y="5197"/>
                  </a:lnTo>
                  <a:cubicBezTo>
                    <a:pt x="1902" y="5158"/>
                    <a:pt x="1999" y="5138"/>
                    <a:pt x="2095" y="5138"/>
                  </a:cubicBezTo>
                  <a:lnTo>
                    <a:pt x="4324" y="5138"/>
                  </a:lnTo>
                  <a:cubicBezTo>
                    <a:pt x="4420" y="5138"/>
                    <a:pt x="4497" y="5177"/>
                    <a:pt x="4554" y="5237"/>
                  </a:cubicBezTo>
                  <a:cubicBezTo>
                    <a:pt x="4612" y="5296"/>
                    <a:pt x="4651" y="5375"/>
                    <a:pt x="4651" y="5474"/>
                  </a:cubicBezTo>
                  <a:lnTo>
                    <a:pt x="4651" y="17083"/>
                  </a:lnTo>
                  <a:lnTo>
                    <a:pt x="11107" y="20894"/>
                  </a:lnTo>
                  <a:cubicBezTo>
                    <a:pt x="11799" y="21308"/>
                    <a:pt x="12645" y="21308"/>
                    <a:pt x="13337" y="20894"/>
                  </a:cubicBezTo>
                  <a:lnTo>
                    <a:pt x="20216" y="16807"/>
                  </a:lnTo>
                  <a:cubicBezTo>
                    <a:pt x="20908" y="16392"/>
                    <a:pt x="21331" y="15642"/>
                    <a:pt x="21331" y="14832"/>
                  </a:cubicBezTo>
                  <a:lnTo>
                    <a:pt x="21331" y="6658"/>
                  </a:lnTo>
                  <a:cubicBezTo>
                    <a:pt x="21331" y="5849"/>
                    <a:pt x="20908" y="5079"/>
                    <a:pt x="20216" y="4684"/>
                  </a:cubicBezTo>
                  <a:lnTo>
                    <a:pt x="13337" y="597"/>
                  </a:lnTo>
                  <a:cubicBezTo>
                    <a:pt x="12645" y="182"/>
                    <a:pt x="11799" y="182"/>
                    <a:pt x="11107" y="597"/>
                  </a:cubicBezTo>
                  <a:lnTo>
                    <a:pt x="5035" y="3953"/>
                  </a:lnTo>
                  <a:cubicBezTo>
                    <a:pt x="4958" y="3993"/>
                    <a:pt x="4881" y="3973"/>
                    <a:pt x="4843" y="3894"/>
                  </a:cubicBezTo>
                  <a:cubicBezTo>
                    <a:pt x="4804" y="3815"/>
                    <a:pt x="4823" y="3736"/>
                    <a:pt x="4900" y="3697"/>
                  </a:cubicBezTo>
                  <a:lnTo>
                    <a:pt x="10973" y="340"/>
                  </a:lnTo>
                  <a:cubicBezTo>
                    <a:pt x="11742" y="-114"/>
                    <a:pt x="12702" y="-114"/>
                    <a:pt x="13471" y="340"/>
                  </a:cubicBezTo>
                  <a:lnTo>
                    <a:pt x="20351" y="4427"/>
                  </a:lnTo>
                  <a:cubicBezTo>
                    <a:pt x="21120" y="4881"/>
                    <a:pt x="21600" y="5750"/>
                    <a:pt x="21600" y="6658"/>
                  </a:cubicBezTo>
                  <a:lnTo>
                    <a:pt x="21600" y="14832"/>
                  </a:lnTo>
                  <a:cubicBezTo>
                    <a:pt x="21600" y="15740"/>
                    <a:pt x="21120" y="16609"/>
                    <a:pt x="20351" y="17063"/>
                  </a:cubicBezTo>
                  <a:lnTo>
                    <a:pt x="13471" y="21150"/>
                  </a:lnTo>
                  <a:cubicBezTo>
                    <a:pt x="13087" y="21368"/>
                    <a:pt x="12645" y="21486"/>
                    <a:pt x="12203" y="21486"/>
                  </a:cubicBezTo>
                  <a:close/>
                  <a:moveTo>
                    <a:pt x="1922" y="7843"/>
                  </a:moveTo>
                  <a:cubicBezTo>
                    <a:pt x="1922" y="7843"/>
                    <a:pt x="1922" y="7843"/>
                    <a:pt x="1922" y="7843"/>
                  </a:cubicBezTo>
                  <a:cubicBezTo>
                    <a:pt x="1922" y="7843"/>
                    <a:pt x="1922" y="7843"/>
                    <a:pt x="1922" y="7843"/>
                  </a:cubicBezTo>
                  <a:close/>
                </a:path>
              </a:pathLst>
            </a:custGeom>
            <a:solidFill>
              <a:srgbClr val="0058A3"/>
            </a:solidFill>
            <a:ln w="12700">
              <a:miter lim="400000"/>
            </a:ln>
          </p:spPr>
          <p:txBody>
            <a:bodyPr lIns="38100" tIns="38100" rIns="38100" bIns="38100" anchor="ctr"/>
            <a:lstStyle/>
            <a:p>
              <a:endParaRPr lang="en-US" sz="2400"/>
            </a:p>
          </p:txBody>
        </p:sp>
      </p:grpSp>
      <p:grpSp>
        <p:nvGrpSpPr>
          <p:cNvPr id="34" name="Group 33">
            <a:extLst>
              <a:ext uri="{FF2B5EF4-FFF2-40B4-BE49-F238E27FC236}">
                <a16:creationId xmlns:a16="http://schemas.microsoft.com/office/drawing/2014/main" id="{0B895453-E768-40D1-A435-849280344B22}"/>
              </a:ext>
            </a:extLst>
          </p:cNvPr>
          <p:cNvGrpSpPr/>
          <p:nvPr/>
        </p:nvGrpSpPr>
        <p:grpSpPr>
          <a:xfrm>
            <a:off x="7908680" y="1700905"/>
            <a:ext cx="2881690" cy="2667109"/>
            <a:chOff x="3879597" y="14611"/>
            <a:chExt cx="2796148" cy="2589712"/>
          </a:xfrm>
        </p:grpSpPr>
        <p:sp>
          <p:nvSpPr>
            <p:cNvPr id="35" name="مربع نص 18">
              <a:extLst>
                <a:ext uri="{FF2B5EF4-FFF2-40B4-BE49-F238E27FC236}">
                  <a16:creationId xmlns:a16="http://schemas.microsoft.com/office/drawing/2014/main" id="{49BE7DC9-19A8-495B-843D-AC753822520E}"/>
                </a:ext>
              </a:extLst>
            </p:cNvPr>
            <p:cNvSpPr txBox="1"/>
            <p:nvPr/>
          </p:nvSpPr>
          <p:spPr>
            <a:xfrm>
              <a:off x="4754450" y="587221"/>
              <a:ext cx="1664200" cy="2017102"/>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سرعة الاستجابة المطلوبة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6" name="Shape">
              <a:extLst>
                <a:ext uri="{FF2B5EF4-FFF2-40B4-BE49-F238E27FC236}">
                  <a16:creationId xmlns:a16="http://schemas.microsoft.com/office/drawing/2014/main" id="{D98CF57B-D1F6-4659-92A5-C66EA08F3FFA}"/>
                </a:ext>
              </a:extLst>
            </p:cNvPr>
            <p:cNvSpPr/>
            <p:nvPr/>
          </p:nvSpPr>
          <p:spPr>
            <a:xfrm>
              <a:off x="3879597" y="14611"/>
              <a:ext cx="2796148" cy="2589711"/>
            </a:xfrm>
            <a:custGeom>
              <a:avLst/>
              <a:gdLst/>
              <a:ahLst/>
              <a:cxnLst>
                <a:cxn ang="0">
                  <a:pos x="wd2" y="hd2"/>
                </a:cxn>
                <a:cxn ang="5400000">
                  <a:pos x="wd2" y="hd2"/>
                </a:cxn>
                <a:cxn ang="10800000">
                  <a:pos x="wd2" y="hd2"/>
                </a:cxn>
                <a:cxn ang="16200000">
                  <a:pos x="wd2" y="hd2"/>
                </a:cxn>
              </a:cxnLst>
              <a:rect l="0" t="0" r="r" b="b"/>
              <a:pathLst>
                <a:path w="21600" h="21486" extrusionOk="0">
                  <a:moveTo>
                    <a:pt x="12611" y="21486"/>
                  </a:moveTo>
                  <a:cubicBezTo>
                    <a:pt x="12188" y="21486"/>
                    <a:pt x="11784" y="21368"/>
                    <a:pt x="11416" y="21150"/>
                  </a:cubicBezTo>
                  <a:lnTo>
                    <a:pt x="3989" y="16550"/>
                  </a:lnTo>
                  <a:cubicBezTo>
                    <a:pt x="3291" y="16550"/>
                    <a:pt x="2261" y="16333"/>
                    <a:pt x="1618" y="15898"/>
                  </a:cubicBezTo>
                  <a:cubicBezTo>
                    <a:pt x="1011" y="15484"/>
                    <a:pt x="570" y="14911"/>
                    <a:pt x="294" y="14200"/>
                  </a:cubicBezTo>
                  <a:cubicBezTo>
                    <a:pt x="129" y="13766"/>
                    <a:pt x="37" y="13292"/>
                    <a:pt x="0" y="12779"/>
                  </a:cubicBezTo>
                  <a:cubicBezTo>
                    <a:pt x="0" y="12562"/>
                    <a:pt x="110" y="12443"/>
                    <a:pt x="313" y="12443"/>
                  </a:cubicBezTo>
                  <a:lnTo>
                    <a:pt x="2408" y="12443"/>
                  </a:lnTo>
                  <a:cubicBezTo>
                    <a:pt x="2592" y="12443"/>
                    <a:pt x="2721" y="12562"/>
                    <a:pt x="2739" y="12759"/>
                  </a:cubicBezTo>
                  <a:cubicBezTo>
                    <a:pt x="2757" y="12996"/>
                    <a:pt x="2813" y="13233"/>
                    <a:pt x="2905" y="13470"/>
                  </a:cubicBezTo>
                  <a:cubicBezTo>
                    <a:pt x="2978" y="13648"/>
                    <a:pt x="3070" y="13786"/>
                    <a:pt x="3199" y="13885"/>
                  </a:cubicBezTo>
                  <a:cubicBezTo>
                    <a:pt x="3327" y="13983"/>
                    <a:pt x="3493" y="14023"/>
                    <a:pt x="3677" y="14023"/>
                  </a:cubicBezTo>
                  <a:cubicBezTo>
                    <a:pt x="4026" y="14023"/>
                    <a:pt x="4302" y="13845"/>
                    <a:pt x="4467" y="13509"/>
                  </a:cubicBezTo>
                  <a:cubicBezTo>
                    <a:pt x="4596" y="13272"/>
                    <a:pt x="4651" y="12957"/>
                    <a:pt x="4651" y="12542"/>
                  </a:cubicBezTo>
                  <a:cubicBezTo>
                    <a:pt x="4651" y="12147"/>
                    <a:pt x="4596" y="11811"/>
                    <a:pt x="4467" y="11515"/>
                  </a:cubicBezTo>
                  <a:cubicBezTo>
                    <a:pt x="4302" y="11180"/>
                    <a:pt x="4026" y="11022"/>
                    <a:pt x="3658" y="11022"/>
                  </a:cubicBezTo>
                  <a:cubicBezTo>
                    <a:pt x="3566" y="11022"/>
                    <a:pt x="3474" y="11061"/>
                    <a:pt x="3364" y="11120"/>
                  </a:cubicBezTo>
                  <a:cubicBezTo>
                    <a:pt x="3235" y="11199"/>
                    <a:pt x="3070" y="11318"/>
                    <a:pt x="2868" y="11456"/>
                  </a:cubicBezTo>
                  <a:cubicBezTo>
                    <a:pt x="2794" y="11515"/>
                    <a:pt x="2721" y="11535"/>
                    <a:pt x="2666" y="11535"/>
                  </a:cubicBezTo>
                  <a:cubicBezTo>
                    <a:pt x="2555" y="11535"/>
                    <a:pt x="2463" y="11476"/>
                    <a:pt x="2427" y="11377"/>
                  </a:cubicBezTo>
                  <a:lnTo>
                    <a:pt x="1397" y="9817"/>
                  </a:lnTo>
                  <a:cubicBezTo>
                    <a:pt x="1342" y="9738"/>
                    <a:pt x="1324" y="9659"/>
                    <a:pt x="1324" y="9600"/>
                  </a:cubicBezTo>
                  <a:cubicBezTo>
                    <a:pt x="1324" y="9482"/>
                    <a:pt x="1379" y="9403"/>
                    <a:pt x="1452" y="9343"/>
                  </a:cubicBezTo>
                  <a:lnTo>
                    <a:pt x="3474" y="7685"/>
                  </a:lnTo>
                  <a:lnTo>
                    <a:pt x="551" y="7685"/>
                  </a:lnTo>
                  <a:cubicBezTo>
                    <a:pt x="460" y="7685"/>
                    <a:pt x="386" y="7645"/>
                    <a:pt x="331" y="7586"/>
                  </a:cubicBezTo>
                  <a:cubicBezTo>
                    <a:pt x="276" y="7527"/>
                    <a:pt x="239" y="7448"/>
                    <a:pt x="239" y="7349"/>
                  </a:cubicBezTo>
                  <a:lnTo>
                    <a:pt x="239" y="5493"/>
                  </a:lnTo>
                  <a:cubicBezTo>
                    <a:pt x="239" y="5395"/>
                    <a:pt x="276" y="5316"/>
                    <a:pt x="331" y="5256"/>
                  </a:cubicBezTo>
                  <a:cubicBezTo>
                    <a:pt x="386" y="5197"/>
                    <a:pt x="460" y="5158"/>
                    <a:pt x="551" y="5158"/>
                  </a:cubicBezTo>
                  <a:lnTo>
                    <a:pt x="6894" y="5158"/>
                  </a:lnTo>
                  <a:cubicBezTo>
                    <a:pt x="6986" y="5158"/>
                    <a:pt x="7059" y="5197"/>
                    <a:pt x="7114" y="5256"/>
                  </a:cubicBezTo>
                  <a:cubicBezTo>
                    <a:pt x="7169" y="5316"/>
                    <a:pt x="7206" y="5395"/>
                    <a:pt x="7206" y="5493"/>
                  </a:cubicBezTo>
                  <a:lnTo>
                    <a:pt x="7206" y="7566"/>
                  </a:lnTo>
                  <a:cubicBezTo>
                    <a:pt x="7206" y="7705"/>
                    <a:pt x="7151" y="7823"/>
                    <a:pt x="7059" y="7922"/>
                  </a:cubicBezTo>
                  <a:lnTo>
                    <a:pt x="5294" y="9403"/>
                  </a:lnTo>
                  <a:cubicBezTo>
                    <a:pt x="5239" y="9462"/>
                    <a:pt x="5147" y="9442"/>
                    <a:pt x="5110" y="9383"/>
                  </a:cubicBezTo>
                  <a:cubicBezTo>
                    <a:pt x="5055" y="9324"/>
                    <a:pt x="5074" y="9225"/>
                    <a:pt x="5129" y="9185"/>
                  </a:cubicBezTo>
                  <a:lnTo>
                    <a:pt x="6894" y="7705"/>
                  </a:lnTo>
                  <a:cubicBezTo>
                    <a:pt x="6930" y="7665"/>
                    <a:pt x="6949" y="7645"/>
                    <a:pt x="6949" y="7586"/>
                  </a:cubicBezTo>
                  <a:lnTo>
                    <a:pt x="6949" y="5493"/>
                  </a:lnTo>
                  <a:cubicBezTo>
                    <a:pt x="6949" y="5474"/>
                    <a:pt x="6949" y="5474"/>
                    <a:pt x="6930" y="5474"/>
                  </a:cubicBezTo>
                  <a:cubicBezTo>
                    <a:pt x="6930" y="5474"/>
                    <a:pt x="6912" y="5454"/>
                    <a:pt x="6912" y="5454"/>
                  </a:cubicBezTo>
                  <a:lnTo>
                    <a:pt x="570" y="5454"/>
                  </a:lnTo>
                  <a:cubicBezTo>
                    <a:pt x="552" y="5454"/>
                    <a:pt x="552" y="5454"/>
                    <a:pt x="552" y="5474"/>
                  </a:cubicBezTo>
                  <a:cubicBezTo>
                    <a:pt x="552" y="5474"/>
                    <a:pt x="533" y="5493"/>
                    <a:pt x="533" y="5493"/>
                  </a:cubicBezTo>
                  <a:lnTo>
                    <a:pt x="533" y="7330"/>
                  </a:lnTo>
                  <a:cubicBezTo>
                    <a:pt x="533" y="7349"/>
                    <a:pt x="533" y="7349"/>
                    <a:pt x="552" y="7349"/>
                  </a:cubicBezTo>
                  <a:cubicBezTo>
                    <a:pt x="552" y="7349"/>
                    <a:pt x="570" y="7369"/>
                    <a:pt x="588" y="7369"/>
                  </a:cubicBezTo>
                  <a:lnTo>
                    <a:pt x="3769" y="7369"/>
                  </a:lnTo>
                  <a:cubicBezTo>
                    <a:pt x="3879" y="7369"/>
                    <a:pt x="3934" y="7448"/>
                    <a:pt x="3952" y="7507"/>
                  </a:cubicBezTo>
                  <a:cubicBezTo>
                    <a:pt x="3971" y="7586"/>
                    <a:pt x="3952" y="7645"/>
                    <a:pt x="3897" y="7705"/>
                  </a:cubicBezTo>
                  <a:cubicBezTo>
                    <a:pt x="3897" y="7705"/>
                    <a:pt x="3897" y="7705"/>
                    <a:pt x="3879" y="7724"/>
                  </a:cubicBezTo>
                  <a:lnTo>
                    <a:pt x="1636" y="9561"/>
                  </a:lnTo>
                  <a:cubicBezTo>
                    <a:pt x="1636" y="9561"/>
                    <a:pt x="1636" y="9561"/>
                    <a:pt x="1618" y="9561"/>
                  </a:cubicBezTo>
                  <a:lnTo>
                    <a:pt x="1618" y="9580"/>
                  </a:lnTo>
                  <a:cubicBezTo>
                    <a:pt x="1618" y="9580"/>
                    <a:pt x="1618" y="9600"/>
                    <a:pt x="1636" y="9640"/>
                  </a:cubicBezTo>
                  <a:lnTo>
                    <a:pt x="2666" y="11199"/>
                  </a:lnTo>
                  <a:cubicBezTo>
                    <a:pt x="2666" y="11199"/>
                    <a:pt x="2666" y="11219"/>
                    <a:pt x="2684" y="11219"/>
                  </a:cubicBezTo>
                  <a:cubicBezTo>
                    <a:pt x="2684" y="11219"/>
                    <a:pt x="2684" y="11239"/>
                    <a:pt x="2684" y="11239"/>
                  </a:cubicBezTo>
                  <a:cubicBezTo>
                    <a:pt x="2684" y="11239"/>
                    <a:pt x="2702" y="11239"/>
                    <a:pt x="2739" y="11219"/>
                  </a:cubicBezTo>
                  <a:cubicBezTo>
                    <a:pt x="2941" y="11061"/>
                    <a:pt x="3107" y="10943"/>
                    <a:pt x="3254" y="10864"/>
                  </a:cubicBezTo>
                  <a:cubicBezTo>
                    <a:pt x="3401" y="10765"/>
                    <a:pt x="3548" y="10725"/>
                    <a:pt x="3677" y="10725"/>
                  </a:cubicBezTo>
                  <a:cubicBezTo>
                    <a:pt x="4136" y="10725"/>
                    <a:pt x="4504" y="10943"/>
                    <a:pt x="4724" y="11377"/>
                  </a:cubicBezTo>
                  <a:cubicBezTo>
                    <a:pt x="4871" y="11713"/>
                    <a:pt x="4945" y="12108"/>
                    <a:pt x="4945" y="12542"/>
                  </a:cubicBezTo>
                  <a:cubicBezTo>
                    <a:pt x="4945" y="12996"/>
                    <a:pt x="4871" y="13371"/>
                    <a:pt x="4724" y="13648"/>
                  </a:cubicBezTo>
                  <a:cubicBezTo>
                    <a:pt x="4504" y="14082"/>
                    <a:pt x="4155" y="14319"/>
                    <a:pt x="3695" y="14319"/>
                  </a:cubicBezTo>
                  <a:cubicBezTo>
                    <a:pt x="3456" y="14319"/>
                    <a:pt x="3235" y="14260"/>
                    <a:pt x="3070" y="14121"/>
                  </a:cubicBezTo>
                  <a:cubicBezTo>
                    <a:pt x="2886" y="14003"/>
                    <a:pt x="2757" y="13806"/>
                    <a:pt x="2666" y="13569"/>
                  </a:cubicBezTo>
                  <a:cubicBezTo>
                    <a:pt x="2574" y="13312"/>
                    <a:pt x="2500" y="13055"/>
                    <a:pt x="2482" y="12779"/>
                  </a:cubicBezTo>
                  <a:cubicBezTo>
                    <a:pt x="2482" y="12739"/>
                    <a:pt x="2482" y="12720"/>
                    <a:pt x="2427" y="12720"/>
                  </a:cubicBezTo>
                  <a:lnTo>
                    <a:pt x="331" y="12720"/>
                  </a:lnTo>
                  <a:cubicBezTo>
                    <a:pt x="313" y="12720"/>
                    <a:pt x="294" y="12720"/>
                    <a:pt x="294" y="12720"/>
                  </a:cubicBezTo>
                  <a:cubicBezTo>
                    <a:pt x="294" y="12720"/>
                    <a:pt x="294" y="12720"/>
                    <a:pt x="294" y="12720"/>
                  </a:cubicBezTo>
                  <a:cubicBezTo>
                    <a:pt x="294" y="12720"/>
                    <a:pt x="294" y="12739"/>
                    <a:pt x="294" y="12759"/>
                  </a:cubicBezTo>
                  <a:cubicBezTo>
                    <a:pt x="331" y="13233"/>
                    <a:pt x="404" y="13687"/>
                    <a:pt x="570" y="14082"/>
                  </a:cubicBezTo>
                  <a:cubicBezTo>
                    <a:pt x="827" y="14734"/>
                    <a:pt x="1232" y="15267"/>
                    <a:pt x="1783" y="15642"/>
                  </a:cubicBezTo>
                  <a:cubicBezTo>
                    <a:pt x="2371" y="16037"/>
                    <a:pt x="3364" y="16254"/>
                    <a:pt x="4044" y="16254"/>
                  </a:cubicBezTo>
                  <a:cubicBezTo>
                    <a:pt x="4063" y="16254"/>
                    <a:pt x="4099" y="16254"/>
                    <a:pt x="4118" y="16274"/>
                  </a:cubicBezTo>
                  <a:lnTo>
                    <a:pt x="11563" y="20894"/>
                  </a:lnTo>
                  <a:cubicBezTo>
                    <a:pt x="12225" y="21308"/>
                    <a:pt x="13034" y="21308"/>
                    <a:pt x="13695" y="20894"/>
                  </a:cubicBezTo>
                  <a:lnTo>
                    <a:pt x="20276" y="16807"/>
                  </a:lnTo>
                  <a:cubicBezTo>
                    <a:pt x="20938" y="16392"/>
                    <a:pt x="21343" y="15642"/>
                    <a:pt x="21343" y="14832"/>
                  </a:cubicBezTo>
                  <a:lnTo>
                    <a:pt x="21343" y="6658"/>
                  </a:lnTo>
                  <a:cubicBezTo>
                    <a:pt x="21343" y="5849"/>
                    <a:pt x="20938" y="5079"/>
                    <a:pt x="20276" y="4684"/>
                  </a:cubicBezTo>
                  <a:lnTo>
                    <a:pt x="13695" y="597"/>
                  </a:lnTo>
                  <a:cubicBezTo>
                    <a:pt x="13034" y="182"/>
                    <a:pt x="12225" y="182"/>
                    <a:pt x="11563" y="597"/>
                  </a:cubicBezTo>
                  <a:lnTo>
                    <a:pt x="5846" y="3953"/>
                  </a:lnTo>
                  <a:cubicBezTo>
                    <a:pt x="5772" y="3993"/>
                    <a:pt x="5699" y="3973"/>
                    <a:pt x="5662" y="3894"/>
                  </a:cubicBezTo>
                  <a:cubicBezTo>
                    <a:pt x="5625" y="3815"/>
                    <a:pt x="5644" y="3736"/>
                    <a:pt x="5717" y="3697"/>
                  </a:cubicBezTo>
                  <a:lnTo>
                    <a:pt x="11434" y="340"/>
                  </a:lnTo>
                  <a:cubicBezTo>
                    <a:pt x="12170" y="-114"/>
                    <a:pt x="13089" y="-114"/>
                    <a:pt x="13824" y="340"/>
                  </a:cubicBezTo>
                  <a:lnTo>
                    <a:pt x="20405" y="4427"/>
                  </a:lnTo>
                  <a:cubicBezTo>
                    <a:pt x="21140" y="4881"/>
                    <a:pt x="21600" y="5750"/>
                    <a:pt x="21600" y="6658"/>
                  </a:cubicBezTo>
                  <a:lnTo>
                    <a:pt x="21600" y="14832"/>
                  </a:lnTo>
                  <a:cubicBezTo>
                    <a:pt x="21600" y="15740"/>
                    <a:pt x="21140" y="16609"/>
                    <a:pt x="20405" y="17063"/>
                  </a:cubicBezTo>
                  <a:lnTo>
                    <a:pt x="13806" y="21150"/>
                  </a:lnTo>
                  <a:cubicBezTo>
                    <a:pt x="13438" y="21368"/>
                    <a:pt x="13015" y="21486"/>
                    <a:pt x="12611" y="21486"/>
                  </a:cubicBezTo>
                  <a:close/>
                </a:path>
              </a:pathLst>
            </a:custGeom>
            <a:solidFill>
              <a:srgbClr val="0058A3"/>
            </a:solidFill>
            <a:ln w="12700">
              <a:miter lim="400000"/>
            </a:ln>
          </p:spPr>
          <p:txBody>
            <a:bodyPr lIns="38100" tIns="38100" rIns="38100" bIns="38100" anchor="ctr"/>
            <a:lstStyle/>
            <a:p>
              <a:endParaRPr lang="en-US" sz="2400"/>
            </a:p>
          </p:txBody>
        </p:sp>
      </p:grpSp>
      <p:sp>
        <p:nvSpPr>
          <p:cNvPr id="47" name="TextBox 46">
            <a:extLst>
              <a:ext uri="{FF2B5EF4-FFF2-40B4-BE49-F238E27FC236}">
                <a16:creationId xmlns:a16="http://schemas.microsoft.com/office/drawing/2014/main" id="{22C60936-FFD4-4F2F-A581-B26C402744EA}"/>
              </a:ext>
            </a:extLst>
          </p:cNvPr>
          <p:cNvSpPr txBox="1"/>
          <p:nvPr/>
        </p:nvSpPr>
        <p:spPr>
          <a:xfrm>
            <a:off x="1543498" y="-3246072"/>
            <a:ext cx="52764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القنوات والوسائل الأنسب لتحقيق التواصل الفعال في هذا المشروع؟</a:t>
            </a:r>
            <a:endParaRPr lang="en-US" dirty="0"/>
          </a:p>
        </p:txBody>
      </p:sp>
      <p:pic>
        <p:nvPicPr>
          <p:cNvPr id="48" name="Picture 2" descr="Studying - Free education icons">
            <a:extLst>
              <a:ext uri="{FF2B5EF4-FFF2-40B4-BE49-F238E27FC236}">
                <a16:creationId xmlns:a16="http://schemas.microsoft.com/office/drawing/2014/main" id="{BDC8AE38-4730-4B6E-9B11-26603590B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4544378"/>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695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9" name="TextBox 28">
            <a:extLst>
              <a:ext uri="{FF2B5EF4-FFF2-40B4-BE49-F238E27FC236}">
                <a16:creationId xmlns:a16="http://schemas.microsoft.com/office/drawing/2014/main" id="{C61B3556-B37F-4EB5-B6CD-7707DE16E468}"/>
              </a:ext>
            </a:extLst>
          </p:cNvPr>
          <p:cNvSpPr txBox="1"/>
          <p:nvPr/>
        </p:nvSpPr>
        <p:spPr>
          <a:xfrm>
            <a:off x="1543498" y="3429000"/>
            <a:ext cx="52764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القنوات والوسائل الأنسب لتحقيق التواصل الفعال في هذا المشروع؟</a:t>
            </a:r>
            <a:endParaRPr lang="en-US" dirty="0"/>
          </a:p>
        </p:txBody>
      </p:sp>
      <p:pic>
        <p:nvPicPr>
          <p:cNvPr id="32" name="Picture 2" descr="Studying - Free education icons">
            <a:extLst>
              <a:ext uri="{FF2B5EF4-FFF2-40B4-BE49-F238E27FC236}">
                <a16:creationId xmlns:a16="http://schemas.microsoft.com/office/drawing/2014/main" id="{EE5670CC-1DE6-414B-A888-1033C7664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dea 3d Images - Free Download on Freepik">
            <a:extLst>
              <a:ext uri="{FF2B5EF4-FFF2-40B4-BE49-F238E27FC236}">
                <a16:creationId xmlns:a16="http://schemas.microsoft.com/office/drawing/2014/main" id="{DB686757-5236-42D2-BE95-CE66E56D611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54680"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384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9" name="TextBox 28">
            <a:extLst>
              <a:ext uri="{FF2B5EF4-FFF2-40B4-BE49-F238E27FC236}">
                <a16:creationId xmlns:a16="http://schemas.microsoft.com/office/drawing/2014/main" id="{C61B3556-B37F-4EB5-B6CD-7707DE16E468}"/>
              </a:ext>
            </a:extLst>
          </p:cNvPr>
          <p:cNvSpPr txBox="1"/>
          <p:nvPr/>
        </p:nvSpPr>
        <p:spPr>
          <a:xfrm>
            <a:off x="1543498" y="9711813"/>
            <a:ext cx="52764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القنوات والوسائل الأنسب لتحقيق التواصل الفعال في هذا المشروع؟</a:t>
            </a:r>
            <a:endParaRPr lang="en-US" dirty="0"/>
          </a:p>
        </p:txBody>
      </p:sp>
      <p:pic>
        <p:nvPicPr>
          <p:cNvPr id="32" name="Picture 2" descr="Studying - Free education icons">
            <a:extLst>
              <a:ext uri="{FF2B5EF4-FFF2-40B4-BE49-F238E27FC236}">
                <a16:creationId xmlns:a16="http://schemas.microsoft.com/office/drawing/2014/main" id="{EE5670CC-1DE6-414B-A888-1033C7664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413507"/>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8EDA9BE1-9765-4B26-8F86-2183A99CD2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84A8DFE-F9F9-49B1-85F6-1D67EB093CE6}"/>
              </a:ext>
            </a:extLst>
          </p:cNvPr>
          <p:cNvSpPr txBox="1"/>
          <p:nvPr/>
        </p:nvSpPr>
        <p:spPr>
          <a:xfrm>
            <a:off x="4171950" y="1857696"/>
            <a:ext cx="7272337" cy="888705"/>
          </a:xfrm>
          <a:prstGeom prst="rect">
            <a:avLst/>
          </a:prstGeom>
          <a:noFill/>
        </p:spPr>
        <p:txBody>
          <a:bodyPr wrap="square">
            <a:spAutoFit/>
          </a:bodyPr>
          <a:lstStyle>
            <a:defPPr>
              <a:defRPr lang="en-US"/>
            </a:defPPr>
            <a:lvl1pPr marR="274320" lvl="0" indent="0" algn="just" rtl="1">
              <a:lnSpc>
                <a:spcPct val="150000"/>
              </a:lnSpc>
              <a:spcBef>
                <a:spcPts val="0"/>
              </a:spcBef>
              <a:spcAft>
                <a:spcPts val="0"/>
              </a:spcAft>
              <a:buSzPct val="120000"/>
              <a:buFont typeface="Symbol" panose="05050102010706020507" pitchFamily="18" charset="2"/>
              <a:buNone/>
              <a:defRPr>
                <a:solidFill>
                  <a:srgbClr val="C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بعد تحديد احتياجات أصحاب المصلحة، يمكن اختيار القنوات والوسائل المناسبة للتواصل معهم، مثل:</a:t>
            </a:r>
            <a:endParaRPr lang="en-US"/>
          </a:p>
        </p:txBody>
      </p:sp>
      <p:sp>
        <p:nvSpPr>
          <p:cNvPr id="22" name="TextBox 21">
            <a:extLst>
              <a:ext uri="{FF2B5EF4-FFF2-40B4-BE49-F238E27FC236}">
                <a16:creationId xmlns:a16="http://schemas.microsoft.com/office/drawing/2014/main" id="{765E2797-E9CF-4590-ABA0-A3368DA7673B}"/>
              </a:ext>
            </a:extLst>
          </p:cNvPr>
          <p:cNvSpPr txBox="1"/>
          <p:nvPr/>
        </p:nvSpPr>
        <p:spPr>
          <a:xfrm>
            <a:off x="4171950" y="2870282"/>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الاجتماعات (افتراضية أو حضورية)</a:t>
            </a:r>
            <a:endParaRPr lang="en-US"/>
          </a:p>
        </p:txBody>
      </p:sp>
      <p:sp>
        <p:nvSpPr>
          <p:cNvPr id="23" name="TextBox 22">
            <a:extLst>
              <a:ext uri="{FF2B5EF4-FFF2-40B4-BE49-F238E27FC236}">
                <a16:creationId xmlns:a16="http://schemas.microsoft.com/office/drawing/2014/main" id="{3C0B79AC-35C3-458F-852A-C1512B4341D7}"/>
              </a:ext>
            </a:extLst>
          </p:cNvPr>
          <p:cNvSpPr txBox="1"/>
          <p:nvPr/>
        </p:nvSpPr>
        <p:spPr>
          <a:xfrm>
            <a:off x="4171950" y="3537764"/>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التقارير الدورية (إلكترونية أو مطبوعة)</a:t>
            </a:r>
            <a:endParaRPr lang="en-US"/>
          </a:p>
        </p:txBody>
      </p:sp>
      <p:sp>
        <p:nvSpPr>
          <p:cNvPr id="24" name="TextBox 23">
            <a:extLst>
              <a:ext uri="{FF2B5EF4-FFF2-40B4-BE49-F238E27FC236}">
                <a16:creationId xmlns:a16="http://schemas.microsoft.com/office/drawing/2014/main" id="{5F181B84-208E-49DF-9421-B0F1318C652A}"/>
              </a:ext>
            </a:extLst>
          </p:cNvPr>
          <p:cNvSpPr txBox="1"/>
          <p:nvPr/>
        </p:nvSpPr>
        <p:spPr>
          <a:xfrm>
            <a:off x="4171950" y="4228010"/>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البريد الإلكتروني والرسائل النصية</a:t>
            </a:r>
            <a:endParaRPr lang="en-US"/>
          </a:p>
        </p:txBody>
      </p:sp>
      <p:sp>
        <p:nvSpPr>
          <p:cNvPr id="25" name="TextBox 24">
            <a:extLst>
              <a:ext uri="{FF2B5EF4-FFF2-40B4-BE49-F238E27FC236}">
                <a16:creationId xmlns:a16="http://schemas.microsoft.com/office/drawing/2014/main" id="{5077127C-FCDB-4785-BBB8-3A8DFAEC6B89}"/>
              </a:ext>
            </a:extLst>
          </p:cNvPr>
          <p:cNvSpPr txBox="1"/>
          <p:nvPr/>
        </p:nvSpPr>
        <p:spPr>
          <a:xfrm>
            <a:off x="4171950" y="4892281"/>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لوحات الإعلانات والنشرات</a:t>
            </a:r>
            <a:endParaRPr lang="en-US" dirty="0"/>
          </a:p>
        </p:txBody>
      </p:sp>
      <p:sp>
        <p:nvSpPr>
          <p:cNvPr id="26" name="TextBox 25">
            <a:extLst>
              <a:ext uri="{FF2B5EF4-FFF2-40B4-BE49-F238E27FC236}">
                <a16:creationId xmlns:a16="http://schemas.microsoft.com/office/drawing/2014/main" id="{F78DAB9F-6F33-4012-91B5-0D95437BC059}"/>
              </a:ext>
            </a:extLst>
          </p:cNvPr>
          <p:cNvSpPr txBox="1"/>
          <p:nvPr/>
        </p:nvSpPr>
        <p:spPr>
          <a:xfrm>
            <a:off x="4171950" y="5494753"/>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منصات التواصل الاجتماعي والمدونات</a:t>
            </a:r>
            <a:endParaRPr lang="en-US" dirty="0"/>
          </a:p>
        </p:txBody>
      </p:sp>
      <p:sp>
        <p:nvSpPr>
          <p:cNvPr id="27" name="TextBox 26">
            <a:extLst>
              <a:ext uri="{FF2B5EF4-FFF2-40B4-BE49-F238E27FC236}">
                <a16:creationId xmlns:a16="http://schemas.microsoft.com/office/drawing/2014/main" id="{2C858A88-547F-4B83-BEDA-DFD076F8B80D}"/>
              </a:ext>
            </a:extLst>
          </p:cNvPr>
          <p:cNvSpPr txBox="1"/>
          <p:nvPr/>
        </p:nvSpPr>
        <p:spPr>
          <a:xfrm>
            <a:off x="4171950" y="6097225"/>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تطبيقات إدارة المشاريع والتعاون</a:t>
            </a:r>
            <a:endParaRPr lang="en-US" dirty="0"/>
          </a:p>
        </p:txBody>
      </p:sp>
    </p:spTree>
    <p:extLst>
      <p:ext uri="{BB962C8B-B14F-4D97-AF65-F5344CB8AC3E}">
        <p14:creationId xmlns:p14="http://schemas.microsoft.com/office/powerpoint/2010/main" val="2143335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أنواع أصحاب المصلحة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22" name="Group 21">
            <a:extLst>
              <a:ext uri="{FF2B5EF4-FFF2-40B4-BE49-F238E27FC236}">
                <a16:creationId xmlns:a16="http://schemas.microsoft.com/office/drawing/2014/main" id="{BCC1271E-7229-4148-8E05-E47BB8C758D4}"/>
              </a:ext>
            </a:extLst>
          </p:cNvPr>
          <p:cNvGrpSpPr/>
          <p:nvPr/>
        </p:nvGrpSpPr>
        <p:grpSpPr>
          <a:xfrm>
            <a:off x="1866213" y="2433794"/>
            <a:ext cx="2947180" cy="3354756"/>
            <a:chOff x="0" y="0"/>
            <a:chExt cx="1361184" cy="1549400"/>
          </a:xfrm>
        </p:grpSpPr>
        <p:grpSp>
          <p:nvGrpSpPr>
            <p:cNvPr id="31" name="Group 30">
              <a:extLst>
                <a:ext uri="{FF2B5EF4-FFF2-40B4-BE49-F238E27FC236}">
                  <a16:creationId xmlns:a16="http://schemas.microsoft.com/office/drawing/2014/main" id="{9436B245-50AE-428C-ABFE-B7667C9D9F72}"/>
                </a:ext>
              </a:extLst>
            </p:cNvPr>
            <p:cNvGrpSpPr/>
            <p:nvPr/>
          </p:nvGrpSpPr>
          <p:grpSpPr>
            <a:xfrm>
              <a:off x="114300" y="79932"/>
              <a:ext cx="1246884" cy="1272366"/>
              <a:chOff x="114300" y="79932"/>
              <a:chExt cx="1246884" cy="1272366"/>
            </a:xfrm>
          </p:grpSpPr>
          <p:sp>
            <p:nvSpPr>
              <p:cNvPr id="33" name="TextBox 123">
                <a:extLst>
                  <a:ext uri="{FF2B5EF4-FFF2-40B4-BE49-F238E27FC236}">
                    <a16:creationId xmlns:a16="http://schemas.microsoft.com/office/drawing/2014/main" id="{EB77858E-85D6-468D-9A8F-F91FC0156425}"/>
                  </a:ext>
                </a:extLst>
              </p:cNvPr>
              <p:cNvSpPr txBox="1">
                <a:spLocks noChangeArrowheads="1"/>
              </p:cNvSpPr>
              <p:nvPr/>
            </p:nvSpPr>
            <p:spPr bwMode="auto">
              <a:xfrm flipV="1">
                <a:off x="114300" y="835329"/>
                <a:ext cx="1246884" cy="516969"/>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8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الخارجيين</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34" name="Group 33">
                <a:extLst>
                  <a:ext uri="{FF2B5EF4-FFF2-40B4-BE49-F238E27FC236}">
                    <a16:creationId xmlns:a16="http://schemas.microsoft.com/office/drawing/2014/main" id="{37F8F120-B1D6-4EDA-837E-E39B9831F51E}"/>
                  </a:ext>
                </a:extLst>
              </p:cNvPr>
              <p:cNvGrpSpPr/>
              <p:nvPr/>
            </p:nvGrpSpPr>
            <p:grpSpPr>
              <a:xfrm>
                <a:off x="479249" y="79932"/>
                <a:ext cx="517145" cy="516968"/>
                <a:chOff x="479249" y="79932"/>
                <a:chExt cx="517145" cy="516968"/>
              </a:xfrm>
            </p:grpSpPr>
            <p:sp>
              <p:nvSpPr>
                <p:cNvPr id="35" name="Oval 34">
                  <a:extLst>
                    <a:ext uri="{FF2B5EF4-FFF2-40B4-BE49-F238E27FC236}">
                      <a16:creationId xmlns:a16="http://schemas.microsoft.com/office/drawing/2014/main" id="{FE2AEDE2-37BE-456B-97BB-AC5B1960F1A4}"/>
                    </a:ext>
                  </a:extLst>
                </p:cNvPr>
                <p:cNvSpPr/>
                <p:nvPr/>
              </p:nvSpPr>
              <p:spPr>
                <a:xfrm>
                  <a:off x="479258" y="79932"/>
                  <a:ext cx="516968" cy="516968"/>
                </a:xfrm>
                <a:prstGeom prst="ellipse">
                  <a:avLst/>
                </a:prstGeom>
                <a:noFill/>
                <a:ln>
                  <a:solidFill>
                    <a:srgbClr val="0058A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36" name="TextBox 126">
                  <a:extLst>
                    <a:ext uri="{FF2B5EF4-FFF2-40B4-BE49-F238E27FC236}">
                      <a16:creationId xmlns:a16="http://schemas.microsoft.com/office/drawing/2014/main" id="{18217CB8-5CAC-4C30-860E-3F3E9FC96A04}"/>
                    </a:ext>
                  </a:extLst>
                </p:cNvPr>
                <p:cNvSpPr txBox="1"/>
                <p:nvPr/>
              </p:nvSpPr>
              <p:spPr>
                <a:xfrm>
                  <a:off x="479249" y="143715"/>
                  <a:ext cx="517145" cy="343078"/>
                </a:xfrm>
                <a:prstGeom prst="rect">
                  <a:avLst/>
                </a:prstGeom>
                <a:noFill/>
              </p:spPr>
              <p:txBody>
                <a:bodyPr wrap="square" rtlCol="0">
                  <a:spAutoFit/>
                </a:bodyPr>
                <a:lstStyle/>
                <a:p>
                  <a:pPr marL="0" marR="0" algn="ctr" rtl="1">
                    <a:lnSpc>
                      <a:spcPct val="115000"/>
                    </a:lnSpc>
                    <a:spcBef>
                      <a:spcPts val="0"/>
                    </a:spcBef>
                    <a:spcAft>
                      <a:spcPts val="0"/>
                    </a:spcAft>
                  </a:pPr>
                  <a:r>
                    <a:rPr lang="ar-SY" sz="4000" b="1" kern="1200" dirty="0">
                      <a:solidFill>
                        <a:srgbClr val="0058A3"/>
                      </a:solidFill>
                      <a:effectLst/>
                      <a:latin typeface="Calibri" panose="020F0502020204030204" pitchFamily="34" charset="0"/>
                      <a:ea typeface="Calibri" panose="020F0502020204030204" pitchFamily="34" charset="0"/>
                      <a:cs typeface="Arial" panose="020B0604020202020204" pitchFamily="34" charset="0"/>
                    </a:rPr>
                    <a:t>02</a:t>
                  </a:r>
                  <a:endParaRPr lang="en-US" sz="40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cxnSp>
          <p:nvCxnSpPr>
            <p:cNvPr id="32" name="Straight Connector 31">
              <a:extLst>
                <a:ext uri="{FF2B5EF4-FFF2-40B4-BE49-F238E27FC236}">
                  <a16:creationId xmlns:a16="http://schemas.microsoft.com/office/drawing/2014/main" id="{5131B95C-B3B3-4B56-90D0-EB4D7E97F16B}"/>
                </a:ext>
              </a:extLst>
            </p:cNvPr>
            <p:cNvCxnSpPr/>
            <p:nvPr/>
          </p:nvCxnSpPr>
          <p:spPr>
            <a:xfrm>
              <a:off x="0" y="0"/>
              <a:ext cx="0" cy="1549400"/>
            </a:xfrm>
            <a:prstGeom prst="line">
              <a:avLst/>
            </a:prstGeom>
            <a:ln w="76200">
              <a:solidFill>
                <a:srgbClr val="0058A3"/>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0D11C7A3-E8C7-45F6-9FA6-9FB16BD9FD76}"/>
              </a:ext>
            </a:extLst>
          </p:cNvPr>
          <p:cNvGrpSpPr/>
          <p:nvPr/>
        </p:nvGrpSpPr>
        <p:grpSpPr>
          <a:xfrm>
            <a:off x="7764363" y="2433794"/>
            <a:ext cx="2947180" cy="3354756"/>
            <a:chOff x="2715541" y="0"/>
            <a:chExt cx="1361184" cy="1549400"/>
          </a:xfrm>
        </p:grpSpPr>
        <p:grpSp>
          <p:nvGrpSpPr>
            <p:cNvPr id="25" name="Group 24">
              <a:extLst>
                <a:ext uri="{FF2B5EF4-FFF2-40B4-BE49-F238E27FC236}">
                  <a16:creationId xmlns:a16="http://schemas.microsoft.com/office/drawing/2014/main" id="{F9316C8D-BDAD-42AA-ACB6-0B8CB10AD333}"/>
                </a:ext>
              </a:extLst>
            </p:cNvPr>
            <p:cNvGrpSpPr/>
            <p:nvPr/>
          </p:nvGrpSpPr>
          <p:grpSpPr>
            <a:xfrm>
              <a:off x="2829841" y="79932"/>
              <a:ext cx="1246884" cy="1272366"/>
              <a:chOff x="2829841" y="79932"/>
              <a:chExt cx="1246884" cy="1272366"/>
            </a:xfrm>
          </p:grpSpPr>
          <p:sp>
            <p:nvSpPr>
              <p:cNvPr id="27" name="TextBox 137">
                <a:extLst>
                  <a:ext uri="{FF2B5EF4-FFF2-40B4-BE49-F238E27FC236}">
                    <a16:creationId xmlns:a16="http://schemas.microsoft.com/office/drawing/2014/main" id="{679F7F1C-569F-4DDE-8C2D-97585EB91F24}"/>
                  </a:ext>
                </a:extLst>
              </p:cNvPr>
              <p:cNvSpPr txBox="1">
                <a:spLocks noChangeArrowheads="1"/>
              </p:cNvSpPr>
              <p:nvPr/>
            </p:nvSpPr>
            <p:spPr bwMode="auto">
              <a:xfrm flipV="1">
                <a:off x="2829841" y="835329"/>
                <a:ext cx="1246884" cy="516969"/>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8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الداخليين</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28" name="Group 27">
                <a:extLst>
                  <a:ext uri="{FF2B5EF4-FFF2-40B4-BE49-F238E27FC236}">
                    <a16:creationId xmlns:a16="http://schemas.microsoft.com/office/drawing/2014/main" id="{FF19B867-8B8C-44A0-B805-D8F4A2D51574}"/>
                  </a:ext>
                </a:extLst>
              </p:cNvPr>
              <p:cNvGrpSpPr/>
              <p:nvPr/>
            </p:nvGrpSpPr>
            <p:grpSpPr>
              <a:xfrm>
                <a:off x="3194738" y="79932"/>
                <a:ext cx="517029" cy="516968"/>
                <a:chOff x="3194738" y="79932"/>
                <a:chExt cx="517029" cy="516968"/>
              </a:xfrm>
            </p:grpSpPr>
            <p:sp>
              <p:nvSpPr>
                <p:cNvPr id="29" name="Oval 28">
                  <a:extLst>
                    <a:ext uri="{FF2B5EF4-FFF2-40B4-BE49-F238E27FC236}">
                      <a16:creationId xmlns:a16="http://schemas.microsoft.com/office/drawing/2014/main" id="{107F7BA5-5BF0-4016-9889-5ABE9C40D1A5}"/>
                    </a:ext>
                  </a:extLst>
                </p:cNvPr>
                <p:cNvSpPr/>
                <p:nvPr/>
              </p:nvSpPr>
              <p:spPr>
                <a:xfrm>
                  <a:off x="3194799" y="79932"/>
                  <a:ext cx="516968" cy="516968"/>
                </a:xfrm>
                <a:prstGeom prst="ellipse">
                  <a:avLst/>
                </a:prstGeom>
                <a:noFill/>
                <a:ln>
                  <a:solidFill>
                    <a:srgbClr val="0058A3"/>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30" name="TextBox 140">
                  <a:extLst>
                    <a:ext uri="{FF2B5EF4-FFF2-40B4-BE49-F238E27FC236}">
                      <a16:creationId xmlns:a16="http://schemas.microsoft.com/office/drawing/2014/main" id="{F1D40EFD-7F32-4401-82AC-8DB20E54F541}"/>
                    </a:ext>
                  </a:extLst>
                </p:cNvPr>
                <p:cNvSpPr txBox="1"/>
                <p:nvPr/>
              </p:nvSpPr>
              <p:spPr>
                <a:xfrm>
                  <a:off x="3194738" y="143715"/>
                  <a:ext cx="516467" cy="348883"/>
                </a:xfrm>
                <a:prstGeom prst="rect">
                  <a:avLst/>
                </a:prstGeom>
                <a:noFill/>
              </p:spPr>
              <p:txBody>
                <a:bodyPr wrap="square" rtlCol="0">
                  <a:spAutoFit/>
                </a:bodyPr>
                <a:lstStyle/>
                <a:p>
                  <a:pPr marL="0" marR="0" algn="ctr" rtl="0">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rial" panose="020B0604020202020204" pitchFamily="34" charset="0"/>
                    </a:rPr>
                    <a:t>01</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cxnSp>
          <p:nvCxnSpPr>
            <p:cNvPr id="26" name="Straight Connector 25">
              <a:extLst>
                <a:ext uri="{FF2B5EF4-FFF2-40B4-BE49-F238E27FC236}">
                  <a16:creationId xmlns:a16="http://schemas.microsoft.com/office/drawing/2014/main" id="{33895720-24EC-47E2-AB5A-0FD3F8CD3CC5}"/>
                </a:ext>
              </a:extLst>
            </p:cNvPr>
            <p:cNvCxnSpPr/>
            <p:nvPr/>
          </p:nvCxnSpPr>
          <p:spPr>
            <a:xfrm>
              <a:off x="2715541" y="0"/>
              <a:ext cx="0" cy="1549400"/>
            </a:xfrm>
            <a:prstGeom prst="line">
              <a:avLst/>
            </a:prstGeom>
            <a:ln w="76200">
              <a:solidFill>
                <a:srgbClr val="0058A3"/>
              </a:solidFill>
              <a:prstDash val="sysDot"/>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56408E42-2D7A-416E-8889-4415986813E9}"/>
              </a:ext>
            </a:extLst>
          </p:cNvPr>
          <p:cNvSpPr txBox="1"/>
          <p:nvPr/>
        </p:nvSpPr>
        <p:spPr>
          <a:xfrm>
            <a:off x="12954000" y="2514431"/>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sz="1800" dirty="0">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rPr>
              <a:t>في إدارة المشاريع، أصحاب المصلحة (</a:t>
            </a:r>
            <a:r>
              <a:rPr lang="en-US" sz="1800" dirty="0">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rPr>
              <a:t>Stakeholders</a:t>
            </a:r>
            <a:r>
              <a:rPr lang="ar-SA" sz="1800" dirty="0">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rPr>
              <a:t>) هم الأفراد أو المجموعات التي لها مصلحة في نجاح المشروع أو تأثير عليه. إن تحديد وإدارة هؤلاء الأصحاب بفعالية يعد من أهم مهام مدير المشروع، فهم يلعبون أدواراً هامة في تحقيق أهداف المشروع</a:t>
            </a:r>
            <a:endParaRPr lang="en-US" dirty="0"/>
          </a:p>
        </p:txBody>
      </p:sp>
      <p:pic>
        <p:nvPicPr>
          <p:cNvPr id="38" name="Picture 2" descr="Stakeholders Icon Images – Browse 6,061 Stock Photos, Vectors, and Video |  Adobe Stock">
            <a:extLst>
              <a:ext uri="{FF2B5EF4-FFF2-40B4-BE49-F238E27FC236}">
                <a16:creationId xmlns:a16="http://schemas.microsoft.com/office/drawing/2014/main" id="{464E1613-C3F0-4FA9-AF9D-E4D266C575A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9259" y1="48056" x2="49259" y2="48056"/>
                      </a14:backgroundRemoval>
                    </a14:imgEffect>
                  </a14:imgLayer>
                </a14:imgProps>
              </a:ext>
              <a:ext uri="{28A0092B-C50C-407E-A947-70E740481C1C}">
                <a14:useLocalDpi xmlns:a14="http://schemas.microsoft.com/office/drawing/2010/main" val="0"/>
              </a:ext>
            </a:extLst>
          </a:blip>
          <a:srcRect/>
          <a:stretch>
            <a:fillRect/>
          </a:stretch>
        </p:blipFill>
        <p:spPr bwMode="auto">
          <a:xfrm>
            <a:off x="-6869117" y="2042172"/>
            <a:ext cx="6482980" cy="4321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305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إدارة الاجتماعات وتوثيق المعلومات</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8EDA9BE1-9765-4B26-8F86-2183A99CD21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90343"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CEF80C7-3B4C-474E-80F3-2F0734014C39}"/>
              </a:ext>
            </a:extLst>
          </p:cNvPr>
          <p:cNvGrpSpPr/>
          <p:nvPr/>
        </p:nvGrpSpPr>
        <p:grpSpPr>
          <a:xfrm>
            <a:off x="2745985" y="2642016"/>
            <a:ext cx="2261567" cy="2814717"/>
            <a:chOff x="2745985" y="2642016"/>
            <a:chExt cx="2261567" cy="2814717"/>
          </a:xfrm>
        </p:grpSpPr>
        <p:grpSp>
          <p:nvGrpSpPr>
            <p:cNvPr id="37" name="مجموعة 1">
              <a:extLst>
                <a:ext uri="{FF2B5EF4-FFF2-40B4-BE49-F238E27FC236}">
                  <a16:creationId xmlns:a16="http://schemas.microsoft.com/office/drawing/2014/main" id="{E9D451D2-F472-4785-8E9C-7646C2A96DFA}"/>
                </a:ext>
              </a:extLst>
            </p:cNvPr>
            <p:cNvGrpSpPr/>
            <p:nvPr/>
          </p:nvGrpSpPr>
          <p:grpSpPr>
            <a:xfrm>
              <a:off x="2758096" y="2642016"/>
              <a:ext cx="2158013" cy="2814717"/>
              <a:chOff x="1232583" y="0"/>
              <a:chExt cx="1181100" cy="1541709"/>
            </a:xfrm>
          </p:grpSpPr>
          <p:sp>
            <p:nvSpPr>
              <p:cNvPr id="58" name="مستطيل: زوايا مستديرة 61">
                <a:extLst>
                  <a:ext uri="{FF2B5EF4-FFF2-40B4-BE49-F238E27FC236}">
                    <a16:creationId xmlns:a16="http://schemas.microsoft.com/office/drawing/2014/main" id="{64B8C1E5-7793-4375-9710-A631282AAC43}"/>
                  </a:ext>
                </a:extLst>
              </p:cNvPr>
              <p:cNvSpPr/>
              <p:nvPr/>
            </p:nvSpPr>
            <p:spPr>
              <a:xfrm>
                <a:off x="1232583" y="285750"/>
                <a:ext cx="1181100" cy="1255959"/>
              </a:xfrm>
              <a:prstGeom prst="roundRect">
                <a:avLst/>
              </a:prstGeom>
              <a:noFill/>
              <a:ln w="28575">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59" name="شكل بيضاوي 62">
                <a:extLst>
                  <a:ext uri="{FF2B5EF4-FFF2-40B4-BE49-F238E27FC236}">
                    <a16:creationId xmlns:a16="http://schemas.microsoft.com/office/drawing/2014/main" id="{DEF775CA-C0BD-4464-81C5-D1CE37AAA77D}"/>
                  </a:ext>
                </a:extLst>
              </p:cNvPr>
              <p:cNvSpPr/>
              <p:nvPr/>
            </p:nvSpPr>
            <p:spPr>
              <a:xfrm>
                <a:off x="1537383" y="0"/>
                <a:ext cx="571500" cy="571500"/>
              </a:xfrm>
              <a:prstGeom prst="round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38" name="مربع نص 339">
              <a:extLst>
                <a:ext uri="{FF2B5EF4-FFF2-40B4-BE49-F238E27FC236}">
                  <a16:creationId xmlns:a16="http://schemas.microsoft.com/office/drawing/2014/main" id="{2919BB90-F797-4C50-B436-5B9BB639AA22}"/>
                </a:ext>
              </a:extLst>
            </p:cNvPr>
            <p:cNvSpPr txBox="1"/>
            <p:nvPr/>
          </p:nvSpPr>
          <p:spPr>
            <a:xfrm>
              <a:off x="2745985" y="3685353"/>
              <a:ext cx="2261567" cy="1744258"/>
            </a:xfrm>
            <a:prstGeom prst="roundRect">
              <a:avLst/>
            </a:prstGeom>
            <a:noFill/>
          </p:spPr>
          <p:txBody>
            <a:bodyPr wrap="square" rtlCol="1">
              <a:noAutofit/>
            </a:bodyPr>
            <a:lstStyle/>
            <a:p>
              <a:pPr marL="0" marR="0" algn="ctr" rtl="0">
                <a:lnSpc>
                  <a:spcPct val="115000"/>
                </a:lnSpc>
                <a:spcBef>
                  <a:spcPts val="0"/>
                </a:spcBef>
                <a:spcAft>
                  <a:spcPts val="0"/>
                </a:spcAft>
              </a:pPr>
              <a:r>
                <a:rPr lang="ar-SY" sz="2400"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تحسين التواصل والتنسيق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1" name="Graphic 34" descr="Customer review with solid fill">
              <a:extLst>
                <a:ext uri="{FF2B5EF4-FFF2-40B4-BE49-F238E27FC236}">
                  <a16:creationId xmlns:a16="http://schemas.microsoft.com/office/drawing/2014/main" id="{8EAA078C-2A53-46CF-872E-76BF97E139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25051" y="2779489"/>
              <a:ext cx="826658" cy="826677"/>
            </a:xfrm>
            <a:prstGeom prst="rect">
              <a:avLst/>
            </a:prstGeom>
          </p:spPr>
        </p:pic>
      </p:grpSp>
      <p:grpSp>
        <p:nvGrpSpPr>
          <p:cNvPr id="4" name="Group 3">
            <a:extLst>
              <a:ext uri="{FF2B5EF4-FFF2-40B4-BE49-F238E27FC236}">
                <a16:creationId xmlns:a16="http://schemas.microsoft.com/office/drawing/2014/main" id="{E9AE65CB-8F21-4B46-A843-E4E5272CF9C5}"/>
              </a:ext>
            </a:extLst>
          </p:cNvPr>
          <p:cNvGrpSpPr/>
          <p:nvPr/>
        </p:nvGrpSpPr>
        <p:grpSpPr>
          <a:xfrm>
            <a:off x="5007550" y="2642016"/>
            <a:ext cx="2339871" cy="2814719"/>
            <a:chOff x="5007550" y="2642016"/>
            <a:chExt cx="2339871" cy="2814719"/>
          </a:xfrm>
        </p:grpSpPr>
        <p:grpSp>
          <p:nvGrpSpPr>
            <p:cNvPr id="39" name="مجموعة 5">
              <a:extLst>
                <a:ext uri="{FF2B5EF4-FFF2-40B4-BE49-F238E27FC236}">
                  <a16:creationId xmlns:a16="http://schemas.microsoft.com/office/drawing/2014/main" id="{56358720-9792-4B39-9C7F-374B0210385B}"/>
                </a:ext>
              </a:extLst>
            </p:cNvPr>
            <p:cNvGrpSpPr/>
            <p:nvPr/>
          </p:nvGrpSpPr>
          <p:grpSpPr>
            <a:xfrm>
              <a:off x="5078539" y="2642016"/>
              <a:ext cx="2158011" cy="2814719"/>
              <a:chOff x="2381192" y="0"/>
              <a:chExt cx="1181100" cy="1541709"/>
            </a:xfrm>
          </p:grpSpPr>
          <p:sp>
            <p:nvSpPr>
              <p:cNvPr id="56" name="مستطيل: زوايا مستديرة 49">
                <a:extLst>
                  <a:ext uri="{FF2B5EF4-FFF2-40B4-BE49-F238E27FC236}">
                    <a16:creationId xmlns:a16="http://schemas.microsoft.com/office/drawing/2014/main" id="{6C60049A-D8E1-44BF-A8DB-B37F51AF70E0}"/>
                  </a:ext>
                </a:extLst>
              </p:cNvPr>
              <p:cNvSpPr/>
              <p:nvPr/>
            </p:nvSpPr>
            <p:spPr>
              <a:xfrm>
                <a:off x="2381192" y="285750"/>
                <a:ext cx="1181100" cy="1255959"/>
              </a:xfrm>
              <a:prstGeom prst="roundRect">
                <a:avLst/>
              </a:prstGeom>
              <a:noFill/>
              <a:ln w="28575">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57" name="شكل بيضاوي 50">
                <a:extLst>
                  <a:ext uri="{FF2B5EF4-FFF2-40B4-BE49-F238E27FC236}">
                    <a16:creationId xmlns:a16="http://schemas.microsoft.com/office/drawing/2014/main" id="{623147DE-6969-4F47-AD3C-A2755297873B}"/>
                  </a:ext>
                </a:extLst>
              </p:cNvPr>
              <p:cNvSpPr/>
              <p:nvPr/>
            </p:nvSpPr>
            <p:spPr>
              <a:xfrm>
                <a:off x="2685992" y="0"/>
                <a:ext cx="571500" cy="571500"/>
              </a:xfrm>
              <a:prstGeom prst="round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40" name="مربع نص 353">
              <a:extLst>
                <a:ext uri="{FF2B5EF4-FFF2-40B4-BE49-F238E27FC236}">
                  <a16:creationId xmlns:a16="http://schemas.microsoft.com/office/drawing/2014/main" id="{FB43E216-8F6B-4789-BC69-FE862714583B}"/>
                </a:ext>
              </a:extLst>
            </p:cNvPr>
            <p:cNvSpPr txBox="1"/>
            <p:nvPr/>
          </p:nvSpPr>
          <p:spPr>
            <a:xfrm>
              <a:off x="5007550" y="3887874"/>
              <a:ext cx="2339871" cy="1497913"/>
            </a:xfrm>
            <a:prstGeom prst="roundRect">
              <a:avLst/>
            </a:prstGeom>
            <a:noFill/>
          </p:spPr>
          <p:txBody>
            <a:bodyPr wrap="square" rtlCol="1">
              <a:noAutofit/>
            </a:bodyPr>
            <a:lstStyle/>
            <a:p>
              <a:pPr marL="0" marR="0" algn="ctr" rtl="0">
                <a:lnSpc>
                  <a:spcPct val="115000"/>
                </a:lnSpc>
                <a:spcBef>
                  <a:spcPts val="0"/>
                </a:spcBef>
                <a:spcAft>
                  <a:spcPts val="0"/>
                </a:spcAft>
              </a:pPr>
              <a:r>
                <a:rPr lang="ar-SY" sz="2400"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تعزيز المساءلة والشفافية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3" name="Graphic 108" descr="Group brainstorm with solid fill">
              <a:extLst>
                <a:ext uri="{FF2B5EF4-FFF2-40B4-BE49-F238E27FC236}">
                  <a16:creationId xmlns:a16="http://schemas.microsoft.com/office/drawing/2014/main" id="{A76AA09B-D786-49B8-8EA4-8B257EB60A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54966" y="2675072"/>
              <a:ext cx="1060331" cy="1060355"/>
            </a:xfrm>
            <a:prstGeom prst="rect">
              <a:avLst/>
            </a:prstGeom>
          </p:spPr>
        </p:pic>
      </p:grpSp>
      <p:grpSp>
        <p:nvGrpSpPr>
          <p:cNvPr id="2" name="Group 1">
            <a:extLst>
              <a:ext uri="{FF2B5EF4-FFF2-40B4-BE49-F238E27FC236}">
                <a16:creationId xmlns:a16="http://schemas.microsoft.com/office/drawing/2014/main" id="{8B6694A8-3256-462A-A8B3-4D57F9B50D1A}"/>
              </a:ext>
            </a:extLst>
          </p:cNvPr>
          <p:cNvGrpSpPr/>
          <p:nvPr/>
        </p:nvGrpSpPr>
        <p:grpSpPr>
          <a:xfrm>
            <a:off x="9669023" y="2695311"/>
            <a:ext cx="2298360" cy="2761426"/>
            <a:chOff x="9669023" y="2695311"/>
            <a:chExt cx="2298360" cy="2761426"/>
          </a:xfrm>
        </p:grpSpPr>
        <p:grpSp>
          <p:nvGrpSpPr>
            <p:cNvPr id="43" name="مجموعة 19">
              <a:extLst>
                <a:ext uri="{FF2B5EF4-FFF2-40B4-BE49-F238E27FC236}">
                  <a16:creationId xmlns:a16="http://schemas.microsoft.com/office/drawing/2014/main" id="{C53A99A6-ACD1-479D-9CFC-221FF18D3CCE}"/>
                </a:ext>
              </a:extLst>
            </p:cNvPr>
            <p:cNvGrpSpPr/>
            <p:nvPr/>
          </p:nvGrpSpPr>
          <p:grpSpPr>
            <a:xfrm>
              <a:off x="9669023" y="2695311"/>
              <a:ext cx="2298360" cy="2761426"/>
              <a:chOff x="4651618" y="26380"/>
              <a:chExt cx="1257914" cy="1512518"/>
            </a:xfrm>
          </p:grpSpPr>
          <p:grpSp>
            <p:nvGrpSpPr>
              <p:cNvPr id="44" name="مجموعة 20">
                <a:extLst>
                  <a:ext uri="{FF2B5EF4-FFF2-40B4-BE49-F238E27FC236}">
                    <a16:creationId xmlns:a16="http://schemas.microsoft.com/office/drawing/2014/main" id="{C9FCE829-AA6E-41E8-83DB-939A011A0E68}"/>
                  </a:ext>
                </a:extLst>
              </p:cNvPr>
              <p:cNvGrpSpPr/>
              <p:nvPr/>
            </p:nvGrpSpPr>
            <p:grpSpPr>
              <a:xfrm>
                <a:off x="4704601" y="26380"/>
                <a:ext cx="1181100" cy="1512518"/>
                <a:chOff x="4704601" y="26380"/>
                <a:chExt cx="1181100" cy="1512518"/>
              </a:xfrm>
            </p:grpSpPr>
            <p:sp>
              <p:nvSpPr>
                <p:cNvPr id="46" name="مستطيل: زوايا مستديرة 45">
                  <a:extLst>
                    <a:ext uri="{FF2B5EF4-FFF2-40B4-BE49-F238E27FC236}">
                      <a16:creationId xmlns:a16="http://schemas.microsoft.com/office/drawing/2014/main" id="{84D34E5F-9521-47F2-AFEB-374ED2B23668}"/>
                    </a:ext>
                  </a:extLst>
                </p:cNvPr>
                <p:cNvSpPr/>
                <p:nvPr/>
              </p:nvSpPr>
              <p:spPr>
                <a:xfrm>
                  <a:off x="4704601" y="282939"/>
                  <a:ext cx="1181100" cy="1255959"/>
                </a:xfrm>
                <a:prstGeom prst="roundRect">
                  <a:avLst/>
                </a:prstGeom>
                <a:noFill/>
                <a:ln w="28575">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7" name="شكل بيضاوي 46">
                  <a:extLst>
                    <a:ext uri="{FF2B5EF4-FFF2-40B4-BE49-F238E27FC236}">
                      <a16:creationId xmlns:a16="http://schemas.microsoft.com/office/drawing/2014/main" id="{D62D9212-1966-467A-A687-D02501DA17F7}"/>
                    </a:ext>
                  </a:extLst>
                </p:cNvPr>
                <p:cNvSpPr/>
                <p:nvPr/>
              </p:nvSpPr>
              <p:spPr>
                <a:xfrm>
                  <a:off x="5009401" y="26380"/>
                  <a:ext cx="571500" cy="571500"/>
                </a:xfrm>
                <a:prstGeom prst="round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45" name="مربع نص 358">
                <a:extLst>
                  <a:ext uri="{FF2B5EF4-FFF2-40B4-BE49-F238E27FC236}">
                    <a16:creationId xmlns:a16="http://schemas.microsoft.com/office/drawing/2014/main" id="{CA74184C-ADE8-4A22-BCB5-F9EC2F435C0D}"/>
                  </a:ext>
                </a:extLst>
              </p:cNvPr>
              <p:cNvSpPr txBox="1"/>
              <p:nvPr/>
            </p:nvSpPr>
            <p:spPr>
              <a:xfrm>
                <a:off x="4651618" y="694439"/>
                <a:ext cx="1257914" cy="843996"/>
              </a:xfrm>
              <a:prstGeom prst="roundRect">
                <a:avLst/>
              </a:prstGeom>
              <a:noFill/>
            </p:spPr>
            <p:txBody>
              <a:bodyPr wrap="square" rtlCol="1">
                <a:noAutofit/>
              </a:bodyPr>
              <a:lstStyle/>
              <a:p>
                <a:pPr marL="0" marR="0" algn="ctr" rtl="0">
                  <a:lnSpc>
                    <a:spcPct val="115000"/>
                  </a:lnSpc>
                  <a:spcBef>
                    <a:spcPts val="0"/>
                  </a:spcBef>
                  <a:spcAft>
                    <a:spcPts val="0"/>
                  </a:spcAft>
                </a:pPr>
                <a:r>
                  <a:rPr lang="ar-SY" sz="2400"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الأولويات والمهام</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4" name="Graphic 61" descr="List with solid fill">
              <a:extLst>
                <a:ext uri="{FF2B5EF4-FFF2-40B4-BE49-F238E27FC236}">
                  <a16:creationId xmlns:a16="http://schemas.microsoft.com/office/drawing/2014/main" id="{CB3D5B1F-8BF1-4886-B109-6AA32D9B2F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73092" y="2746462"/>
              <a:ext cx="974398" cy="974421"/>
            </a:xfrm>
            <a:prstGeom prst="rect">
              <a:avLst/>
            </a:prstGeom>
          </p:spPr>
        </p:pic>
      </p:grpSp>
      <p:grpSp>
        <p:nvGrpSpPr>
          <p:cNvPr id="3" name="Group 2">
            <a:extLst>
              <a:ext uri="{FF2B5EF4-FFF2-40B4-BE49-F238E27FC236}">
                <a16:creationId xmlns:a16="http://schemas.microsoft.com/office/drawing/2014/main" id="{78AD7422-6817-40D5-B3DD-69FA8CFD3E67}"/>
              </a:ext>
            </a:extLst>
          </p:cNvPr>
          <p:cNvGrpSpPr/>
          <p:nvPr/>
        </p:nvGrpSpPr>
        <p:grpSpPr>
          <a:xfrm>
            <a:off x="7295269" y="2642016"/>
            <a:ext cx="2494634" cy="2814723"/>
            <a:chOff x="7295269" y="2642016"/>
            <a:chExt cx="2494634" cy="2814723"/>
          </a:xfrm>
        </p:grpSpPr>
        <p:grpSp>
          <p:nvGrpSpPr>
            <p:cNvPr id="42" name="مجموعة 14">
              <a:extLst>
                <a:ext uri="{FF2B5EF4-FFF2-40B4-BE49-F238E27FC236}">
                  <a16:creationId xmlns:a16="http://schemas.microsoft.com/office/drawing/2014/main" id="{4CF3A36C-A8FD-4E36-8681-8CFF517E0833}"/>
                </a:ext>
              </a:extLst>
            </p:cNvPr>
            <p:cNvGrpSpPr/>
            <p:nvPr/>
          </p:nvGrpSpPr>
          <p:grpSpPr>
            <a:xfrm>
              <a:off x="7295269" y="2642016"/>
              <a:ext cx="2494634" cy="2814723"/>
              <a:chOff x="3478462" y="0"/>
              <a:chExt cx="1365334" cy="1541709"/>
            </a:xfrm>
          </p:grpSpPr>
          <p:grpSp>
            <p:nvGrpSpPr>
              <p:cNvPr id="48" name="مجموعة 15">
                <a:extLst>
                  <a:ext uri="{FF2B5EF4-FFF2-40B4-BE49-F238E27FC236}">
                    <a16:creationId xmlns:a16="http://schemas.microsoft.com/office/drawing/2014/main" id="{BB0C7577-3BF1-42E9-B155-FC3B300AAE1F}"/>
                  </a:ext>
                </a:extLst>
              </p:cNvPr>
              <p:cNvGrpSpPr/>
              <p:nvPr/>
            </p:nvGrpSpPr>
            <p:grpSpPr>
              <a:xfrm>
                <a:off x="3547930" y="0"/>
                <a:ext cx="1181100" cy="1541709"/>
                <a:chOff x="3547930" y="0"/>
                <a:chExt cx="1181100" cy="1541709"/>
              </a:xfrm>
            </p:grpSpPr>
            <p:sp>
              <p:nvSpPr>
                <p:cNvPr id="50" name="مستطيل: زوايا مستديرة 53">
                  <a:extLst>
                    <a:ext uri="{FF2B5EF4-FFF2-40B4-BE49-F238E27FC236}">
                      <a16:creationId xmlns:a16="http://schemas.microsoft.com/office/drawing/2014/main" id="{068249B4-74AC-4710-B8E3-ED58F62C2AFE}"/>
                    </a:ext>
                  </a:extLst>
                </p:cNvPr>
                <p:cNvSpPr/>
                <p:nvPr/>
              </p:nvSpPr>
              <p:spPr>
                <a:xfrm>
                  <a:off x="3547930" y="285750"/>
                  <a:ext cx="1181100" cy="1255959"/>
                </a:xfrm>
                <a:prstGeom prst="roundRect">
                  <a:avLst/>
                </a:prstGeom>
                <a:noFill/>
                <a:ln w="28575">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51" name="شكل بيضاوي 54">
                  <a:extLst>
                    <a:ext uri="{FF2B5EF4-FFF2-40B4-BE49-F238E27FC236}">
                      <a16:creationId xmlns:a16="http://schemas.microsoft.com/office/drawing/2014/main" id="{8962D166-1C5D-4C5E-92CF-329D1C750016}"/>
                    </a:ext>
                  </a:extLst>
                </p:cNvPr>
                <p:cNvSpPr/>
                <p:nvPr/>
              </p:nvSpPr>
              <p:spPr>
                <a:xfrm>
                  <a:off x="3852730" y="0"/>
                  <a:ext cx="571500" cy="571500"/>
                </a:xfrm>
                <a:prstGeom prst="round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49" name="مربع نص 348">
                <a:extLst>
                  <a:ext uri="{FF2B5EF4-FFF2-40B4-BE49-F238E27FC236}">
                    <a16:creationId xmlns:a16="http://schemas.microsoft.com/office/drawing/2014/main" id="{32B7A029-E5DC-471B-AB5B-95A34E48DC32}"/>
                  </a:ext>
                </a:extLst>
              </p:cNvPr>
              <p:cNvSpPr txBox="1"/>
              <p:nvPr/>
            </p:nvSpPr>
            <p:spPr>
              <a:xfrm>
                <a:off x="3478462" y="697250"/>
                <a:ext cx="1365334" cy="818888"/>
              </a:xfrm>
              <a:prstGeom prst="roundRect">
                <a:avLst/>
              </a:prstGeom>
              <a:noFill/>
            </p:spPr>
            <p:txBody>
              <a:bodyPr wrap="square" rtlCol="1">
                <a:noAutofit/>
              </a:bodyPr>
              <a:lstStyle/>
              <a:p>
                <a:pPr marL="0" marR="0" algn="ctr" rtl="0">
                  <a:lnSpc>
                    <a:spcPct val="115000"/>
                  </a:lnSpc>
                  <a:spcBef>
                    <a:spcPts val="0"/>
                  </a:spcBef>
                  <a:spcAft>
                    <a:spcPts val="0"/>
                  </a:spcAft>
                </a:pPr>
                <a:r>
                  <a:rPr lang="ar-SY" sz="2400"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اتخاذ القرارات الفعالة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5" name="Graphic 2049" descr="Newspaper with solid fill">
              <a:extLst>
                <a:ext uri="{FF2B5EF4-FFF2-40B4-BE49-F238E27FC236}">
                  <a16:creationId xmlns:a16="http://schemas.microsoft.com/office/drawing/2014/main" id="{6AF1AF4A-5FFC-4B78-9A46-FCCE8ED6631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75410" y="2658033"/>
              <a:ext cx="1051561" cy="1051585"/>
            </a:xfrm>
            <a:prstGeom prst="rect">
              <a:avLst/>
            </a:prstGeom>
          </p:spPr>
        </p:pic>
      </p:grpSp>
      <p:grpSp>
        <p:nvGrpSpPr>
          <p:cNvPr id="6" name="Group 5">
            <a:extLst>
              <a:ext uri="{FF2B5EF4-FFF2-40B4-BE49-F238E27FC236}">
                <a16:creationId xmlns:a16="http://schemas.microsoft.com/office/drawing/2014/main" id="{94A9B828-1A9A-4C41-BF0C-C29B793BC727}"/>
              </a:ext>
            </a:extLst>
          </p:cNvPr>
          <p:cNvGrpSpPr/>
          <p:nvPr/>
        </p:nvGrpSpPr>
        <p:grpSpPr>
          <a:xfrm>
            <a:off x="224617" y="2642016"/>
            <a:ext cx="2533485" cy="2895602"/>
            <a:chOff x="224617" y="2642016"/>
            <a:chExt cx="2533485" cy="2895602"/>
          </a:xfrm>
        </p:grpSpPr>
        <p:grpSp>
          <p:nvGrpSpPr>
            <p:cNvPr id="41" name="مجموعة 9">
              <a:extLst>
                <a:ext uri="{FF2B5EF4-FFF2-40B4-BE49-F238E27FC236}">
                  <a16:creationId xmlns:a16="http://schemas.microsoft.com/office/drawing/2014/main" id="{71FC0DDA-F642-4615-B851-572BA6A2A9F5}"/>
                </a:ext>
              </a:extLst>
            </p:cNvPr>
            <p:cNvGrpSpPr/>
            <p:nvPr/>
          </p:nvGrpSpPr>
          <p:grpSpPr>
            <a:xfrm>
              <a:off x="224617" y="2642016"/>
              <a:ext cx="2533485" cy="2895602"/>
              <a:chOff x="-23748" y="0"/>
              <a:chExt cx="1386601" cy="1586012"/>
            </a:xfrm>
          </p:grpSpPr>
          <p:grpSp>
            <p:nvGrpSpPr>
              <p:cNvPr id="52" name="مجموعة 10">
                <a:extLst>
                  <a:ext uri="{FF2B5EF4-FFF2-40B4-BE49-F238E27FC236}">
                    <a16:creationId xmlns:a16="http://schemas.microsoft.com/office/drawing/2014/main" id="{5AA5934F-6D56-44F8-BD2B-20E881B90C0E}"/>
                  </a:ext>
                </a:extLst>
              </p:cNvPr>
              <p:cNvGrpSpPr/>
              <p:nvPr/>
            </p:nvGrpSpPr>
            <p:grpSpPr>
              <a:xfrm>
                <a:off x="80147" y="0"/>
                <a:ext cx="1181100" cy="1541708"/>
                <a:chOff x="80147" y="0"/>
                <a:chExt cx="1181100" cy="1541708"/>
              </a:xfrm>
            </p:grpSpPr>
            <p:sp>
              <p:nvSpPr>
                <p:cNvPr id="54" name="مستطيل: زوايا مستديرة 57">
                  <a:extLst>
                    <a:ext uri="{FF2B5EF4-FFF2-40B4-BE49-F238E27FC236}">
                      <a16:creationId xmlns:a16="http://schemas.microsoft.com/office/drawing/2014/main" id="{81B37E14-21FE-4BFD-8872-42993668EA84}"/>
                    </a:ext>
                  </a:extLst>
                </p:cNvPr>
                <p:cNvSpPr/>
                <p:nvPr/>
              </p:nvSpPr>
              <p:spPr>
                <a:xfrm>
                  <a:off x="80147" y="285749"/>
                  <a:ext cx="1181100" cy="1255959"/>
                </a:xfrm>
                <a:prstGeom prst="roundRect">
                  <a:avLst/>
                </a:prstGeom>
                <a:noFill/>
                <a:ln w="28575">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55" name="شكل بيضاوي 58">
                  <a:extLst>
                    <a:ext uri="{FF2B5EF4-FFF2-40B4-BE49-F238E27FC236}">
                      <a16:creationId xmlns:a16="http://schemas.microsoft.com/office/drawing/2014/main" id="{70789BF6-ABCD-4A06-A251-DF5D084AA7DF}"/>
                    </a:ext>
                  </a:extLst>
                </p:cNvPr>
                <p:cNvSpPr/>
                <p:nvPr/>
              </p:nvSpPr>
              <p:spPr>
                <a:xfrm>
                  <a:off x="384947" y="0"/>
                  <a:ext cx="571500" cy="571500"/>
                </a:xfrm>
                <a:prstGeom prst="round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53" name="مربع نص 343">
                <a:extLst>
                  <a:ext uri="{FF2B5EF4-FFF2-40B4-BE49-F238E27FC236}">
                    <a16:creationId xmlns:a16="http://schemas.microsoft.com/office/drawing/2014/main" id="{777F981B-4423-4BDC-8E25-C476AAD6B740}"/>
                  </a:ext>
                </a:extLst>
              </p:cNvPr>
              <p:cNvSpPr txBox="1"/>
              <p:nvPr/>
            </p:nvSpPr>
            <p:spPr>
              <a:xfrm>
                <a:off x="-23748" y="590916"/>
                <a:ext cx="1386601" cy="995096"/>
              </a:xfrm>
              <a:prstGeom prst="roundRect">
                <a:avLst/>
              </a:prstGeom>
              <a:noFill/>
            </p:spPr>
            <p:txBody>
              <a:bodyPr wrap="square" rtlCol="1">
                <a:noAutofit/>
              </a:bodyPr>
              <a:lstStyle/>
              <a:p>
                <a:pPr marL="0" marR="0" algn="ctr" rtl="0">
                  <a:lnSpc>
                    <a:spcPct val="115000"/>
                  </a:lnSpc>
                  <a:spcBef>
                    <a:spcPts val="0"/>
                  </a:spcBef>
                  <a:spcAft>
                    <a:spcPts val="0"/>
                  </a:spcAft>
                </a:pPr>
                <a:r>
                  <a:rPr lang="ar-SY" sz="2400"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الحفاظ على السجلات والمراجع</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6" name="Graphic 120" descr="Books on shelf with solid fill">
              <a:extLst>
                <a:ext uri="{FF2B5EF4-FFF2-40B4-BE49-F238E27FC236}">
                  <a16:creationId xmlns:a16="http://schemas.microsoft.com/office/drawing/2014/main" id="{C038E21C-20E3-40F7-8289-0A1E06B722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7018" y="2715794"/>
              <a:ext cx="974407" cy="974429"/>
            </a:xfrm>
            <a:prstGeom prst="rect">
              <a:avLst/>
            </a:prstGeom>
          </p:spPr>
        </p:pic>
      </p:grpSp>
    </p:spTree>
    <p:extLst>
      <p:ext uri="{BB962C8B-B14F-4D97-AF65-F5344CB8AC3E}">
        <p14:creationId xmlns:p14="http://schemas.microsoft.com/office/powerpoint/2010/main" val="1467621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إدارة الاجتماعات الفعالة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23" name="Group 22">
            <a:extLst>
              <a:ext uri="{FF2B5EF4-FFF2-40B4-BE49-F238E27FC236}">
                <a16:creationId xmlns:a16="http://schemas.microsoft.com/office/drawing/2014/main" id="{45F44D39-9D62-4816-9894-011FF7080BC2}"/>
              </a:ext>
            </a:extLst>
          </p:cNvPr>
          <p:cNvGrpSpPr/>
          <p:nvPr/>
        </p:nvGrpSpPr>
        <p:grpSpPr>
          <a:xfrm>
            <a:off x="2706735" y="2387553"/>
            <a:ext cx="2309265" cy="3127830"/>
            <a:chOff x="2706735" y="2387553"/>
            <a:chExt cx="2309265" cy="3127830"/>
          </a:xfrm>
        </p:grpSpPr>
        <p:grpSp>
          <p:nvGrpSpPr>
            <p:cNvPr id="62" name="Group 61">
              <a:extLst>
                <a:ext uri="{FF2B5EF4-FFF2-40B4-BE49-F238E27FC236}">
                  <a16:creationId xmlns:a16="http://schemas.microsoft.com/office/drawing/2014/main" id="{129D647F-0499-4A4F-AEBC-DE00DD334BBF}"/>
                </a:ext>
              </a:extLst>
            </p:cNvPr>
            <p:cNvGrpSpPr/>
            <p:nvPr/>
          </p:nvGrpSpPr>
          <p:grpSpPr>
            <a:xfrm>
              <a:off x="2706735" y="2387553"/>
              <a:ext cx="2309265" cy="3127830"/>
              <a:chOff x="1206817" y="0"/>
              <a:chExt cx="1699728" cy="2302565"/>
            </a:xfrm>
          </p:grpSpPr>
          <p:grpSp>
            <p:nvGrpSpPr>
              <p:cNvPr id="89" name="Group 88">
                <a:extLst>
                  <a:ext uri="{FF2B5EF4-FFF2-40B4-BE49-F238E27FC236}">
                    <a16:creationId xmlns:a16="http://schemas.microsoft.com/office/drawing/2014/main" id="{2FF1A05C-4AE8-4A92-82A2-FFF468B7BB1E}"/>
                  </a:ext>
                </a:extLst>
              </p:cNvPr>
              <p:cNvGrpSpPr/>
              <p:nvPr/>
            </p:nvGrpSpPr>
            <p:grpSpPr>
              <a:xfrm>
                <a:off x="1315933" y="0"/>
                <a:ext cx="1550504" cy="2302565"/>
                <a:chOff x="1315933" y="0"/>
                <a:chExt cx="1550504" cy="2302565"/>
              </a:xfrm>
            </p:grpSpPr>
            <p:sp>
              <p:nvSpPr>
                <p:cNvPr id="92" name="Rectangle 91">
                  <a:extLst>
                    <a:ext uri="{FF2B5EF4-FFF2-40B4-BE49-F238E27FC236}">
                      <a16:creationId xmlns:a16="http://schemas.microsoft.com/office/drawing/2014/main" id="{C86951E0-A2FF-4692-8FCA-118C5E2A0F1B}"/>
                    </a:ext>
                  </a:extLst>
                </p:cNvPr>
                <p:cNvSpPr/>
                <p:nvPr/>
              </p:nvSpPr>
              <p:spPr>
                <a:xfrm>
                  <a:off x="1315933" y="0"/>
                  <a:ext cx="1550504" cy="230256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3" name="Rectangle 92">
                  <a:extLst>
                    <a:ext uri="{FF2B5EF4-FFF2-40B4-BE49-F238E27FC236}">
                      <a16:creationId xmlns:a16="http://schemas.microsoft.com/office/drawing/2014/main" id="{C4533E86-1BDE-4E0D-B4DC-D4CBF9EB9DC2}"/>
                    </a:ext>
                  </a:extLst>
                </p:cNvPr>
                <p:cNvSpPr/>
                <p:nvPr/>
              </p:nvSpPr>
              <p:spPr>
                <a:xfrm flipV="1">
                  <a:off x="1408698" y="2143538"/>
                  <a:ext cx="1364974" cy="79515"/>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4" name="Rectangle 93">
                  <a:extLst>
                    <a:ext uri="{FF2B5EF4-FFF2-40B4-BE49-F238E27FC236}">
                      <a16:creationId xmlns:a16="http://schemas.microsoft.com/office/drawing/2014/main" id="{320EC03A-E8BC-4425-8B68-30A1EE53C030}"/>
                    </a:ext>
                  </a:extLst>
                </p:cNvPr>
                <p:cNvSpPr/>
                <p:nvPr/>
              </p:nvSpPr>
              <p:spPr>
                <a:xfrm flipV="1">
                  <a:off x="1315933" y="129203"/>
                  <a:ext cx="887895" cy="400883"/>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90" name="مربع نص 49">
                <a:extLst>
                  <a:ext uri="{FF2B5EF4-FFF2-40B4-BE49-F238E27FC236}">
                    <a16:creationId xmlns:a16="http://schemas.microsoft.com/office/drawing/2014/main" id="{58905079-1C44-44E1-8D18-905C1B1DC783}"/>
                  </a:ext>
                </a:extLst>
              </p:cNvPr>
              <p:cNvSpPr txBox="1"/>
              <p:nvPr/>
            </p:nvSpPr>
            <p:spPr>
              <a:xfrm>
                <a:off x="1408579" y="18186"/>
                <a:ext cx="642600" cy="548025"/>
              </a:xfrm>
              <a:prstGeom prst="rect">
                <a:avLst/>
              </a:prstGeom>
              <a:noFill/>
            </p:spPr>
            <p:txBody>
              <a:bodyPr wrap="square">
                <a:noAutofit/>
              </a:bodyPr>
              <a:lstStyle/>
              <a:p>
                <a:pPr marL="0" marR="0" algn="ctr" rtl="1">
                  <a:lnSpc>
                    <a:spcPct val="115000"/>
                  </a:lnSpc>
                  <a:spcBef>
                    <a:spcPts val="0"/>
                  </a:spcBef>
                  <a:spcAft>
                    <a:spcPts val="0"/>
                  </a:spcAft>
                </a:pPr>
                <a:r>
                  <a:rPr lang="en-US" sz="36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04</a:t>
                </a:r>
                <a:endParaRPr lang="en-US" sz="36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91" name="مربع نص 49">
                <a:extLst>
                  <a:ext uri="{FF2B5EF4-FFF2-40B4-BE49-F238E27FC236}">
                    <a16:creationId xmlns:a16="http://schemas.microsoft.com/office/drawing/2014/main" id="{6E5EFD9F-A42E-4847-8051-31484992EF0C}"/>
                  </a:ext>
                </a:extLst>
              </p:cNvPr>
              <p:cNvSpPr txBox="1"/>
              <p:nvPr/>
            </p:nvSpPr>
            <p:spPr>
              <a:xfrm>
                <a:off x="1206817" y="602062"/>
                <a:ext cx="1699728" cy="994368"/>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تشجيع المشاركة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6" name="Graphic 12" descr="Business Growth with solid fill">
              <a:extLst>
                <a:ext uri="{FF2B5EF4-FFF2-40B4-BE49-F238E27FC236}">
                  <a16:creationId xmlns:a16="http://schemas.microsoft.com/office/drawing/2014/main" id="{0F0BACE8-F577-4974-BDFC-2655F2D7AE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2867" y="4203773"/>
              <a:ext cx="1066449" cy="1066476"/>
            </a:xfrm>
            <a:prstGeom prst="rect">
              <a:avLst/>
            </a:prstGeom>
          </p:spPr>
        </p:pic>
      </p:grpSp>
      <p:grpSp>
        <p:nvGrpSpPr>
          <p:cNvPr id="21" name="Group 20">
            <a:extLst>
              <a:ext uri="{FF2B5EF4-FFF2-40B4-BE49-F238E27FC236}">
                <a16:creationId xmlns:a16="http://schemas.microsoft.com/office/drawing/2014/main" id="{DA8D5885-6218-4498-A8D9-5E787589721E}"/>
              </a:ext>
            </a:extLst>
          </p:cNvPr>
          <p:cNvGrpSpPr/>
          <p:nvPr/>
        </p:nvGrpSpPr>
        <p:grpSpPr>
          <a:xfrm>
            <a:off x="7428115" y="2387553"/>
            <a:ext cx="2106524" cy="3127830"/>
            <a:chOff x="7428115" y="2387553"/>
            <a:chExt cx="2106524" cy="3127830"/>
          </a:xfrm>
        </p:grpSpPr>
        <p:grpSp>
          <p:nvGrpSpPr>
            <p:cNvPr id="64" name="Group 63">
              <a:extLst>
                <a:ext uri="{FF2B5EF4-FFF2-40B4-BE49-F238E27FC236}">
                  <a16:creationId xmlns:a16="http://schemas.microsoft.com/office/drawing/2014/main" id="{8D00D375-6167-46AF-B1FC-990E2F995E08}"/>
                </a:ext>
              </a:extLst>
            </p:cNvPr>
            <p:cNvGrpSpPr/>
            <p:nvPr/>
          </p:nvGrpSpPr>
          <p:grpSpPr>
            <a:xfrm>
              <a:off x="7428115" y="2387553"/>
              <a:ext cx="2106524" cy="3127830"/>
              <a:chOff x="3609877" y="0"/>
              <a:chExt cx="1550504" cy="2302565"/>
            </a:xfrm>
          </p:grpSpPr>
          <p:grpSp>
            <p:nvGrpSpPr>
              <p:cNvPr id="77" name="Group 76">
                <a:extLst>
                  <a:ext uri="{FF2B5EF4-FFF2-40B4-BE49-F238E27FC236}">
                    <a16:creationId xmlns:a16="http://schemas.microsoft.com/office/drawing/2014/main" id="{10FB0746-EE53-4B44-B5EE-F7C9400A3DBF}"/>
                  </a:ext>
                </a:extLst>
              </p:cNvPr>
              <p:cNvGrpSpPr/>
              <p:nvPr/>
            </p:nvGrpSpPr>
            <p:grpSpPr>
              <a:xfrm>
                <a:off x="3609877" y="0"/>
                <a:ext cx="1550504" cy="2302565"/>
                <a:chOff x="3609877" y="0"/>
                <a:chExt cx="1550504" cy="2302565"/>
              </a:xfrm>
            </p:grpSpPr>
            <p:sp>
              <p:nvSpPr>
                <p:cNvPr id="80" name="Rectangle 79">
                  <a:extLst>
                    <a:ext uri="{FF2B5EF4-FFF2-40B4-BE49-F238E27FC236}">
                      <a16:creationId xmlns:a16="http://schemas.microsoft.com/office/drawing/2014/main" id="{4601345C-CB62-4E23-9247-896B8EB04703}"/>
                    </a:ext>
                  </a:extLst>
                </p:cNvPr>
                <p:cNvSpPr/>
                <p:nvPr/>
              </p:nvSpPr>
              <p:spPr>
                <a:xfrm>
                  <a:off x="3609877" y="0"/>
                  <a:ext cx="1550504" cy="230256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1" name="Rectangle 80">
                  <a:extLst>
                    <a:ext uri="{FF2B5EF4-FFF2-40B4-BE49-F238E27FC236}">
                      <a16:creationId xmlns:a16="http://schemas.microsoft.com/office/drawing/2014/main" id="{381EC0CC-6ACD-4601-B8B0-E45751AF9304}"/>
                    </a:ext>
                  </a:extLst>
                </p:cNvPr>
                <p:cNvSpPr/>
                <p:nvPr/>
              </p:nvSpPr>
              <p:spPr>
                <a:xfrm flipV="1">
                  <a:off x="3702642" y="2143538"/>
                  <a:ext cx="1364974" cy="79515"/>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2" name="Rectangle 81">
                  <a:extLst>
                    <a:ext uri="{FF2B5EF4-FFF2-40B4-BE49-F238E27FC236}">
                      <a16:creationId xmlns:a16="http://schemas.microsoft.com/office/drawing/2014/main" id="{80CE57BD-2E6D-4104-A4DC-E1F28E184F06}"/>
                    </a:ext>
                  </a:extLst>
                </p:cNvPr>
                <p:cNvSpPr/>
                <p:nvPr/>
              </p:nvSpPr>
              <p:spPr>
                <a:xfrm flipV="1">
                  <a:off x="3609877" y="129203"/>
                  <a:ext cx="887895" cy="400883"/>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78" name="مربع نص 49">
                <a:extLst>
                  <a:ext uri="{FF2B5EF4-FFF2-40B4-BE49-F238E27FC236}">
                    <a16:creationId xmlns:a16="http://schemas.microsoft.com/office/drawing/2014/main" id="{31021F77-2A0B-4DA4-9488-B572702E2F03}"/>
                  </a:ext>
                </a:extLst>
              </p:cNvPr>
              <p:cNvSpPr txBox="1"/>
              <p:nvPr/>
            </p:nvSpPr>
            <p:spPr>
              <a:xfrm>
                <a:off x="3702285" y="18183"/>
                <a:ext cx="642600" cy="548025"/>
              </a:xfrm>
              <a:prstGeom prst="rect">
                <a:avLst/>
              </a:prstGeom>
              <a:noFill/>
            </p:spPr>
            <p:txBody>
              <a:bodyPr wrap="square">
                <a:noAutofit/>
              </a:bodyPr>
              <a:lstStyle/>
              <a:p>
                <a:pPr marL="0" marR="0" algn="ctr" rtl="1">
                  <a:lnSpc>
                    <a:spcPct val="115000"/>
                  </a:lnSpc>
                  <a:spcBef>
                    <a:spcPts val="0"/>
                  </a:spcBef>
                  <a:spcAft>
                    <a:spcPts val="0"/>
                  </a:spcAft>
                </a:pPr>
                <a:r>
                  <a:rPr lang="en-US" sz="36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02</a:t>
                </a:r>
                <a:endParaRPr lang="en-US" sz="36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9" name="مربع نص 49">
                <a:extLst>
                  <a:ext uri="{FF2B5EF4-FFF2-40B4-BE49-F238E27FC236}">
                    <a16:creationId xmlns:a16="http://schemas.microsoft.com/office/drawing/2014/main" id="{E260214E-B0CC-4541-B683-7E829E4015B3}"/>
                  </a:ext>
                </a:extLst>
              </p:cNvPr>
              <p:cNvSpPr txBox="1"/>
              <p:nvPr/>
            </p:nvSpPr>
            <p:spPr>
              <a:xfrm>
                <a:off x="3707677" y="544429"/>
                <a:ext cx="1359940" cy="962479"/>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المشاركين</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7" name="Graphic 115" descr="Target Audience with solid fill">
              <a:extLst>
                <a:ext uri="{FF2B5EF4-FFF2-40B4-BE49-F238E27FC236}">
                  <a16:creationId xmlns:a16="http://schemas.microsoft.com/office/drawing/2014/main" id="{B159506A-0934-4080-883C-00CD1A825F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90181" y="4241546"/>
              <a:ext cx="1116242" cy="1116269"/>
            </a:xfrm>
            <a:prstGeom prst="rect">
              <a:avLst/>
            </a:prstGeom>
          </p:spPr>
        </p:pic>
      </p:grpSp>
      <p:grpSp>
        <p:nvGrpSpPr>
          <p:cNvPr id="7" name="Group 6">
            <a:extLst>
              <a:ext uri="{FF2B5EF4-FFF2-40B4-BE49-F238E27FC236}">
                <a16:creationId xmlns:a16="http://schemas.microsoft.com/office/drawing/2014/main" id="{7F81F2D0-E55C-4231-B007-F37C220AACFD}"/>
              </a:ext>
            </a:extLst>
          </p:cNvPr>
          <p:cNvGrpSpPr/>
          <p:nvPr/>
        </p:nvGrpSpPr>
        <p:grpSpPr>
          <a:xfrm>
            <a:off x="9640342" y="2387553"/>
            <a:ext cx="2216003" cy="3127830"/>
            <a:chOff x="9640342" y="2387553"/>
            <a:chExt cx="2216003" cy="3127830"/>
          </a:xfrm>
        </p:grpSpPr>
        <p:grpSp>
          <p:nvGrpSpPr>
            <p:cNvPr id="65" name="Group 64">
              <a:extLst>
                <a:ext uri="{FF2B5EF4-FFF2-40B4-BE49-F238E27FC236}">
                  <a16:creationId xmlns:a16="http://schemas.microsoft.com/office/drawing/2014/main" id="{284ABDC5-695D-4194-AE78-7DFEC61F3154}"/>
                </a:ext>
              </a:extLst>
            </p:cNvPr>
            <p:cNvGrpSpPr/>
            <p:nvPr/>
          </p:nvGrpSpPr>
          <p:grpSpPr>
            <a:xfrm>
              <a:off x="9640342" y="2387553"/>
              <a:ext cx="2216003" cy="3127830"/>
              <a:chOff x="4735843" y="0"/>
              <a:chExt cx="1631086" cy="2302565"/>
            </a:xfrm>
          </p:grpSpPr>
          <p:grpSp>
            <p:nvGrpSpPr>
              <p:cNvPr id="71" name="Group 70">
                <a:extLst>
                  <a:ext uri="{FF2B5EF4-FFF2-40B4-BE49-F238E27FC236}">
                    <a16:creationId xmlns:a16="http://schemas.microsoft.com/office/drawing/2014/main" id="{F5D42A3A-7255-4844-A4AB-7B5C44FDBE68}"/>
                  </a:ext>
                </a:extLst>
              </p:cNvPr>
              <p:cNvGrpSpPr/>
              <p:nvPr/>
            </p:nvGrpSpPr>
            <p:grpSpPr>
              <a:xfrm>
                <a:off x="4790565" y="0"/>
                <a:ext cx="1550504" cy="2302565"/>
                <a:chOff x="4790565" y="0"/>
                <a:chExt cx="1550504" cy="2302565"/>
              </a:xfrm>
            </p:grpSpPr>
            <p:sp>
              <p:nvSpPr>
                <p:cNvPr id="74" name="Rectangle 73">
                  <a:extLst>
                    <a:ext uri="{FF2B5EF4-FFF2-40B4-BE49-F238E27FC236}">
                      <a16:creationId xmlns:a16="http://schemas.microsoft.com/office/drawing/2014/main" id="{3E48C235-3876-42DF-B0AC-E04F665D489D}"/>
                    </a:ext>
                  </a:extLst>
                </p:cNvPr>
                <p:cNvSpPr/>
                <p:nvPr/>
              </p:nvSpPr>
              <p:spPr>
                <a:xfrm>
                  <a:off x="4790565" y="0"/>
                  <a:ext cx="1550504" cy="230256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5" name="Rectangle 74">
                  <a:extLst>
                    <a:ext uri="{FF2B5EF4-FFF2-40B4-BE49-F238E27FC236}">
                      <a16:creationId xmlns:a16="http://schemas.microsoft.com/office/drawing/2014/main" id="{A1B9B8A2-6916-4FFF-9B45-8B89B931E0D6}"/>
                    </a:ext>
                  </a:extLst>
                </p:cNvPr>
                <p:cNvSpPr/>
                <p:nvPr/>
              </p:nvSpPr>
              <p:spPr>
                <a:xfrm flipV="1">
                  <a:off x="4883330" y="2143538"/>
                  <a:ext cx="1364974" cy="79515"/>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6" name="Rectangle 75">
                  <a:extLst>
                    <a:ext uri="{FF2B5EF4-FFF2-40B4-BE49-F238E27FC236}">
                      <a16:creationId xmlns:a16="http://schemas.microsoft.com/office/drawing/2014/main" id="{90B84BC0-1068-4C16-8E65-370F04AD3E72}"/>
                    </a:ext>
                  </a:extLst>
                </p:cNvPr>
                <p:cNvSpPr/>
                <p:nvPr/>
              </p:nvSpPr>
              <p:spPr>
                <a:xfrm flipV="1">
                  <a:off x="4790565" y="129203"/>
                  <a:ext cx="887895" cy="400883"/>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72" name="مربع نص 49">
                <a:extLst>
                  <a:ext uri="{FF2B5EF4-FFF2-40B4-BE49-F238E27FC236}">
                    <a16:creationId xmlns:a16="http://schemas.microsoft.com/office/drawing/2014/main" id="{3E671820-5FE8-4511-841D-4E793E1C63C4}"/>
                  </a:ext>
                </a:extLst>
              </p:cNvPr>
              <p:cNvSpPr txBox="1"/>
              <p:nvPr/>
            </p:nvSpPr>
            <p:spPr>
              <a:xfrm>
                <a:off x="4882854" y="18183"/>
                <a:ext cx="642601" cy="548025"/>
              </a:xfrm>
              <a:prstGeom prst="rect">
                <a:avLst/>
              </a:prstGeom>
              <a:noFill/>
            </p:spPr>
            <p:txBody>
              <a:bodyPr wrap="square">
                <a:noAutofit/>
              </a:bodyPr>
              <a:lstStyle/>
              <a:p>
                <a:pPr marL="0" marR="0" algn="ctr" rtl="0">
                  <a:lnSpc>
                    <a:spcPct val="115000"/>
                  </a:lnSpc>
                  <a:spcBef>
                    <a:spcPts val="0"/>
                  </a:spcBef>
                  <a:spcAft>
                    <a:spcPts val="0"/>
                  </a:spcAft>
                </a:pPr>
                <a:r>
                  <a:rPr lang="en-US" sz="36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01</a:t>
                </a:r>
                <a:endParaRPr lang="en-US" sz="36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3" name="مربع نص 49">
                <a:extLst>
                  <a:ext uri="{FF2B5EF4-FFF2-40B4-BE49-F238E27FC236}">
                    <a16:creationId xmlns:a16="http://schemas.microsoft.com/office/drawing/2014/main" id="{1B5C2EAD-54B6-4BD7-9918-7E73ED13FE98}"/>
                  </a:ext>
                </a:extLst>
              </p:cNvPr>
              <p:cNvSpPr txBox="1"/>
              <p:nvPr/>
            </p:nvSpPr>
            <p:spPr>
              <a:xfrm>
                <a:off x="4735843" y="549885"/>
                <a:ext cx="1631086" cy="1053700"/>
              </a:xfrm>
              <a:prstGeom prst="rect">
                <a:avLst/>
              </a:prstGeom>
              <a:noFill/>
            </p:spPr>
            <p:txBody>
              <a:bodyPr wrap="square">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إعداد جدول الأعمال</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8" name="Graphic 96" descr="Books with solid fill">
              <a:extLst>
                <a:ext uri="{FF2B5EF4-FFF2-40B4-BE49-F238E27FC236}">
                  <a16:creationId xmlns:a16="http://schemas.microsoft.com/office/drawing/2014/main" id="{1D2B444E-4683-4B11-953B-66A618FB5C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23123" y="4358221"/>
              <a:ext cx="829453" cy="829556"/>
            </a:xfrm>
            <a:prstGeom prst="rect">
              <a:avLst/>
            </a:prstGeom>
          </p:spPr>
        </p:pic>
      </p:grpSp>
      <p:grpSp>
        <p:nvGrpSpPr>
          <p:cNvPr id="24" name="Group 23">
            <a:extLst>
              <a:ext uri="{FF2B5EF4-FFF2-40B4-BE49-F238E27FC236}">
                <a16:creationId xmlns:a16="http://schemas.microsoft.com/office/drawing/2014/main" id="{836FF42D-876E-42EE-B8D6-CDEE91C57F03}"/>
              </a:ext>
            </a:extLst>
          </p:cNvPr>
          <p:cNvGrpSpPr/>
          <p:nvPr/>
        </p:nvGrpSpPr>
        <p:grpSpPr>
          <a:xfrm>
            <a:off x="335657" y="2387553"/>
            <a:ext cx="2524042" cy="3127830"/>
            <a:chOff x="335657" y="2387553"/>
            <a:chExt cx="2524042" cy="3127830"/>
          </a:xfrm>
        </p:grpSpPr>
        <p:grpSp>
          <p:nvGrpSpPr>
            <p:cNvPr id="61" name="Group 60">
              <a:extLst>
                <a:ext uri="{FF2B5EF4-FFF2-40B4-BE49-F238E27FC236}">
                  <a16:creationId xmlns:a16="http://schemas.microsoft.com/office/drawing/2014/main" id="{90FEC7DB-8CAD-4264-AAFE-3C24FA50BAD5}"/>
                </a:ext>
              </a:extLst>
            </p:cNvPr>
            <p:cNvGrpSpPr/>
            <p:nvPr/>
          </p:nvGrpSpPr>
          <p:grpSpPr>
            <a:xfrm>
              <a:off x="335657" y="2387553"/>
              <a:ext cx="2524042" cy="3127830"/>
              <a:chOff x="0" y="0"/>
              <a:chExt cx="1857816" cy="2302565"/>
            </a:xfrm>
          </p:grpSpPr>
          <p:grpSp>
            <p:nvGrpSpPr>
              <p:cNvPr id="95" name="Group 94">
                <a:extLst>
                  <a:ext uri="{FF2B5EF4-FFF2-40B4-BE49-F238E27FC236}">
                    <a16:creationId xmlns:a16="http://schemas.microsoft.com/office/drawing/2014/main" id="{5919CEDD-B03D-4C1D-84D2-B371429A1854}"/>
                  </a:ext>
                </a:extLst>
              </p:cNvPr>
              <p:cNvGrpSpPr/>
              <p:nvPr/>
            </p:nvGrpSpPr>
            <p:grpSpPr>
              <a:xfrm>
                <a:off x="171316" y="0"/>
                <a:ext cx="1550504" cy="2302565"/>
                <a:chOff x="171316" y="0"/>
                <a:chExt cx="1550504" cy="2302565"/>
              </a:xfrm>
            </p:grpSpPr>
            <p:sp>
              <p:nvSpPr>
                <p:cNvPr id="98" name="Rectangle 97">
                  <a:extLst>
                    <a:ext uri="{FF2B5EF4-FFF2-40B4-BE49-F238E27FC236}">
                      <a16:creationId xmlns:a16="http://schemas.microsoft.com/office/drawing/2014/main" id="{A701CB8C-8042-4E83-8476-576A1E0E3364}"/>
                    </a:ext>
                  </a:extLst>
                </p:cNvPr>
                <p:cNvSpPr/>
                <p:nvPr/>
              </p:nvSpPr>
              <p:spPr>
                <a:xfrm>
                  <a:off x="171316" y="0"/>
                  <a:ext cx="1550504" cy="230256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9" name="Rectangle 98">
                  <a:extLst>
                    <a:ext uri="{FF2B5EF4-FFF2-40B4-BE49-F238E27FC236}">
                      <a16:creationId xmlns:a16="http://schemas.microsoft.com/office/drawing/2014/main" id="{A1F47220-9389-4E80-A084-B967AA2C7BD2}"/>
                    </a:ext>
                  </a:extLst>
                </p:cNvPr>
                <p:cNvSpPr/>
                <p:nvPr/>
              </p:nvSpPr>
              <p:spPr>
                <a:xfrm flipV="1">
                  <a:off x="264081" y="2143538"/>
                  <a:ext cx="1364974" cy="79515"/>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00" name="Rectangle 99">
                  <a:extLst>
                    <a:ext uri="{FF2B5EF4-FFF2-40B4-BE49-F238E27FC236}">
                      <a16:creationId xmlns:a16="http://schemas.microsoft.com/office/drawing/2014/main" id="{4DAE76B7-3387-4DC7-AA0B-944F4978DB11}"/>
                    </a:ext>
                  </a:extLst>
                </p:cNvPr>
                <p:cNvSpPr/>
                <p:nvPr/>
              </p:nvSpPr>
              <p:spPr>
                <a:xfrm flipV="1">
                  <a:off x="171316" y="129203"/>
                  <a:ext cx="887895" cy="400883"/>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96" name="مربع نص 49">
                <a:extLst>
                  <a:ext uri="{FF2B5EF4-FFF2-40B4-BE49-F238E27FC236}">
                    <a16:creationId xmlns:a16="http://schemas.microsoft.com/office/drawing/2014/main" id="{B2B0AFC6-564E-4DD0-B3E9-75427EB3D7A4}"/>
                  </a:ext>
                </a:extLst>
              </p:cNvPr>
              <p:cNvSpPr txBox="1"/>
              <p:nvPr/>
            </p:nvSpPr>
            <p:spPr>
              <a:xfrm>
                <a:off x="264081" y="18170"/>
                <a:ext cx="642600" cy="548025"/>
              </a:xfrm>
              <a:prstGeom prst="rect">
                <a:avLst/>
              </a:prstGeom>
              <a:noFill/>
            </p:spPr>
            <p:txBody>
              <a:bodyPr wrap="square">
                <a:noAutofit/>
              </a:bodyPr>
              <a:lstStyle/>
              <a:p>
                <a:pPr marL="0" marR="0" algn="ctr" rtl="1">
                  <a:lnSpc>
                    <a:spcPct val="115000"/>
                  </a:lnSpc>
                  <a:spcBef>
                    <a:spcPts val="0"/>
                  </a:spcBef>
                  <a:spcAft>
                    <a:spcPts val="0"/>
                  </a:spcAft>
                </a:pPr>
                <a:r>
                  <a:rPr lang="en-US" sz="36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05</a:t>
                </a:r>
                <a:endParaRPr lang="en-US" sz="36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97" name="مربع نص 49">
                <a:extLst>
                  <a:ext uri="{FF2B5EF4-FFF2-40B4-BE49-F238E27FC236}">
                    <a16:creationId xmlns:a16="http://schemas.microsoft.com/office/drawing/2014/main" id="{ABC8B5B6-8759-4FDA-84B2-A971886C6A47}"/>
                  </a:ext>
                </a:extLst>
              </p:cNvPr>
              <p:cNvSpPr txBox="1"/>
              <p:nvPr/>
            </p:nvSpPr>
            <p:spPr>
              <a:xfrm>
                <a:off x="0" y="579270"/>
                <a:ext cx="1857816" cy="945656"/>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التلخيص والمتابعة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9" name="Graphic 32" descr="List with solid fill">
              <a:extLst>
                <a:ext uri="{FF2B5EF4-FFF2-40B4-BE49-F238E27FC236}">
                  <a16:creationId xmlns:a16="http://schemas.microsoft.com/office/drawing/2014/main" id="{A5C006AE-492B-4533-89F6-7753279FD3B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06371" y="4262066"/>
              <a:ext cx="949777" cy="949887"/>
            </a:xfrm>
            <a:prstGeom prst="rect">
              <a:avLst/>
            </a:prstGeom>
          </p:spPr>
        </p:pic>
      </p:grpSp>
      <p:grpSp>
        <p:nvGrpSpPr>
          <p:cNvPr id="22" name="Group 21">
            <a:extLst>
              <a:ext uri="{FF2B5EF4-FFF2-40B4-BE49-F238E27FC236}">
                <a16:creationId xmlns:a16="http://schemas.microsoft.com/office/drawing/2014/main" id="{DE0A6812-B307-44B3-851F-93055C9DA26D}"/>
              </a:ext>
            </a:extLst>
          </p:cNvPr>
          <p:cNvGrpSpPr/>
          <p:nvPr/>
        </p:nvGrpSpPr>
        <p:grpSpPr>
          <a:xfrm>
            <a:off x="5141547" y="2387553"/>
            <a:ext cx="2106526" cy="3127830"/>
            <a:chOff x="5141547" y="2387553"/>
            <a:chExt cx="2106526" cy="3127830"/>
          </a:xfrm>
        </p:grpSpPr>
        <p:grpSp>
          <p:nvGrpSpPr>
            <p:cNvPr id="63" name="Group 62">
              <a:extLst>
                <a:ext uri="{FF2B5EF4-FFF2-40B4-BE49-F238E27FC236}">
                  <a16:creationId xmlns:a16="http://schemas.microsoft.com/office/drawing/2014/main" id="{ACF01FFF-27D3-4C27-B89B-F034E22F267E}"/>
                </a:ext>
              </a:extLst>
            </p:cNvPr>
            <p:cNvGrpSpPr/>
            <p:nvPr/>
          </p:nvGrpSpPr>
          <p:grpSpPr>
            <a:xfrm>
              <a:off x="5141547" y="2387553"/>
              <a:ext cx="2106526" cy="3127830"/>
              <a:chOff x="2446073" y="0"/>
              <a:chExt cx="1550504" cy="2302565"/>
            </a:xfrm>
          </p:grpSpPr>
          <p:grpSp>
            <p:nvGrpSpPr>
              <p:cNvPr id="83" name="Group 82">
                <a:extLst>
                  <a:ext uri="{FF2B5EF4-FFF2-40B4-BE49-F238E27FC236}">
                    <a16:creationId xmlns:a16="http://schemas.microsoft.com/office/drawing/2014/main" id="{817BBA1F-B041-42CC-A804-F1DB237E8A55}"/>
                  </a:ext>
                </a:extLst>
              </p:cNvPr>
              <p:cNvGrpSpPr/>
              <p:nvPr/>
            </p:nvGrpSpPr>
            <p:grpSpPr>
              <a:xfrm>
                <a:off x="2446073" y="0"/>
                <a:ext cx="1550504" cy="2302565"/>
                <a:chOff x="2446073" y="0"/>
                <a:chExt cx="1550504" cy="2302565"/>
              </a:xfrm>
            </p:grpSpPr>
            <p:sp>
              <p:nvSpPr>
                <p:cNvPr id="86" name="Rectangle 85">
                  <a:extLst>
                    <a:ext uri="{FF2B5EF4-FFF2-40B4-BE49-F238E27FC236}">
                      <a16:creationId xmlns:a16="http://schemas.microsoft.com/office/drawing/2014/main" id="{D13A0C24-1F44-47AB-8E37-4AE7332CF3C2}"/>
                    </a:ext>
                  </a:extLst>
                </p:cNvPr>
                <p:cNvSpPr/>
                <p:nvPr/>
              </p:nvSpPr>
              <p:spPr>
                <a:xfrm>
                  <a:off x="2446073" y="0"/>
                  <a:ext cx="1550504" cy="230256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7" name="Rectangle 86">
                  <a:extLst>
                    <a:ext uri="{FF2B5EF4-FFF2-40B4-BE49-F238E27FC236}">
                      <a16:creationId xmlns:a16="http://schemas.microsoft.com/office/drawing/2014/main" id="{050E84A4-E79E-4117-8A19-A8AADF4661E6}"/>
                    </a:ext>
                  </a:extLst>
                </p:cNvPr>
                <p:cNvSpPr/>
                <p:nvPr/>
              </p:nvSpPr>
              <p:spPr>
                <a:xfrm flipV="1">
                  <a:off x="2538838" y="2143538"/>
                  <a:ext cx="1364974" cy="79515"/>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8" name="Rectangle 87">
                  <a:extLst>
                    <a:ext uri="{FF2B5EF4-FFF2-40B4-BE49-F238E27FC236}">
                      <a16:creationId xmlns:a16="http://schemas.microsoft.com/office/drawing/2014/main" id="{0366E008-D8B7-4BF1-B3D9-CB83CCA08260}"/>
                    </a:ext>
                  </a:extLst>
                </p:cNvPr>
                <p:cNvSpPr/>
                <p:nvPr/>
              </p:nvSpPr>
              <p:spPr>
                <a:xfrm flipV="1">
                  <a:off x="2446073" y="129203"/>
                  <a:ext cx="887895" cy="400883"/>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84" name="مربع نص 49">
                <a:extLst>
                  <a:ext uri="{FF2B5EF4-FFF2-40B4-BE49-F238E27FC236}">
                    <a16:creationId xmlns:a16="http://schemas.microsoft.com/office/drawing/2014/main" id="{F84A08E2-4943-4A29-94FD-E2BD399459EC}"/>
                  </a:ext>
                </a:extLst>
              </p:cNvPr>
              <p:cNvSpPr txBox="1"/>
              <p:nvPr/>
            </p:nvSpPr>
            <p:spPr>
              <a:xfrm>
                <a:off x="2538600" y="18183"/>
                <a:ext cx="642600" cy="548025"/>
              </a:xfrm>
              <a:prstGeom prst="rect">
                <a:avLst/>
              </a:prstGeom>
              <a:noFill/>
            </p:spPr>
            <p:txBody>
              <a:bodyPr wrap="square">
                <a:noAutofit/>
              </a:bodyPr>
              <a:lstStyle/>
              <a:p>
                <a:pPr marL="0" marR="0" algn="ctr" rtl="1">
                  <a:lnSpc>
                    <a:spcPct val="115000"/>
                  </a:lnSpc>
                  <a:spcBef>
                    <a:spcPts val="0"/>
                  </a:spcBef>
                  <a:spcAft>
                    <a:spcPts val="0"/>
                  </a:spcAft>
                </a:pPr>
                <a:r>
                  <a:rPr lang="en-US" sz="36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03</a:t>
                </a:r>
                <a:endParaRPr lang="en-US" sz="36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85" name="مربع نص 49">
                <a:extLst>
                  <a:ext uri="{FF2B5EF4-FFF2-40B4-BE49-F238E27FC236}">
                    <a16:creationId xmlns:a16="http://schemas.microsoft.com/office/drawing/2014/main" id="{8C99BCC5-8D81-4551-8DB4-91BC92393251}"/>
                  </a:ext>
                </a:extLst>
              </p:cNvPr>
              <p:cNvSpPr txBox="1"/>
              <p:nvPr/>
            </p:nvSpPr>
            <p:spPr>
              <a:xfrm>
                <a:off x="2556571" y="659288"/>
                <a:ext cx="1347242" cy="956461"/>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الوقت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70" name="Graphic 2" descr="Clock with solid fill">
              <a:extLst>
                <a:ext uri="{FF2B5EF4-FFF2-40B4-BE49-F238E27FC236}">
                  <a16:creationId xmlns:a16="http://schemas.microsoft.com/office/drawing/2014/main" id="{F35E8A15-A410-47E0-B10C-E3F854E27D3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41295" y="4267399"/>
              <a:ext cx="882794" cy="882896"/>
            </a:xfrm>
            <a:prstGeom prst="rect">
              <a:avLst/>
            </a:prstGeom>
          </p:spPr>
        </p:pic>
      </p:grpSp>
    </p:spTree>
    <p:extLst>
      <p:ext uri="{BB962C8B-B14F-4D97-AF65-F5344CB8AC3E}">
        <p14:creationId xmlns:p14="http://schemas.microsoft.com/office/powerpoint/2010/main" val="3518871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توثيق المعلومات الرئيسية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60" name="Group 59">
            <a:extLst>
              <a:ext uri="{FF2B5EF4-FFF2-40B4-BE49-F238E27FC236}">
                <a16:creationId xmlns:a16="http://schemas.microsoft.com/office/drawing/2014/main" id="{9750B979-BB34-492C-AA45-1ACC657690B3}"/>
              </a:ext>
            </a:extLst>
          </p:cNvPr>
          <p:cNvGrpSpPr/>
          <p:nvPr/>
        </p:nvGrpSpPr>
        <p:grpSpPr>
          <a:xfrm>
            <a:off x="220394" y="2794758"/>
            <a:ext cx="2273424" cy="2272752"/>
            <a:chOff x="0" y="0"/>
            <a:chExt cx="1722784" cy="1722784"/>
          </a:xfrm>
        </p:grpSpPr>
        <p:sp>
          <p:nvSpPr>
            <p:cNvPr id="123" name="Oval 122">
              <a:extLst>
                <a:ext uri="{FF2B5EF4-FFF2-40B4-BE49-F238E27FC236}">
                  <a16:creationId xmlns:a16="http://schemas.microsoft.com/office/drawing/2014/main" id="{7B4FD1A9-3C8A-47CE-B83F-5C3466F25FDB}"/>
                </a:ext>
              </a:extLst>
            </p:cNvPr>
            <p:cNvSpPr/>
            <p:nvPr/>
          </p:nvSpPr>
          <p:spPr>
            <a:xfrm>
              <a:off x="0"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24" name="Oval 123">
              <a:extLst>
                <a:ext uri="{FF2B5EF4-FFF2-40B4-BE49-F238E27FC236}">
                  <a16:creationId xmlns:a16="http://schemas.microsoft.com/office/drawing/2014/main" id="{F51F890F-7948-45E8-B7D6-0C0EAB85C31C}"/>
                </a:ext>
              </a:extLst>
            </p:cNvPr>
            <p:cNvSpPr/>
            <p:nvPr/>
          </p:nvSpPr>
          <p:spPr>
            <a:xfrm>
              <a:off x="92766"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25" name="Oval 124">
              <a:extLst>
                <a:ext uri="{FF2B5EF4-FFF2-40B4-BE49-F238E27FC236}">
                  <a16:creationId xmlns:a16="http://schemas.microsoft.com/office/drawing/2014/main" id="{EF677786-E5EB-4CB0-8798-587E3E5096FC}"/>
                </a:ext>
              </a:extLst>
            </p:cNvPr>
            <p:cNvSpPr/>
            <p:nvPr/>
          </p:nvSpPr>
          <p:spPr>
            <a:xfrm>
              <a:off x="172554"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26" name="TextBox 148">
              <a:extLst>
                <a:ext uri="{FF2B5EF4-FFF2-40B4-BE49-F238E27FC236}">
                  <a16:creationId xmlns:a16="http://schemas.microsoft.com/office/drawing/2014/main" id="{85EAAC79-D140-4F94-AAB1-84502C726607}"/>
                </a:ext>
              </a:extLst>
            </p:cNvPr>
            <p:cNvSpPr txBox="1">
              <a:spLocks noChangeArrowheads="1"/>
            </p:cNvSpPr>
            <p:nvPr/>
          </p:nvSpPr>
          <p:spPr bwMode="auto">
            <a:xfrm flipV="1">
              <a:off x="239985" y="215223"/>
              <a:ext cx="1192105" cy="978059"/>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إرسال التقارير</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102" name="Group 101">
            <a:extLst>
              <a:ext uri="{FF2B5EF4-FFF2-40B4-BE49-F238E27FC236}">
                <a16:creationId xmlns:a16="http://schemas.microsoft.com/office/drawing/2014/main" id="{27493381-9612-45A8-B577-CEE9C9A65938}"/>
              </a:ext>
            </a:extLst>
          </p:cNvPr>
          <p:cNvGrpSpPr/>
          <p:nvPr/>
        </p:nvGrpSpPr>
        <p:grpSpPr>
          <a:xfrm>
            <a:off x="2576750" y="2794758"/>
            <a:ext cx="2273424" cy="2272752"/>
            <a:chOff x="1150894" y="0"/>
            <a:chExt cx="1722784" cy="1722784"/>
          </a:xfrm>
        </p:grpSpPr>
        <p:sp>
          <p:nvSpPr>
            <p:cNvPr id="119" name="Oval 118">
              <a:extLst>
                <a:ext uri="{FF2B5EF4-FFF2-40B4-BE49-F238E27FC236}">
                  <a16:creationId xmlns:a16="http://schemas.microsoft.com/office/drawing/2014/main" id="{C867FD38-BBEA-48BE-8A5D-3E2A192E9262}"/>
                </a:ext>
              </a:extLst>
            </p:cNvPr>
            <p:cNvSpPr/>
            <p:nvPr/>
          </p:nvSpPr>
          <p:spPr>
            <a:xfrm>
              <a:off x="1150894"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20" name="Oval 119">
              <a:extLst>
                <a:ext uri="{FF2B5EF4-FFF2-40B4-BE49-F238E27FC236}">
                  <a16:creationId xmlns:a16="http://schemas.microsoft.com/office/drawing/2014/main" id="{56EF2731-6F75-4C02-AB06-3C0751C33420}"/>
                </a:ext>
              </a:extLst>
            </p:cNvPr>
            <p:cNvSpPr/>
            <p:nvPr/>
          </p:nvSpPr>
          <p:spPr>
            <a:xfrm>
              <a:off x="1243660"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21" name="Oval 120">
              <a:extLst>
                <a:ext uri="{FF2B5EF4-FFF2-40B4-BE49-F238E27FC236}">
                  <a16:creationId xmlns:a16="http://schemas.microsoft.com/office/drawing/2014/main" id="{7FFC53CA-653B-4F78-9532-949A0615FADE}"/>
                </a:ext>
              </a:extLst>
            </p:cNvPr>
            <p:cNvSpPr/>
            <p:nvPr/>
          </p:nvSpPr>
          <p:spPr>
            <a:xfrm>
              <a:off x="1323447" y="172553"/>
              <a:ext cx="1377676" cy="1377675"/>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22" name="TextBox 154">
              <a:extLst>
                <a:ext uri="{FF2B5EF4-FFF2-40B4-BE49-F238E27FC236}">
                  <a16:creationId xmlns:a16="http://schemas.microsoft.com/office/drawing/2014/main" id="{4AD708A8-7B25-4A83-9977-1013813E41B2}"/>
                </a:ext>
              </a:extLst>
            </p:cNvPr>
            <p:cNvSpPr txBox="1">
              <a:spLocks noChangeArrowheads="1"/>
            </p:cNvSpPr>
            <p:nvPr/>
          </p:nvSpPr>
          <p:spPr bwMode="auto">
            <a:xfrm flipV="1">
              <a:off x="1350599" y="215235"/>
              <a:ext cx="1320516" cy="978059"/>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خطط العمل والمتابعة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104" name="Group 103">
            <a:extLst>
              <a:ext uri="{FF2B5EF4-FFF2-40B4-BE49-F238E27FC236}">
                <a16:creationId xmlns:a16="http://schemas.microsoft.com/office/drawing/2014/main" id="{0302D963-EDDE-4BDF-866E-7BE43DA36A4B}"/>
              </a:ext>
            </a:extLst>
          </p:cNvPr>
          <p:cNvGrpSpPr/>
          <p:nvPr/>
        </p:nvGrpSpPr>
        <p:grpSpPr>
          <a:xfrm>
            <a:off x="4972589" y="2794758"/>
            <a:ext cx="2273424" cy="2272752"/>
            <a:chOff x="2321072" y="0"/>
            <a:chExt cx="1722784" cy="1722784"/>
          </a:xfrm>
        </p:grpSpPr>
        <p:sp>
          <p:nvSpPr>
            <p:cNvPr id="115" name="Oval 114">
              <a:extLst>
                <a:ext uri="{FF2B5EF4-FFF2-40B4-BE49-F238E27FC236}">
                  <a16:creationId xmlns:a16="http://schemas.microsoft.com/office/drawing/2014/main" id="{17EEAB17-8F4F-4129-AC96-79B08BE8EFFB}"/>
                </a:ext>
              </a:extLst>
            </p:cNvPr>
            <p:cNvSpPr/>
            <p:nvPr/>
          </p:nvSpPr>
          <p:spPr>
            <a:xfrm>
              <a:off x="2321072"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16" name="Oval 115">
              <a:extLst>
                <a:ext uri="{FF2B5EF4-FFF2-40B4-BE49-F238E27FC236}">
                  <a16:creationId xmlns:a16="http://schemas.microsoft.com/office/drawing/2014/main" id="{AA05BEDF-1DED-497C-8DA0-2FD5152FA155}"/>
                </a:ext>
              </a:extLst>
            </p:cNvPr>
            <p:cNvSpPr/>
            <p:nvPr/>
          </p:nvSpPr>
          <p:spPr>
            <a:xfrm>
              <a:off x="2413838"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17" name="Oval 116">
              <a:extLst>
                <a:ext uri="{FF2B5EF4-FFF2-40B4-BE49-F238E27FC236}">
                  <a16:creationId xmlns:a16="http://schemas.microsoft.com/office/drawing/2014/main" id="{AD15CEAD-A373-42F4-BD36-1B891BDF42CF}"/>
                </a:ext>
              </a:extLst>
            </p:cNvPr>
            <p:cNvSpPr/>
            <p:nvPr/>
          </p:nvSpPr>
          <p:spPr>
            <a:xfrm>
              <a:off x="2493626"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18" name="TextBox 159">
              <a:extLst>
                <a:ext uri="{FF2B5EF4-FFF2-40B4-BE49-F238E27FC236}">
                  <a16:creationId xmlns:a16="http://schemas.microsoft.com/office/drawing/2014/main" id="{42FC3551-8ED5-4AAB-83D5-4616DEE9F85A}"/>
                </a:ext>
              </a:extLst>
            </p:cNvPr>
            <p:cNvSpPr txBox="1">
              <a:spLocks noChangeArrowheads="1"/>
            </p:cNvSpPr>
            <p:nvPr/>
          </p:nvSpPr>
          <p:spPr bwMode="auto">
            <a:xfrm flipV="1">
              <a:off x="2440460" y="200019"/>
              <a:ext cx="1537252" cy="978059"/>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المستندات المرجعية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105" name="Group 104">
            <a:extLst>
              <a:ext uri="{FF2B5EF4-FFF2-40B4-BE49-F238E27FC236}">
                <a16:creationId xmlns:a16="http://schemas.microsoft.com/office/drawing/2014/main" id="{387FC782-945A-46A8-A505-1CC9A3EE6D36}"/>
              </a:ext>
            </a:extLst>
          </p:cNvPr>
          <p:cNvGrpSpPr/>
          <p:nvPr/>
        </p:nvGrpSpPr>
        <p:grpSpPr>
          <a:xfrm>
            <a:off x="7328945" y="2794758"/>
            <a:ext cx="2273424" cy="2272752"/>
            <a:chOff x="3471966" y="0"/>
            <a:chExt cx="1722784" cy="1722784"/>
          </a:xfrm>
        </p:grpSpPr>
        <p:sp>
          <p:nvSpPr>
            <p:cNvPr id="111" name="Oval 110">
              <a:extLst>
                <a:ext uri="{FF2B5EF4-FFF2-40B4-BE49-F238E27FC236}">
                  <a16:creationId xmlns:a16="http://schemas.microsoft.com/office/drawing/2014/main" id="{E18AACCB-E89A-4169-A552-61EF08A930AB}"/>
                </a:ext>
              </a:extLst>
            </p:cNvPr>
            <p:cNvSpPr/>
            <p:nvPr/>
          </p:nvSpPr>
          <p:spPr>
            <a:xfrm>
              <a:off x="3471966"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12" name="Oval 111">
              <a:extLst>
                <a:ext uri="{FF2B5EF4-FFF2-40B4-BE49-F238E27FC236}">
                  <a16:creationId xmlns:a16="http://schemas.microsoft.com/office/drawing/2014/main" id="{03C2D5FF-45F4-4783-AA60-B89CA4F104E0}"/>
                </a:ext>
              </a:extLst>
            </p:cNvPr>
            <p:cNvSpPr/>
            <p:nvPr/>
          </p:nvSpPr>
          <p:spPr>
            <a:xfrm>
              <a:off x="3564732"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13" name="Oval 112">
              <a:extLst>
                <a:ext uri="{FF2B5EF4-FFF2-40B4-BE49-F238E27FC236}">
                  <a16:creationId xmlns:a16="http://schemas.microsoft.com/office/drawing/2014/main" id="{BFF62661-8CAF-40DB-AB35-AC58ED68A5AB}"/>
                </a:ext>
              </a:extLst>
            </p:cNvPr>
            <p:cNvSpPr/>
            <p:nvPr/>
          </p:nvSpPr>
          <p:spPr>
            <a:xfrm>
              <a:off x="3644520"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14" name="TextBox 164">
              <a:extLst>
                <a:ext uri="{FF2B5EF4-FFF2-40B4-BE49-F238E27FC236}">
                  <a16:creationId xmlns:a16="http://schemas.microsoft.com/office/drawing/2014/main" id="{8395501C-B058-4849-BC39-7FF951A14203}"/>
                </a:ext>
              </a:extLst>
            </p:cNvPr>
            <p:cNvSpPr txBox="1">
              <a:spLocks noChangeArrowheads="1"/>
            </p:cNvSpPr>
            <p:nvPr/>
          </p:nvSpPr>
          <p:spPr bwMode="auto">
            <a:xfrm flipV="1">
              <a:off x="3698182" y="215223"/>
              <a:ext cx="1239591" cy="978059"/>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قائمة الحضور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106" name="Group 105">
            <a:extLst>
              <a:ext uri="{FF2B5EF4-FFF2-40B4-BE49-F238E27FC236}">
                <a16:creationId xmlns:a16="http://schemas.microsoft.com/office/drawing/2014/main" id="{4FF7B025-7F95-4D2F-BF53-C3779858FAE0}"/>
              </a:ext>
            </a:extLst>
          </p:cNvPr>
          <p:cNvGrpSpPr/>
          <p:nvPr/>
        </p:nvGrpSpPr>
        <p:grpSpPr>
          <a:xfrm>
            <a:off x="9698182" y="2794758"/>
            <a:ext cx="2273424" cy="2272752"/>
            <a:chOff x="4629151" y="0"/>
            <a:chExt cx="1722784" cy="1722784"/>
          </a:xfrm>
        </p:grpSpPr>
        <p:sp>
          <p:nvSpPr>
            <p:cNvPr id="107" name="Oval 106">
              <a:extLst>
                <a:ext uri="{FF2B5EF4-FFF2-40B4-BE49-F238E27FC236}">
                  <a16:creationId xmlns:a16="http://schemas.microsoft.com/office/drawing/2014/main" id="{73A354ED-A8C7-424D-969D-B57F45177F65}"/>
                </a:ext>
              </a:extLst>
            </p:cNvPr>
            <p:cNvSpPr/>
            <p:nvPr/>
          </p:nvSpPr>
          <p:spPr>
            <a:xfrm>
              <a:off x="4629151"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08" name="Oval 107">
              <a:extLst>
                <a:ext uri="{FF2B5EF4-FFF2-40B4-BE49-F238E27FC236}">
                  <a16:creationId xmlns:a16="http://schemas.microsoft.com/office/drawing/2014/main" id="{4D999BEF-0DEA-4578-B2A6-1C16A9218603}"/>
                </a:ext>
              </a:extLst>
            </p:cNvPr>
            <p:cNvSpPr/>
            <p:nvPr/>
          </p:nvSpPr>
          <p:spPr>
            <a:xfrm>
              <a:off x="4721917"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09" name="Oval 108">
              <a:extLst>
                <a:ext uri="{FF2B5EF4-FFF2-40B4-BE49-F238E27FC236}">
                  <a16:creationId xmlns:a16="http://schemas.microsoft.com/office/drawing/2014/main" id="{7C4256CC-32A8-4252-A2B1-7C9739AF07B1}"/>
                </a:ext>
              </a:extLst>
            </p:cNvPr>
            <p:cNvSpPr/>
            <p:nvPr/>
          </p:nvSpPr>
          <p:spPr>
            <a:xfrm>
              <a:off x="4801705"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110" name="TextBox 170">
              <a:extLst>
                <a:ext uri="{FF2B5EF4-FFF2-40B4-BE49-F238E27FC236}">
                  <a16:creationId xmlns:a16="http://schemas.microsoft.com/office/drawing/2014/main" id="{3930C54F-ACC2-42D3-92FF-01FC1AF8C910}"/>
                </a:ext>
              </a:extLst>
            </p:cNvPr>
            <p:cNvSpPr txBox="1">
              <a:spLocks noChangeArrowheads="1"/>
            </p:cNvSpPr>
            <p:nvPr/>
          </p:nvSpPr>
          <p:spPr bwMode="auto">
            <a:xfrm flipV="1">
              <a:off x="4868624" y="279789"/>
              <a:ext cx="1237787" cy="914840"/>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محضر الاجتماع</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127" name="TextBox 126">
            <a:extLst>
              <a:ext uri="{FF2B5EF4-FFF2-40B4-BE49-F238E27FC236}">
                <a16:creationId xmlns:a16="http://schemas.microsoft.com/office/drawing/2014/main" id="{67AD6667-CA9D-481E-9243-7409860F93E9}"/>
              </a:ext>
            </a:extLst>
          </p:cNvPr>
          <p:cNvSpPr txBox="1"/>
          <p:nvPr/>
        </p:nvSpPr>
        <p:spPr>
          <a:xfrm>
            <a:off x="1543498" y="-3174236"/>
            <a:ext cx="52764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إدارة الاجتماعات بفعالية وتوثيق المعلومات والقرارات بشكل منهجي؟</a:t>
            </a:r>
            <a:endParaRPr lang="en-US" dirty="0"/>
          </a:p>
        </p:txBody>
      </p:sp>
      <p:pic>
        <p:nvPicPr>
          <p:cNvPr id="128" name="Picture 2" descr="Studying - Free education icons">
            <a:extLst>
              <a:ext uri="{FF2B5EF4-FFF2-40B4-BE49-F238E27FC236}">
                <a16:creationId xmlns:a16="http://schemas.microsoft.com/office/drawing/2014/main" id="{62C08A80-65EE-425A-B57F-295057490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4472542"/>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468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anim calcmode="lin" valueType="num">
                                      <p:cBhvr>
                                        <p:cTn id="8" dur="1000" fill="hold"/>
                                        <p:tgtEl>
                                          <p:spTgt spid="106"/>
                                        </p:tgtEl>
                                        <p:attrNameLst>
                                          <p:attrName>ppt_x</p:attrName>
                                        </p:attrNameLst>
                                      </p:cBhvr>
                                      <p:tavLst>
                                        <p:tav tm="0">
                                          <p:val>
                                            <p:strVal val="#ppt_x"/>
                                          </p:val>
                                        </p:tav>
                                        <p:tav tm="100000">
                                          <p:val>
                                            <p:strVal val="#ppt_x"/>
                                          </p:val>
                                        </p:tav>
                                      </p:tavLst>
                                    </p:anim>
                                    <p:anim calcmode="lin" valueType="num">
                                      <p:cBhvr>
                                        <p:cTn id="9"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5"/>
                                        </p:tgtEl>
                                        <p:attrNameLst>
                                          <p:attrName>style.visibility</p:attrName>
                                        </p:attrNameLst>
                                      </p:cBhvr>
                                      <p:to>
                                        <p:strVal val="visible"/>
                                      </p:to>
                                    </p:set>
                                    <p:animEffect transition="in" filter="fade">
                                      <p:cBhvr>
                                        <p:cTn id="14" dur="1000"/>
                                        <p:tgtEl>
                                          <p:spTgt spid="105"/>
                                        </p:tgtEl>
                                      </p:cBhvr>
                                    </p:animEffect>
                                    <p:anim calcmode="lin" valueType="num">
                                      <p:cBhvr>
                                        <p:cTn id="15" dur="1000" fill="hold"/>
                                        <p:tgtEl>
                                          <p:spTgt spid="105"/>
                                        </p:tgtEl>
                                        <p:attrNameLst>
                                          <p:attrName>ppt_x</p:attrName>
                                        </p:attrNameLst>
                                      </p:cBhvr>
                                      <p:tavLst>
                                        <p:tav tm="0">
                                          <p:val>
                                            <p:strVal val="#ppt_x"/>
                                          </p:val>
                                        </p:tav>
                                        <p:tav tm="100000">
                                          <p:val>
                                            <p:strVal val="#ppt_x"/>
                                          </p:val>
                                        </p:tav>
                                      </p:tavLst>
                                    </p:anim>
                                    <p:anim calcmode="lin" valueType="num">
                                      <p:cBhvr>
                                        <p:cTn id="16" dur="10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4"/>
                                        </p:tgtEl>
                                        <p:attrNameLst>
                                          <p:attrName>style.visibility</p:attrName>
                                        </p:attrNameLst>
                                      </p:cBhvr>
                                      <p:to>
                                        <p:strVal val="visible"/>
                                      </p:to>
                                    </p:set>
                                    <p:animEffect transition="in" filter="fade">
                                      <p:cBhvr>
                                        <p:cTn id="21" dur="1000"/>
                                        <p:tgtEl>
                                          <p:spTgt spid="104"/>
                                        </p:tgtEl>
                                      </p:cBhvr>
                                    </p:animEffect>
                                    <p:anim calcmode="lin" valueType="num">
                                      <p:cBhvr>
                                        <p:cTn id="22" dur="1000" fill="hold"/>
                                        <p:tgtEl>
                                          <p:spTgt spid="104"/>
                                        </p:tgtEl>
                                        <p:attrNameLst>
                                          <p:attrName>ppt_x</p:attrName>
                                        </p:attrNameLst>
                                      </p:cBhvr>
                                      <p:tavLst>
                                        <p:tav tm="0">
                                          <p:val>
                                            <p:strVal val="#ppt_x"/>
                                          </p:val>
                                        </p:tav>
                                        <p:tav tm="100000">
                                          <p:val>
                                            <p:strVal val="#ppt_x"/>
                                          </p:val>
                                        </p:tav>
                                      </p:tavLst>
                                    </p:anim>
                                    <p:anim calcmode="lin" valueType="num">
                                      <p:cBhvr>
                                        <p:cTn id="23" dur="1000" fill="hold"/>
                                        <p:tgtEl>
                                          <p:spTgt spid="1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fade">
                                      <p:cBhvr>
                                        <p:cTn id="28" dur="1000"/>
                                        <p:tgtEl>
                                          <p:spTgt spid="102"/>
                                        </p:tgtEl>
                                      </p:cBhvr>
                                    </p:animEffect>
                                    <p:anim calcmode="lin" valueType="num">
                                      <p:cBhvr>
                                        <p:cTn id="29" dur="1000" fill="hold"/>
                                        <p:tgtEl>
                                          <p:spTgt spid="102"/>
                                        </p:tgtEl>
                                        <p:attrNameLst>
                                          <p:attrName>ppt_x</p:attrName>
                                        </p:attrNameLst>
                                      </p:cBhvr>
                                      <p:tavLst>
                                        <p:tav tm="0">
                                          <p:val>
                                            <p:strVal val="#ppt_x"/>
                                          </p:val>
                                        </p:tav>
                                        <p:tav tm="100000">
                                          <p:val>
                                            <p:strVal val="#ppt_x"/>
                                          </p:val>
                                        </p:tav>
                                      </p:tavLst>
                                    </p:anim>
                                    <p:anim calcmode="lin" valueType="num">
                                      <p:cBhvr>
                                        <p:cTn id="30" dur="1000" fill="hold"/>
                                        <p:tgtEl>
                                          <p:spTgt spid="10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9" name="TextBox 38">
            <a:extLst>
              <a:ext uri="{FF2B5EF4-FFF2-40B4-BE49-F238E27FC236}">
                <a16:creationId xmlns:a16="http://schemas.microsoft.com/office/drawing/2014/main" id="{8F54668D-D4B4-43F4-808C-C9CEE1A3B740}"/>
              </a:ext>
            </a:extLst>
          </p:cNvPr>
          <p:cNvSpPr txBox="1"/>
          <p:nvPr/>
        </p:nvSpPr>
        <p:spPr>
          <a:xfrm>
            <a:off x="1543498" y="3429000"/>
            <a:ext cx="52764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إدارة الاجتماعات بفعالية وتوثيق المعلومات والقرارات بشكل منهجي؟</a:t>
            </a:r>
            <a:endParaRPr lang="en-US" dirty="0"/>
          </a:p>
        </p:txBody>
      </p:sp>
      <p:pic>
        <p:nvPicPr>
          <p:cNvPr id="40" name="Picture 2" descr="Studying - Free education icons">
            <a:extLst>
              <a:ext uri="{FF2B5EF4-FFF2-40B4-BE49-F238E27FC236}">
                <a16:creationId xmlns:a16="http://schemas.microsoft.com/office/drawing/2014/main" id="{85894CA2-2D24-47C7-A409-CAC0F55EB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dea 3d Images - Free Download on Freepik">
            <a:extLst>
              <a:ext uri="{FF2B5EF4-FFF2-40B4-BE49-F238E27FC236}">
                <a16:creationId xmlns:a16="http://schemas.microsoft.com/office/drawing/2014/main" id="{FF37552C-4733-4CD6-A503-25F0DAE444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791217"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777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9" name="TextBox 38">
            <a:extLst>
              <a:ext uri="{FF2B5EF4-FFF2-40B4-BE49-F238E27FC236}">
                <a16:creationId xmlns:a16="http://schemas.microsoft.com/office/drawing/2014/main" id="{8F54668D-D4B4-43F4-808C-C9CEE1A3B740}"/>
              </a:ext>
            </a:extLst>
          </p:cNvPr>
          <p:cNvSpPr txBox="1"/>
          <p:nvPr/>
        </p:nvSpPr>
        <p:spPr>
          <a:xfrm>
            <a:off x="1543498" y="10390239"/>
            <a:ext cx="52764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إدارة الاجتماعات بفعالية وتوثيق المعلومات والقرارات بشكل منهجي؟</a:t>
            </a:r>
            <a:endParaRPr lang="en-US" dirty="0"/>
          </a:p>
        </p:txBody>
      </p:sp>
      <p:pic>
        <p:nvPicPr>
          <p:cNvPr id="40" name="Picture 2" descr="Studying - Free education icons">
            <a:extLst>
              <a:ext uri="{FF2B5EF4-FFF2-40B4-BE49-F238E27FC236}">
                <a16:creationId xmlns:a16="http://schemas.microsoft.com/office/drawing/2014/main" id="{85894CA2-2D24-47C7-A409-CAC0F55EB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9091933"/>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B0B77376-869C-491B-896F-E5369C7C711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6B1CAC7-0CD1-4AEC-B864-1121C078089B}"/>
              </a:ext>
            </a:extLst>
          </p:cNvPr>
          <p:cNvSpPr txBox="1"/>
          <p:nvPr/>
        </p:nvSpPr>
        <p:spPr>
          <a:xfrm>
            <a:off x="4171950" y="1857696"/>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إعداد جدول</a:t>
            </a:r>
            <a:r>
              <a:rPr lang="ar-SA" dirty="0"/>
              <a:t> أعمال واضح وإرساله مسبقاً للمشاركين</a:t>
            </a:r>
            <a:endParaRPr lang="en-US" dirty="0"/>
          </a:p>
        </p:txBody>
      </p:sp>
      <p:sp>
        <p:nvSpPr>
          <p:cNvPr id="22" name="TextBox 21">
            <a:extLst>
              <a:ext uri="{FF2B5EF4-FFF2-40B4-BE49-F238E27FC236}">
                <a16:creationId xmlns:a16="http://schemas.microsoft.com/office/drawing/2014/main" id="{63676006-9468-4F9C-9075-2B30D7F31FAD}"/>
              </a:ext>
            </a:extLst>
          </p:cNvPr>
          <p:cNvSpPr txBox="1"/>
          <p:nvPr/>
        </p:nvSpPr>
        <p:spPr>
          <a:xfrm>
            <a:off x="4171950" y="2631824"/>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تعيين رئيس ومسجل للاجتماع لتنظيم العملية</a:t>
            </a:r>
            <a:endParaRPr lang="en-US"/>
          </a:p>
        </p:txBody>
      </p:sp>
      <p:sp>
        <p:nvSpPr>
          <p:cNvPr id="23" name="TextBox 22">
            <a:extLst>
              <a:ext uri="{FF2B5EF4-FFF2-40B4-BE49-F238E27FC236}">
                <a16:creationId xmlns:a16="http://schemas.microsoft.com/office/drawing/2014/main" id="{FA7C5C5F-2FFB-453A-8D5D-A845BEFA830C}"/>
              </a:ext>
            </a:extLst>
          </p:cNvPr>
          <p:cNvSpPr txBox="1"/>
          <p:nvPr/>
        </p:nvSpPr>
        <p:spPr>
          <a:xfrm>
            <a:off x="4171950" y="3537764"/>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تشجيع المشاركة النشطة وتوثيق المناقشات والقرارات</a:t>
            </a:r>
            <a:endParaRPr lang="en-US"/>
          </a:p>
        </p:txBody>
      </p:sp>
      <p:sp>
        <p:nvSpPr>
          <p:cNvPr id="25" name="TextBox 24">
            <a:extLst>
              <a:ext uri="{FF2B5EF4-FFF2-40B4-BE49-F238E27FC236}">
                <a16:creationId xmlns:a16="http://schemas.microsoft.com/office/drawing/2014/main" id="{C6273797-D4FB-4C11-983F-C859ED7B55AA}"/>
              </a:ext>
            </a:extLst>
          </p:cNvPr>
          <p:cNvSpPr txBox="1"/>
          <p:nvPr/>
        </p:nvSpPr>
        <p:spPr>
          <a:xfrm>
            <a:off x="4171950" y="4384252"/>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إرسال محضر الاجتماع بعد انتهائه مع المتابعات المطلوبة</a:t>
            </a:r>
            <a:endParaRPr lang="en-US"/>
          </a:p>
        </p:txBody>
      </p:sp>
      <p:sp>
        <p:nvSpPr>
          <p:cNvPr id="26" name="TextBox 25">
            <a:extLst>
              <a:ext uri="{FF2B5EF4-FFF2-40B4-BE49-F238E27FC236}">
                <a16:creationId xmlns:a16="http://schemas.microsoft.com/office/drawing/2014/main" id="{879FFDCC-A982-45FD-B063-B16E5E12BF21}"/>
              </a:ext>
            </a:extLst>
          </p:cNvPr>
          <p:cNvSpPr txBox="1"/>
          <p:nvPr/>
        </p:nvSpPr>
        <p:spPr>
          <a:xfrm>
            <a:off x="4171950" y="5262815"/>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إنشاء سجل مركزي لمحاضر الاجتماعات وقرارات المشروع</a:t>
            </a:r>
            <a:endParaRPr lang="en-US" dirty="0"/>
          </a:p>
        </p:txBody>
      </p:sp>
      <p:sp>
        <p:nvSpPr>
          <p:cNvPr id="27" name="TextBox 26">
            <a:extLst>
              <a:ext uri="{FF2B5EF4-FFF2-40B4-BE49-F238E27FC236}">
                <a16:creationId xmlns:a16="http://schemas.microsoft.com/office/drawing/2014/main" id="{28787B45-6B40-4384-922E-0F7743B69FBA}"/>
              </a:ext>
            </a:extLst>
          </p:cNvPr>
          <p:cNvSpPr txBox="1"/>
          <p:nvPr/>
        </p:nvSpPr>
        <p:spPr>
          <a:xfrm>
            <a:off x="4171950" y="6097225"/>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ضمان توزيع المعلومات والوثائق على جميع أصحاب المصلحة</a:t>
            </a:r>
            <a:endParaRPr lang="en-US" dirty="0"/>
          </a:p>
        </p:txBody>
      </p:sp>
    </p:spTree>
    <p:extLst>
      <p:ext uri="{BB962C8B-B14F-4D97-AF65-F5344CB8AC3E}">
        <p14:creationId xmlns:p14="http://schemas.microsoft.com/office/powerpoint/2010/main" val="3149825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5" grpId="0"/>
      <p:bldP spid="26" grpId="0"/>
      <p:bldP spid="27"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1" name="Rectangle 20">
            <a:extLst>
              <a:ext uri="{FF2B5EF4-FFF2-40B4-BE49-F238E27FC236}">
                <a16:creationId xmlns:a16="http://schemas.microsoft.com/office/drawing/2014/main" id="{8F9960CF-F8E3-447F-8B0C-DD7345A4615E}"/>
              </a:ext>
            </a:extLst>
          </p:cNvPr>
          <p:cNvSpPr/>
          <p:nvPr/>
        </p:nvSpPr>
        <p:spPr>
          <a:xfrm>
            <a:off x="10820400" y="0"/>
            <a:ext cx="13716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FAEF5F-DB96-4188-9FC2-D73BA698B8A8}"/>
              </a:ext>
            </a:extLst>
          </p:cNvPr>
          <p:cNvSpPr/>
          <p:nvPr/>
        </p:nvSpPr>
        <p:spPr>
          <a:xfrm>
            <a:off x="0" y="1257300"/>
            <a:ext cx="12192000" cy="1733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Calendar ">
            <a:extLst>
              <a:ext uri="{FF2B5EF4-FFF2-40B4-BE49-F238E27FC236}">
                <a16:creationId xmlns:a16="http://schemas.microsoft.com/office/drawing/2014/main" id="{E45E353B-44E4-4C5E-9876-CA8F686ED798}"/>
              </a:ext>
            </a:extLst>
          </p:cNvPr>
          <p:cNvPicPr/>
          <p:nvPr/>
        </p:nvPicPr>
        <p:blipFill>
          <a:blip r:embed="rId3" cstate="print">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1029950" y="152400"/>
            <a:ext cx="952500" cy="952500"/>
          </a:xfrm>
          <a:prstGeom prst="rect">
            <a:avLst/>
          </a:prstGeom>
          <a:noFill/>
          <a:ln>
            <a:noFill/>
          </a:ln>
        </p:spPr>
      </p:pic>
      <p:sp>
        <p:nvSpPr>
          <p:cNvPr id="24" name="Rectangle 23">
            <a:extLst>
              <a:ext uri="{FF2B5EF4-FFF2-40B4-BE49-F238E27FC236}">
                <a16:creationId xmlns:a16="http://schemas.microsoft.com/office/drawing/2014/main" id="{C4F61257-F853-4F20-BB4A-25349BB8879E}"/>
              </a:ext>
            </a:extLst>
          </p:cNvPr>
          <p:cNvSpPr/>
          <p:nvPr/>
        </p:nvSpPr>
        <p:spPr>
          <a:xfrm>
            <a:off x="10601778" y="1257300"/>
            <a:ext cx="218622" cy="1733550"/>
          </a:xfrm>
          <a:prstGeom prst="rect">
            <a:avLst/>
          </a:prstGeom>
          <a:solidFill>
            <a:srgbClr val="203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87B1837-7CC8-4066-967A-CEC97CCC25BB}"/>
              </a:ext>
            </a:extLst>
          </p:cNvPr>
          <p:cNvSpPr txBox="1"/>
          <p:nvPr/>
        </p:nvSpPr>
        <p:spPr>
          <a:xfrm>
            <a:off x="10770225" y="1651000"/>
            <a:ext cx="1579900" cy="954107"/>
          </a:xfrm>
          <a:prstGeom prst="rect">
            <a:avLst/>
          </a:prstGeom>
          <a:noFill/>
        </p:spPr>
        <p:txBody>
          <a:bodyPr wrap="square" rtlCol="0">
            <a:spAutoFit/>
          </a:bodyPr>
          <a:lstStyle/>
          <a:p>
            <a:pPr algn="ctr" rtl="1"/>
            <a:r>
              <a:rPr lang="ar-SY" sz="2800" dirty="0">
                <a:latin typeface="GE Dinar Two Medium" panose="020A0503020102020204" pitchFamily="18" charset="-78"/>
                <a:ea typeface="GE Dinar Two Medium" panose="020A0503020102020204" pitchFamily="18" charset="-78"/>
                <a:cs typeface="GE Dinar Two Medium" panose="020A0503020102020204" pitchFamily="18" charset="-78"/>
              </a:rPr>
              <a:t>اليوم الخامس</a:t>
            </a:r>
            <a:endParaRPr lang="en-US" sz="28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6" name="TextBox 25">
            <a:extLst>
              <a:ext uri="{FF2B5EF4-FFF2-40B4-BE49-F238E27FC236}">
                <a16:creationId xmlns:a16="http://schemas.microsoft.com/office/drawing/2014/main" id="{BCE88B0F-56DF-4657-A369-E24E94BC7C61}"/>
              </a:ext>
            </a:extLst>
          </p:cNvPr>
          <p:cNvSpPr txBox="1"/>
          <p:nvPr/>
        </p:nvSpPr>
        <p:spPr>
          <a:xfrm>
            <a:off x="7287742" y="367040"/>
            <a:ext cx="3423347" cy="523220"/>
          </a:xfrm>
          <a:prstGeom prst="rect">
            <a:avLst/>
          </a:prstGeom>
          <a:noFill/>
        </p:spPr>
        <p:txBody>
          <a:bodyPr wrap="square" rtlCol="0">
            <a:spAutoFit/>
          </a:bodyPr>
          <a:lstStyle/>
          <a:p>
            <a:pPr algn="ctr" rtl="1"/>
            <a:r>
              <a:rPr lang="ar-SY"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rPr>
              <a:t>الجلسة الأولى</a:t>
            </a:r>
            <a:endParaRPr lang="en-US"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7" name="TextBox 26">
            <a:extLst>
              <a:ext uri="{FF2B5EF4-FFF2-40B4-BE49-F238E27FC236}">
                <a16:creationId xmlns:a16="http://schemas.microsoft.com/office/drawing/2014/main" id="{04A78358-C45B-420F-A4AF-809D71AE58EB}"/>
              </a:ext>
            </a:extLst>
          </p:cNvPr>
          <p:cNvSpPr txBox="1"/>
          <p:nvPr/>
        </p:nvSpPr>
        <p:spPr>
          <a:xfrm>
            <a:off x="2630658" y="1794754"/>
            <a:ext cx="7132440" cy="658642"/>
          </a:xfrm>
          <a:prstGeom prst="rect">
            <a:avLst/>
          </a:prstGeom>
          <a:noFill/>
        </p:spPr>
        <p:txBody>
          <a:bodyPr wrap="square" rtlCol="0">
            <a:spAutoFit/>
          </a:bodyPr>
          <a:lstStyle/>
          <a:p>
            <a:pPr marL="0" marR="0" algn="r" rtl="0">
              <a:lnSpc>
                <a:spcPct val="115000"/>
              </a:lnSpc>
              <a:spcBef>
                <a:spcPts val="0"/>
              </a:spcBef>
              <a:spcAft>
                <a:spcPts val="0"/>
              </a:spcAft>
            </a:pPr>
            <a:r>
              <a:rPr lang="ar-SY" sz="3200" dirty="0">
                <a:latin typeface="GE Dinar Two Medium" panose="020A0503020102020204" pitchFamily="18" charset="-78"/>
                <a:ea typeface="GE Dinar Two Medium" panose="020A0503020102020204" pitchFamily="18" charset="-78"/>
                <a:cs typeface="GE Dinar Two Medium" panose="020A0503020102020204" pitchFamily="18" charset="-78"/>
              </a:rPr>
              <a:t>إدارة المشتريات والعقود</a:t>
            </a:r>
            <a:endParaRPr lang="en-US" sz="32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nvGrpSpPr>
          <p:cNvPr id="28" name="Group 27">
            <a:extLst>
              <a:ext uri="{FF2B5EF4-FFF2-40B4-BE49-F238E27FC236}">
                <a16:creationId xmlns:a16="http://schemas.microsoft.com/office/drawing/2014/main" id="{F5732EDC-4390-4776-B168-2EAB1E44355A}"/>
              </a:ext>
            </a:extLst>
          </p:cNvPr>
          <p:cNvGrpSpPr/>
          <p:nvPr/>
        </p:nvGrpSpPr>
        <p:grpSpPr>
          <a:xfrm>
            <a:off x="3449973" y="3550569"/>
            <a:ext cx="6208299" cy="583544"/>
            <a:chOff x="3815733" y="3283607"/>
            <a:chExt cx="6208299" cy="583544"/>
          </a:xfrm>
        </p:grpSpPr>
        <p:sp>
          <p:nvSpPr>
            <p:cNvPr id="29" name="Rectangle 28">
              <a:extLst>
                <a:ext uri="{FF2B5EF4-FFF2-40B4-BE49-F238E27FC236}">
                  <a16:creationId xmlns:a16="http://schemas.microsoft.com/office/drawing/2014/main" id="{6535190C-B74D-4028-AAFE-CB296249BAEF}"/>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0" name="TextBox 29">
              <a:extLst>
                <a:ext uri="{FF2B5EF4-FFF2-40B4-BE49-F238E27FC236}">
                  <a16:creationId xmlns:a16="http://schemas.microsoft.com/office/drawing/2014/main" id="{2D51C958-8A66-4575-873F-F95B3940FF30}"/>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تحديد احتياجات المشروع من الموارد الخارجية</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1" name="Group 30">
            <a:extLst>
              <a:ext uri="{FF2B5EF4-FFF2-40B4-BE49-F238E27FC236}">
                <a16:creationId xmlns:a16="http://schemas.microsoft.com/office/drawing/2014/main" id="{8DAC2C0B-223B-45DB-86BB-BD5E79106FE8}"/>
              </a:ext>
            </a:extLst>
          </p:cNvPr>
          <p:cNvGrpSpPr/>
          <p:nvPr/>
        </p:nvGrpSpPr>
        <p:grpSpPr>
          <a:xfrm>
            <a:off x="3449973" y="4228148"/>
            <a:ext cx="6208299" cy="583544"/>
            <a:chOff x="3815733" y="3283607"/>
            <a:chExt cx="6208299" cy="583544"/>
          </a:xfrm>
        </p:grpSpPr>
        <p:sp>
          <p:nvSpPr>
            <p:cNvPr id="32" name="Rectangle 31">
              <a:extLst>
                <a:ext uri="{FF2B5EF4-FFF2-40B4-BE49-F238E27FC236}">
                  <a16:creationId xmlns:a16="http://schemas.microsoft.com/office/drawing/2014/main" id="{F3D217BE-6C3D-4C58-B693-9AAF03CBB637}"/>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3" name="TextBox 32">
              <a:extLst>
                <a:ext uri="{FF2B5EF4-FFF2-40B4-BE49-F238E27FC236}">
                  <a16:creationId xmlns:a16="http://schemas.microsoft.com/office/drawing/2014/main" id="{41B16B1C-D5DE-4015-B2AA-CE17A9275AAE}"/>
                </a:ext>
              </a:extLst>
            </p:cNvPr>
            <p:cNvSpPr txBox="1"/>
            <p:nvPr/>
          </p:nvSpPr>
          <p:spPr>
            <a:xfrm>
              <a:off x="3815733" y="3409896"/>
              <a:ext cx="6098344" cy="421654"/>
            </a:xfrm>
            <a:prstGeom prst="rect">
              <a:avLst/>
            </a:prstGeom>
            <a:noFill/>
          </p:spPr>
          <p:txBody>
            <a:bodyPr wrap="square">
              <a:spAutoFit/>
            </a:bodyPr>
            <a:lstStyle/>
            <a:p>
              <a:pPr marR="0" lvl="0" algn="r" rtl="1">
                <a:lnSpc>
                  <a:spcPct val="107000"/>
                </a:lnSpc>
                <a:spcBef>
                  <a:spcPts val="0"/>
                </a:spcBef>
                <a:spcAft>
                  <a:spcPts val="800"/>
                </a:spcAft>
                <a:buSzPts val="1600"/>
              </a:pPr>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إدارة عملية اختيار الموردين</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4" name="Group 33">
            <a:extLst>
              <a:ext uri="{FF2B5EF4-FFF2-40B4-BE49-F238E27FC236}">
                <a16:creationId xmlns:a16="http://schemas.microsoft.com/office/drawing/2014/main" id="{E0C578C9-A341-43FF-A70B-004BA71229B4}"/>
              </a:ext>
            </a:extLst>
          </p:cNvPr>
          <p:cNvGrpSpPr/>
          <p:nvPr/>
        </p:nvGrpSpPr>
        <p:grpSpPr>
          <a:xfrm>
            <a:off x="3449973" y="4914424"/>
            <a:ext cx="6208299" cy="583544"/>
            <a:chOff x="3815733" y="3283607"/>
            <a:chExt cx="6208299" cy="583544"/>
          </a:xfrm>
        </p:grpSpPr>
        <p:sp>
          <p:nvSpPr>
            <p:cNvPr id="35" name="Rectangle 34">
              <a:extLst>
                <a:ext uri="{FF2B5EF4-FFF2-40B4-BE49-F238E27FC236}">
                  <a16:creationId xmlns:a16="http://schemas.microsoft.com/office/drawing/2014/main" id="{2E4117EE-C8BF-42E1-99B8-C3446F9927E1}"/>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6" name="TextBox 35">
              <a:extLst>
                <a:ext uri="{FF2B5EF4-FFF2-40B4-BE49-F238E27FC236}">
                  <a16:creationId xmlns:a16="http://schemas.microsoft.com/office/drawing/2014/main" id="{99E835E8-7991-40D1-8964-B4B083540BA3}"/>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صياغة العقود وإدارة العلاقات مع الموردين</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7" name="Group 36">
            <a:extLst>
              <a:ext uri="{FF2B5EF4-FFF2-40B4-BE49-F238E27FC236}">
                <a16:creationId xmlns:a16="http://schemas.microsoft.com/office/drawing/2014/main" id="{D79010C1-E81E-459B-A0A8-6634C2881A62}"/>
              </a:ext>
            </a:extLst>
          </p:cNvPr>
          <p:cNvGrpSpPr/>
          <p:nvPr/>
        </p:nvGrpSpPr>
        <p:grpSpPr>
          <a:xfrm>
            <a:off x="3449973" y="5600700"/>
            <a:ext cx="6208299" cy="583544"/>
            <a:chOff x="3815733" y="3283607"/>
            <a:chExt cx="6208299" cy="583544"/>
          </a:xfrm>
        </p:grpSpPr>
        <p:sp>
          <p:nvSpPr>
            <p:cNvPr id="38" name="Rectangle 37">
              <a:extLst>
                <a:ext uri="{FF2B5EF4-FFF2-40B4-BE49-F238E27FC236}">
                  <a16:creationId xmlns:a16="http://schemas.microsoft.com/office/drawing/2014/main" id="{CF0E74C8-B9F8-432F-BF58-7071216150FC}"/>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9" name="TextBox 38">
              <a:extLst>
                <a:ext uri="{FF2B5EF4-FFF2-40B4-BE49-F238E27FC236}">
                  <a16:creationId xmlns:a16="http://schemas.microsoft.com/office/drawing/2014/main" id="{2F2AD454-F2C7-4A62-91C1-8E50C09C86D8}"/>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مراقبة أداء الموردين وضمان التزامهم بالعقود</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sp>
        <p:nvSpPr>
          <p:cNvPr id="40" name="Rectangle 39">
            <a:extLst>
              <a:ext uri="{FF2B5EF4-FFF2-40B4-BE49-F238E27FC236}">
                <a16:creationId xmlns:a16="http://schemas.microsoft.com/office/drawing/2014/main" id="{9A77D2E6-6536-4AA5-8158-90A067256031}"/>
              </a:ext>
            </a:extLst>
          </p:cNvPr>
          <p:cNvSpPr/>
          <p:nvPr/>
        </p:nvSpPr>
        <p:spPr>
          <a:xfrm>
            <a:off x="9921223" y="1610044"/>
            <a:ext cx="80892" cy="1075032"/>
          </a:xfrm>
          <a:prstGeom prst="rect">
            <a:avLst/>
          </a:prstGeom>
          <a:solidFill>
            <a:srgbClr val="627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Tree>
    <p:extLst>
      <p:ext uri="{BB962C8B-B14F-4D97-AF65-F5344CB8AC3E}">
        <p14:creationId xmlns:p14="http://schemas.microsoft.com/office/powerpoint/2010/main" val="1100530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tube ">
            <a:extLst>
              <a:ext uri="{FF2B5EF4-FFF2-40B4-BE49-F238E27FC236}">
                <a16:creationId xmlns:a16="http://schemas.microsoft.com/office/drawing/2014/main" id="{53EFD4E6-E4DD-4D4F-8B51-C5D3FE82010B}"/>
              </a:ext>
            </a:extLst>
          </p:cNvPr>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08773" y="2877929"/>
            <a:ext cx="2043938" cy="2043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0DE40-7F1E-4239-9133-4AAEC1420844}"/>
              </a:ext>
            </a:extLst>
          </p:cNvPr>
          <p:cNvSpPr txBox="1"/>
          <p:nvPr/>
        </p:nvSpPr>
        <p:spPr>
          <a:xfrm>
            <a:off x="1199536" y="2487204"/>
            <a:ext cx="6091084" cy="941796"/>
          </a:xfrm>
          <a:prstGeom prst="rect">
            <a:avLst/>
          </a:prstGeom>
          <a:noFill/>
        </p:spPr>
        <p:txBody>
          <a:bodyPr wrap="square">
            <a:spAutoFit/>
          </a:bodyPr>
          <a:lstStyle>
            <a:defPPr>
              <a:defRPr lang="en-US"/>
            </a:defPPr>
            <a:lvl1pPr marR="0" algn="ctr">
              <a:lnSpc>
                <a:spcPct val="115000"/>
              </a:lnSpc>
              <a:spcBef>
                <a:spcPts val="0"/>
              </a:spcBef>
              <a:spcAft>
                <a:spcPts val="0"/>
              </a:spcAft>
              <a:defRPr sz="2400" b="1">
                <a:solidFill>
                  <a:srgbClr val="1E3D6A"/>
                </a:solidFill>
                <a:effectLst/>
                <a:latin typeface="Times New Roman" panose="02020603050405020304" pitchFamily="18" charset="0"/>
                <a:ea typeface="Calibri" panose="020F0502020204030204" pitchFamily="34" charset="0"/>
                <a:cs typeface="GE Dinar Two Medium" panose="020A0503020102020204" pitchFamily="18" charset="-78"/>
              </a:defRPr>
            </a:lvl1pPr>
          </a:lstStyle>
          <a:p>
            <a:r>
              <a:rPr lang="ar-SY"/>
              <a:t>مقطع الفيديو الآتي يقدم معلومات عن إدارة المشتريات والعقود اللوجستية:</a:t>
            </a:r>
            <a:endParaRPr lang="en-US"/>
          </a:p>
        </p:txBody>
      </p:sp>
      <p:sp>
        <p:nvSpPr>
          <p:cNvPr id="4" name="TextBox 3">
            <a:extLst>
              <a:ext uri="{FF2B5EF4-FFF2-40B4-BE49-F238E27FC236}">
                <a16:creationId xmlns:a16="http://schemas.microsoft.com/office/drawing/2014/main" id="{46AC71B9-84C2-404D-9C97-1B41B0B067AC}"/>
              </a:ext>
            </a:extLst>
          </p:cNvPr>
          <p:cNvSpPr txBox="1"/>
          <p:nvPr/>
        </p:nvSpPr>
        <p:spPr>
          <a:xfrm>
            <a:off x="750764" y="4708113"/>
            <a:ext cx="7405094" cy="587853"/>
          </a:xfrm>
          <a:prstGeom prst="rect">
            <a:avLst/>
          </a:prstGeom>
          <a:noFill/>
        </p:spPr>
        <p:txBody>
          <a:bodyPr wrap="square">
            <a:spAutoFit/>
          </a:bodyPr>
          <a:lstStyle>
            <a:defPPr>
              <a:defRPr lang="en-US"/>
            </a:defPPr>
            <a:lvl1pPr marR="0" algn="ctr" rtl="1">
              <a:lnSpc>
                <a:spcPct val="115000"/>
              </a:lnSpc>
              <a:spcBef>
                <a:spcPts val="0"/>
              </a:spcBef>
              <a:spcAft>
                <a:spcPts val="0"/>
              </a:spcAft>
              <a:defRPr sz="2800" b="1" u="sng">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defRPr>
            </a:lvl1pPr>
          </a:lstStyle>
          <a:p>
            <a:r>
              <a:rPr lang="en-US">
                <a:hlinkClick r:id="rId4">
                  <a:extLst>
                    <a:ext uri="{A12FA001-AC4F-418D-AE19-62706E023703}">
                      <ahyp:hlinkClr xmlns:ahyp="http://schemas.microsoft.com/office/drawing/2018/hyperlinkcolor" val="tx"/>
                    </a:ext>
                  </a:extLst>
                </a:hlinkClick>
              </a:rPr>
              <a:t>https://youtu.be/lMX5XWIm9V0?si=tQGLXMq9MtXT2Bg-</a:t>
            </a:r>
            <a:endParaRPr lang="en-US"/>
          </a:p>
        </p:txBody>
      </p:sp>
    </p:spTree>
    <p:extLst>
      <p:ext uri="{BB962C8B-B14F-4D97-AF65-F5344CB8AC3E}">
        <p14:creationId xmlns:p14="http://schemas.microsoft.com/office/powerpoint/2010/main" val="776571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تحديد احتياجات المشروع من الموارد الخارجية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68" name="Group 67">
            <a:extLst>
              <a:ext uri="{FF2B5EF4-FFF2-40B4-BE49-F238E27FC236}">
                <a16:creationId xmlns:a16="http://schemas.microsoft.com/office/drawing/2014/main" id="{7471CE84-BF9F-453C-A2D6-F4924A4E8FE7}"/>
              </a:ext>
            </a:extLst>
          </p:cNvPr>
          <p:cNvGrpSpPr/>
          <p:nvPr/>
        </p:nvGrpSpPr>
        <p:grpSpPr>
          <a:xfrm>
            <a:off x="324983" y="1955000"/>
            <a:ext cx="3619992" cy="2635651"/>
            <a:chOff x="324983" y="1955000"/>
            <a:chExt cx="3619992" cy="2635651"/>
          </a:xfrm>
        </p:grpSpPr>
        <p:grpSp>
          <p:nvGrpSpPr>
            <p:cNvPr id="41" name="Group 40">
              <a:extLst>
                <a:ext uri="{FF2B5EF4-FFF2-40B4-BE49-F238E27FC236}">
                  <a16:creationId xmlns:a16="http://schemas.microsoft.com/office/drawing/2014/main" id="{DF6A55B7-557B-434B-A62B-0B90FCFA3CCF}"/>
                </a:ext>
              </a:extLst>
            </p:cNvPr>
            <p:cNvGrpSpPr/>
            <p:nvPr/>
          </p:nvGrpSpPr>
          <p:grpSpPr>
            <a:xfrm>
              <a:off x="324983" y="1955000"/>
              <a:ext cx="3619992" cy="2635651"/>
              <a:chOff x="0" y="32918"/>
              <a:chExt cx="3299791" cy="2402757"/>
            </a:xfrm>
          </p:grpSpPr>
          <p:sp>
            <p:nvSpPr>
              <p:cNvPr id="62" name="Oval 61">
                <a:extLst>
                  <a:ext uri="{FF2B5EF4-FFF2-40B4-BE49-F238E27FC236}">
                    <a16:creationId xmlns:a16="http://schemas.microsoft.com/office/drawing/2014/main" id="{F330BB61-A8CF-48FF-A0D7-6CD81E00A30B}"/>
                  </a:ext>
                </a:extLst>
              </p:cNvPr>
              <p:cNvSpPr/>
              <p:nvPr/>
            </p:nvSpPr>
            <p:spPr>
              <a:xfrm>
                <a:off x="664444" y="633379"/>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3" name="Rectangle 62">
                <a:extLst>
                  <a:ext uri="{FF2B5EF4-FFF2-40B4-BE49-F238E27FC236}">
                    <a16:creationId xmlns:a16="http://schemas.microsoft.com/office/drawing/2014/main" id="{CAC53C44-2FAF-4ACB-A1B5-F1F759E3C929}"/>
                  </a:ext>
                </a:extLst>
              </p:cNvPr>
              <p:cNvSpPr/>
              <p:nvPr/>
            </p:nvSpPr>
            <p:spPr>
              <a:xfrm>
                <a:off x="0" y="76786"/>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4" name="Oval 63">
                <a:extLst>
                  <a:ext uri="{FF2B5EF4-FFF2-40B4-BE49-F238E27FC236}">
                    <a16:creationId xmlns:a16="http://schemas.microsoft.com/office/drawing/2014/main" id="{862EF8F1-546F-4E37-8596-3AE18F3B4A88}"/>
                  </a:ext>
                </a:extLst>
              </p:cNvPr>
              <p:cNvSpPr/>
              <p:nvPr/>
            </p:nvSpPr>
            <p:spPr>
              <a:xfrm>
                <a:off x="836723" y="805658"/>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5" name="TextBox 275">
                <a:extLst>
                  <a:ext uri="{FF2B5EF4-FFF2-40B4-BE49-F238E27FC236}">
                    <a16:creationId xmlns:a16="http://schemas.microsoft.com/office/drawing/2014/main" id="{0EC92EA7-2792-40F2-A5F2-BAEA02D7868D}"/>
                  </a:ext>
                </a:extLst>
              </p:cNvPr>
              <p:cNvSpPr txBox="1">
                <a:spLocks noChangeArrowheads="1"/>
              </p:cNvSpPr>
              <p:nvPr/>
            </p:nvSpPr>
            <p:spPr bwMode="auto">
              <a:xfrm>
                <a:off x="353563" y="32918"/>
                <a:ext cx="2592635" cy="1100019"/>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تعزيز التواصل والتنسيق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6" name="رسم 64" descr="قاعة مجلس الإدارة">
              <a:extLst>
                <a:ext uri="{FF2B5EF4-FFF2-40B4-BE49-F238E27FC236}">
                  <a16:creationId xmlns:a16="http://schemas.microsoft.com/office/drawing/2014/main" id="{1979769E-15D3-48E7-BD15-9CD25D5481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9465" y="3147574"/>
              <a:ext cx="1055856" cy="1055750"/>
            </a:xfrm>
            <a:prstGeom prst="snip1Rect">
              <a:avLst/>
            </a:prstGeom>
          </p:spPr>
        </p:pic>
      </p:grpSp>
      <p:grpSp>
        <p:nvGrpSpPr>
          <p:cNvPr id="66" name="Group 65">
            <a:extLst>
              <a:ext uri="{FF2B5EF4-FFF2-40B4-BE49-F238E27FC236}">
                <a16:creationId xmlns:a16="http://schemas.microsoft.com/office/drawing/2014/main" id="{E61CCAC8-095F-4A74-981F-A1F5B96011A3}"/>
              </a:ext>
            </a:extLst>
          </p:cNvPr>
          <p:cNvGrpSpPr/>
          <p:nvPr/>
        </p:nvGrpSpPr>
        <p:grpSpPr>
          <a:xfrm>
            <a:off x="4286006" y="1972246"/>
            <a:ext cx="3619992" cy="2618406"/>
            <a:chOff x="4286006" y="1972246"/>
            <a:chExt cx="3619992" cy="2618406"/>
          </a:xfrm>
        </p:grpSpPr>
        <p:grpSp>
          <p:nvGrpSpPr>
            <p:cNvPr id="43" name="Group 42">
              <a:extLst>
                <a:ext uri="{FF2B5EF4-FFF2-40B4-BE49-F238E27FC236}">
                  <a16:creationId xmlns:a16="http://schemas.microsoft.com/office/drawing/2014/main" id="{83275047-D380-46C1-AE39-F59EA96AFBDF}"/>
                </a:ext>
              </a:extLst>
            </p:cNvPr>
            <p:cNvGrpSpPr/>
            <p:nvPr/>
          </p:nvGrpSpPr>
          <p:grpSpPr>
            <a:xfrm>
              <a:off x="4286006" y="1972246"/>
              <a:ext cx="3619992" cy="2618406"/>
              <a:chOff x="1980985" y="111809"/>
              <a:chExt cx="3299791" cy="2387034"/>
            </a:xfrm>
          </p:grpSpPr>
          <p:sp>
            <p:nvSpPr>
              <p:cNvPr id="54" name="Oval 53">
                <a:extLst>
                  <a:ext uri="{FF2B5EF4-FFF2-40B4-BE49-F238E27FC236}">
                    <a16:creationId xmlns:a16="http://schemas.microsoft.com/office/drawing/2014/main" id="{14BBE09D-65AC-43E4-A11A-837C06ED076B}"/>
                  </a:ext>
                </a:extLst>
              </p:cNvPr>
              <p:cNvSpPr/>
              <p:nvPr/>
            </p:nvSpPr>
            <p:spPr>
              <a:xfrm>
                <a:off x="2645429" y="696547"/>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5" name="Rectangle 54">
                <a:extLst>
                  <a:ext uri="{FF2B5EF4-FFF2-40B4-BE49-F238E27FC236}">
                    <a16:creationId xmlns:a16="http://schemas.microsoft.com/office/drawing/2014/main" id="{FB5C497E-C1B4-4FEE-BC68-AD932E067D7F}"/>
                  </a:ext>
                </a:extLst>
              </p:cNvPr>
              <p:cNvSpPr/>
              <p:nvPr/>
            </p:nvSpPr>
            <p:spPr>
              <a:xfrm>
                <a:off x="1980985" y="139954"/>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6" name="Oval 55">
                <a:extLst>
                  <a:ext uri="{FF2B5EF4-FFF2-40B4-BE49-F238E27FC236}">
                    <a16:creationId xmlns:a16="http://schemas.microsoft.com/office/drawing/2014/main" id="{8C4DF293-D9E1-44A8-96FD-A997500D4401}"/>
                  </a:ext>
                </a:extLst>
              </p:cNvPr>
              <p:cNvSpPr/>
              <p:nvPr/>
            </p:nvSpPr>
            <p:spPr>
              <a:xfrm>
                <a:off x="2817708" y="868826"/>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7" name="TextBox 267">
                <a:extLst>
                  <a:ext uri="{FF2B5EF4-FFF2-40B4-BE49-F238E27FC236}">
                    <a16:creationId xmlns:a16="http://schemas.microsoft.com/office/drawing/2014/main" id="{D01D6BDF-56E6-46E5-AC8A-5ABCC9B25A48}"/>
                  </a:ext>
                </a:extLst>
              </p:cNvPr>
              <p:cNvSpPr txBox="1">
                <a:spLocks noChangeArrowheads="1"/>
              </p:cNvSpPr>
              <p:nvPr/>
            </p:nvSpPr>
            <p:spPr bwMode="auto">
              <a:xfrm>
                <a:off x="1992752" y="111809"/>
                <a:ext cx="3208737" cy="1010741"/>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الاحتياجات الكمية والوقتية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7" name="Graphic 16" descr="Document with solid fill">
              <a:extLst>
                <a:ext uri="{FF2B5EF4-FFF2-40B4-BE49-F238E27FC236}">
                  <a16:creationId xmlns:a16="http://schemas.microsoft.com/office/drawing/2014/main" id="{644004AA-010B-4D8F-9081-F695640D3D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6727" y="3207296"/>
              <a:ext cx="1012174" cy="1012073"/>
            </a:xfrm>
            <a:prstGeom prst="rect">
              <a:avLst/>
            </a:prstGeom>
          </p:spPr>
        </p:pic>
      </p:grpSp>
      <p:grpSp>
        <p:nvGrpSpPr>
          <p:cNvPr id="3" name="Group 2">
            <a:extLst>
              <a:ext uri="{FF2B5EF4-FFF2-40B4-BE49-F238E27FC236}">
                <a16:creationId xmlns:a16="http://schemas.microsoft.com/office/drawing/2014/main" id="{C0984959-2288-43B8-AEA7-E4A411A38B8F}"/>
              </a:ext>
            </a:extLst>
          </p:cNvPr>
          <p:cNvGrpSpPr/>
          <p:nvPr/>
        </p:nvGrpSpPr>
        <p:grpSpPr>
          <a:xfrm>
            <a:off x="8247025" y="2003098"/>
            <a:ext cx="3619992" cy="2587551"/>
            <a:chOff x="8247025" y="2003098"/>
            <a:chExt cx="3619992" cy="2587551"/>
          </a:xfrm>
        </p:grpSpPr>
        <p:grpSp>
          <p:nvGrpSpPr>
            <p:cNvPr id="45" name="Group 44">
              <a:extLst>
                <a:ext uri="{FF2B5EF4-FFF2-40B4-BE49-F238E27FC236}">
                  <a16:creationId xmlns:a16="http://schemas.microsoft.com/office/drawing/2014/main" id="{BB1F1258-AD7A-488E-BABD-2B6D4C126D3C}"/>
                </a:ext>
              </a:extLst>
            </p:cNvPr>
            <p:cNvGrpSpPr/>
            <p:nvPr/>
          </p:nvGrpSpPr>
          <p:grpSpPr>
            <a:xfrm>
              <a:off x="8247025" y="2003098"/>
              <a:ext cx="3619992" cy="2587551"/>
              <a:chOff x="3961968" y="76768"/>
              <a:chExt cx="3299791" cy="2358907"/>
            </a:xfrm>
          </p:grpSpPr>
          <p:sp>
            <p:nvSpPr>
              <p:cNvPr id="46" name="Oval 45">
                <a:extLst>
                  <a:ext uri="{FF2B5EF4-FFF2-40B4-BE49-F238E27FC236}">
                    <a16:creationId xmlns:a16="http://schemas.microsoft.com/office/drawing/2014/main" id="{D73CE993-55CB-4B8E-BC2B-8A0A6EC05641}"/>
                  </a:ext>
                </a:extLst>
              </p:cNvPr>
              <p:cNvSpPr/>
              <p:nvPr/>
            </p:nvSpPr>
            <p:spPr>
              <a:xfrm>
                <a:off x="4626412" y="633379"/>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7" name="Rectangle 46">
                <a:extLst>
                  <a:ext uri="{FF2B5EF4-FFF2-40B4-BE49-F238E27FC236}">
                    <a16:creationId xmlns:a16="http://schemas.microsoft.com/office/drawing/2014/main" id="{4F22C51D-A315-4562-8D64-77774B8D0E80}"/>
                  </a:ext>
                </a:extLst>
              </p:cNvPr>
              <p:cNvSpPr/>
              <p:nvPr/>
            </p:nvSpPr>
            <p:spPr>
              <a:xfrm>
                <a:off x="3961968" y="76786"/>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8" name="Oval 47">
                <a:extLst>
                  <a:ext uri="{FF2B5EF4-FFF2-40B4-BE49-F238E27FC236}">
                    <a16:creationId xmlns:a16="http://schemas.microsoft.com/office/drawing/2014/main" id="{9EC4C218-0688-4F69-B2A1-DB26A7F214BB}"/>
                  </a:ext>
                </a:extLst>
              </p:cNvPr>
              <p:cNvSpPr/>
              <p:nvPr/>
            </p:nvSpPr>
            <p:spPr>
              <a:xfrm>
                <a:off x="4798691" y="805658"/>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9" name="TextBox 259">
                <a:extLst>
                  <a:ext uri="{FF2B5EF4-FFF2-40B4-BE49-F238E27FC236}">
                    <a16:creationId xmlns:a16="http://schemas.microsoft.com/office/drawing/2014/main" id="{3644DD21-537F-4F26-A230-C161F5515AA7}"/>
                  </a:ext>
                </a:extLst>
              </p:cNvPr>
              <p:cNvSpPr txBox="1">
                <a:spLocks noChangeArrowheads="1"/>
              </p:cNvSpPr>
              <p:nvPr/>
            </p:nvSpPr>
            <p:spPr bwMode="auto">
              <a:xfrm>
                <a:off x="4018638" y="76768"/>
                <a:ext cx="3185202" cy="982616"/>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الموارد الخارجية المطلوبة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8" name="Graphic 19" descr="List with solid fill">
              <a:extLst>
                <a:ext uri="{FF2B5EF4-FFF2-40B4-BE49-F238E27FC236}">
                  <a16:creationId xmlns:a16="http://schemas.microsoft.com/office/drawing/2014/main" id="{A69369B3-AA69-41F7-88A0-56781FC087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27568" y="3262805"/>
              <a:ext cx="974083" cy="973986"/>
            </a:xfrm>
            <a:prstGeom prst="rect">
              <a:avLst/>
            </a:prstGeom>
          </p:spPr>
        </p:pic>
      </p:grpSp>
      <p:grpSp>
        <p:nvGrpSpPr>
          <p:cNvPr id="67" name="Group 66">
            <a:extLst>
              <a:ext uri="{FF2B5EF4-FFF2-40B4-BE49-F238E27FC236}">
                <a16:creationId xmlns:a16="http://schemas.microsoft.com/office/drawing/2014/main" id="{1EF27174-BC55-4D3A-976D-40CC4331ADE7}"/>
              </a:ext>
            </a:extLst>
          </p:cNvPr>
          <p:cNvGrpSpPr/>
          <p:nvPr/>
        </p:nvGrpSpPr>
        <p:grpSpPr>
          <a:xfrm>
            <a:off x="2306815" y="3300114"/>
            <a:ext cx="3619992" cy="2587531"/>
            <a:chOff x="2306815" y="3300114"/>
            <a:chExt cx="3619992" cy="2587531"/>
          </a:xfrm>
        </p:grpSpPr>
        <p:grpSp>
          <p:nvGrpSpPr>
            <p:cNvPr id="42" name="Group 41">
              <a:extLst>
                <a:ext uri="{FF2B5EF4-FFF2-40B4-BE49-F238E27FC236}">
                  <a16:creationId xmlns:a16="http://schemas.microsoft.com/office/drawing/2014/main" id="{075C8568-0BE1-4BF5-96B1-B382196624FE}"/>
                </a:ext>
              </a:extLst>
            </p:cNvPr>
            <p:cNvGrpSpPr/>
            <p:nvPr/>
          </p:nvGrpSpPr>
          <p:grpSpPr>
            <a:xfrm flipV="1">
              <a:off x="2306815" y="3300114"/>
              <a:ext cx="3619992" cy="2587531"/>
              <a:chOff x="991153" y="725503"/>
              <a:chExt cx="3299791" cy="2358889"/>
            </a:xfrm>
          </p:grpSpPr>
          <p:sp>
            <p:nvSpPr>
              <p:cNvPr id="58" name="Oval 57">
                <a:extLst>
                  <a:ext uri="{FF2B5EF4-FFF2-40B4-BE49-F238E27FC236}">
                    <a16:creationId xmlns:a16="http://schemas.microsoft.com/office/drawing/2014/main" id="{B77A0861-5E68-43B1-AD7C-595359C475CD}"/>
                  </a:ext>
                </a:extLst>
              </p:cNvPr>
              <p:cNvSpPr/>
              <p:nvPr/>
            </p:nvSpPr>
            <p:spPr>
              <a:xfrm>
                <a:off x="1655597" y="1282096"/>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9" name="Rectangle 58">
                <a:extLst>
                  <a:ext uri="{FF2B5EF4-FFF2-40B4-BE49-F238E27FC236}">
                    <a16:creationId xmlns:a16="http://schemas.microsoft.com/office/drawing/2014/main" id="{E2A84C43-9D30-4905-BA13-04C34844A425}"/>
                  </a:ext>
                </a:extLst>
              </p:cNvPr>
              <p:cNvSpPr/>
              <p:nvPr/>
            </p:nvSpPr>
            <p:spPr>
              <a:xfrm>
                <a:off x="991153" y="725503"/>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0" name="Oval 59">
                <a:extLst>
                  <a:ext uri="{FF2B5EF4-FFF2-40B4-BE49-F238E27FC236}">
                    <a16:creationId xmlns:a16="http://schemas.microsoft.com/office/drawing/2014/main" id="{CC3D884C-707B-4635-9AE7-5DEF77F6B19B}"/>
                  </a:ext>
                </a:extLst>
              </p:cNvPr>
              <p:cNvSpPr/>
              <p:nvPr/>
            </p:nvSpPr>
            <p:spPr>
              <a:xfrm>
                <a:off x="1827876" y="1454375"/>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1" name="TextBox 271">
                <a:extLst>
                  <a:ext uri="{FF2B5EF4-FFF2-40B4-BE49-F238E27FC236}">
                    <a16:creationId xmlns:a16="http://schemas.microsoft.com/office/drawing/2014/main" id="{CF3088A6-6EB5-41A5-8539-EBDD6D28466B}"/>
                  </a:ext>
                </a:extLst>
              </p:cNvPr>
              <p:cNvSpPr txBox="1">
                <a:spLocks noChangeArrowheads="1"/>
              </p:cNvSpPr>
              <p:nvPr/>
            </p:nvSpPr>
            <p:spPr bwMode="auto">
              <a:xfrm>
                <a:off x="1344731" y="793342"/>
                <a:ext cx="2592635" cy="953690"/>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إعداد خطة إدارة الموارد الخارجية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9" name="Graphic 1579862108" descr="Books on shelf with solid fill">
              <a:extLst>
                <a:ext uri="{FF2B5EF4-FFF2-40B4-BE49-F238E27FC236}">
                  <a16:creationId xmlns:a16="http://schemas.microsoft.com/office/drawing/2014/main" id="{D9C5BD38-02ED-4A76-B7A2-0655B20AB25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48826" y="3632022"/>
              <a:ext cx="1066667" cy="1066560"/>
            </a:xfrm>
            <a:prstGeom prst="rect">
              <a:avLst/>
            </a:prstGeom>
          </p:spPr>
        </p:pic>
      </p:grpSp>
      <p:grpSp>
        <p:nvGrpSpPr>
          <p:cNvPr id="20" name="Group 19">
            <a:extLst>
              <a:ext uri="{FF2B5EF4-FFF2-40B4-BE49-F238E27FC236}">
                <a16:creationId xmlns:a16="http://schemas.microsoft.com/office/drawing/2014/main" id="{915FE4CF-F8EF-4259-BC0D-A1E6927BA6AB}"/>
              </a:ext>
            </a:extLst>
          </p:cNvPr>
          <p:cNvGrpSpPr/>
          <p:nvPr/>
        </p:nvGrpSpPr>
        <p:grpSpPr>
          <a:xfrm>
            <a:off x="6267836" y="3300112"/>
            <a:ext cx="3619992" cy="2587531"/>
            <a:chOff x="6267836" y="3300112"/>
            <a:chExt cx="3619992" cy="2587531"/>
          </a:xfrm>
        </p:grpSpPr>
        <p:grpSp>
          <p:nvGrpSpPr>
            <p:cNvPr id="44" name="Group 43">
              <a:extLst>
                <a:ext uri="{FF2B5EF4-FFF2-40B4-BE49-F238E27FC236}">
                  <a16:creationId xmlns:a16="http://schemas.microsoft.com/office/drawing/2014/main" id="{7C98363C-D683-4BB0-867B-A8B096756372}"/>
                </a:ext>
              </a:extLst>
            </p:cNvPr>
            <p:cNvGrpSpPr/>
            <p:nvPr/>
          </p:nvGrpSpPr>
          <p:grpSpPr>
            <a:xfrm flipV="1">
              <a:off x="6267836" y="3300112"/>
              <a:ext cx="3619992" cy="2587531"/>
              <a:chOff x="2972137" y="725503"/>
              <a:chExt cx="3299791" cy="2358889"/>
            </a:xfrm>
          </p:grpSpPr>
          <p:sp>
            <p:nvSpPr>
              <p:cNvPr id="50" name="Oval 49">
                <a:extLst>
                  <a:ext uri="{FF2B5EF4-FFF2-40B4-BE49-F238E27FC236}">
                    <a16:creationId xmlns:a16="http://schemas.microsoft.com/office/drawing/2014/main" id="{C766D4EC-FCAF-4683-908E-6BC09C22B0F1}"/>
                  </a:ext>
                </a:extLst>
              </p:cNvPr>
              <p:cNvSpPr/>
              <p:nvPr/>
            </p:nvSpPr>
            <p:spPr>
              <a:xfrm>
                <a:off x="3636581" y="1282096"/>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1" name="Rectangle 50">
                <a:extLst>
                  <a:ext uri="{FF2B5EF4-FFF2-40B4-BE49-F238E27FC236}">
                    <a16:creationId xmlns:a16="http://schemas.microsoft.com/office/drawing/2014/main" id="{CEC22CAF-BECB-4B82-957E-33200C739458}"/>
                  </a:ext>
                </a:extLst>
              </p:cNvPr>
              <p:cNvSpPr/>
              <p:nvPr/>
            </p:nvSpPr>
            <p:spPr>
              <a:xfrm>
                <a:off x="2972137" y="725503"/>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2" name="Oval 51">
                <a:extLst>
                  <a:ext uri="{FF2B5EF4-FFF2-40B4-BE49-F238E27FC236}">
                    <a16:creationId xmlns:a16="http://schemas.microsoft.com/office/drawing/2014/main" id="{4377A108-B923-45B5-84D8-E2C17842419B}"/>
                  </a:ext>
                </a:extLst>
              </p:cNvPr>
              <p:cNvSpPr/>
              <p:nvPr/>
            </p:nvSpPr>
            <p:spPr>
              <a:xfrm>
                <a:off x="3808860" y="1454375"/>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3" name="TextBox 263">
                <a:extLst>
                  <a:ext uri="{FF2B5EF4-FFF2-40B4-BE49-F238E27FC236}">
                    <a16:creationId xmlns:a16="http://schemas.microsoft.com/office/drawing/2014/main" id="{1718BD60-530A-4876-AAED-6A7777DB3BD9}"/>
                  </a:ext>
                </a:extLst>
              </p:cNvPr>
              <p:cNvSpPr txBox="1">
                <a:spLocks noChangeArrowheads="1"/>
              </p:cNvSpPr>
              <p:nvPr/>
            </p:nvSpPr>
            <p:spPr bwMode="auto">
              <a:xfrm>
                <a:off x="3325715" y="850283"/>
                <a:ext cx="2592635" cy="885328"/>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تقييم توفر الموارد والبدائل المتاحة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0" name="رسم 15" descr="قائمة اختيار">
              <a:extLst>
                <a:ext uri="{FF2B5EF4-FFF2-40B4-BE49-F238E27FC236}">
                  <a16:creationId xmlns:a16="http://schemas.microsoft.com/office/drawing/2014/main" id="{7DACF012-0EE7-4CD1-B98F-92DED5603D8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00957" y="3628253"/>
              <a:ext cx="1008323" cy="1008222"/>
            </a:xfrm>
            <a:prstGeom prst="rect">
              <a:avLst/>
            </a:prstGeom>
          </p:spPr>
        </p:pic>
      </p:grpSp>
      <p:sp>
        <p:nvSpPr>
          <p:cNvPr id="69" name="TextBox 68">
            <a:extLst>
              <a:ext uri="{FF2B5EF4-FFF2-40B4-BE49-F238E27FC236}">
                <a16:creationId xmlns:a16="http://schemas.microsoft.com/office/drawing/2014/main" id="{1F75F740-7193-403C-B287-53E9C085F618}"/>
              </a:ext>
            </a:extLst>
          </p:cNvPr>
          <p:cNvSpPr txBox="1"/>
          <p:nvPr/>
        </p:nvSpPr>
        <p:spPr>
          <a:xfrm>
            <a:off x="1543498" y="-2555253"/>
            <a:ext cx="52764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لمدير المشروع تحديد احتياجات المشروع من الموارد الخارجية بشكل فعال؟</a:t>
            </a:r>
            <a:endParaRPr lang="en-US" dirty="0"/>
          </a:p>
        </p:txBody>
      </p:sp>
      <p:pic>
        <p:nvPicPr>
          <p:cNvPr id="70" name="Picture 2" descr="Studying - Free education icons">
            <a:extLst>
              <a:ext uri="{FF2B5EF4-FFF2-40B4-BE49-F238E27FC236}">
                <a16:creationId xmlns:a16="http://schemas.microsoft.com/office/drawing/2014/main" id="{E28F5521-485F-4548-9A6B-95AC2A2C73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10302" y="-3853559"/>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084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1000"/>
                                        <p:tgtEl>
                                          <p:spTgt spid="66"/>
                                        </p:tgtEl>
                                      </p:cBhvr>
                                    </p:animEffect>
                                    <p:anim calcmode="lin" valueType="num">
                                      <p:cBhvr>
                                        <p:cTn id="22" dur="1000" fill="hold"/>
                                        <p:tgtEl>
                                          <p:spTgt spid="66"/>
                                        </p:tgtEl>
                                        <p:attrNameLst>
                                          <p:attrName>ppt_x</p:attrName>
                                        </p:attrNameLst>
                                      </p:cBhvr>
                                      <p:tavLst>
                                        <p:tav tm="0">
                                          <p:val>
                                            <p:strVal val="#ppt_x"/>
                                          </p:val>
                                        </p:tav>
                                        <p:tav tm="100000">
                                          <p:val>
                                            <p:strVal val="#ppt_x"/>
                                          </p:val>
                                        </p:tav>
                                      </p:tavLst>
                                    </p:anim>
                                    <p:anim calcmode="lin" valueType="num">
                                      <p:cBhvr>
                                        <p:cTn id="23"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1000"/>
                                        <p:tgtEl>
                                          <p:spTgt spid="67"/>
                                        </p:tgtEl>
                                      </p:cBhvr>
                                    </p:animEffect>
                                    <p:anim calcmode="lin" valueType="num">
                                      <p:cBhvr>
                                        <p:cTn id="29" dur="1000" fill="hold"/>
                                        <p:tgtEl>
                                          <p:spTgt spid="67"/>
                                        </p:tgtEl>
                                        <p:attrNameLst>
                                          <p:attrName>ppt_x</p:attrName>
                                        </p:attrNameLst>
                                      </p:cBhvr>
                                      <p:tavLst>
                                        <p:tav tm="0">
                                          <p:val>
                                            <p:strVal val="#ppt_x"/>
                                          </p:val>
                                        </p:tav>
                                        <p:tav tm="100000">
                                          <p:val>
                                            <p:strVal val="#ppt_x"/>
                                          </p:val>
                                        </p:tav>
                                      </p:tavLst>
                                    </p:anim>
                                    <p:anim calcmode="lin" valueType="num">
                                      <p:cBhvr>
                                        <p:cTn id="30"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1000"/>
                                        <p:tgtEl>
                                          <p:spTgt spid="68"/>
                                        </p:tgtEl>
                                      </p:cBhvr>
                                    </p:animEffect>
                                    <p:anim calcmode="lin" valueType="num">
                                      <p:cBhvr>
                                        <p:cTn id="36" dur="1000" fill="hold"/>
                                        <p:tgtEl>
                                          <p:spTgt spid="68"/>
                                        </p:tgtEl>
                                        <p:attrNameLst>
                                          <p:attrName>ppt_x</p:attrName>
                                        </p:attrNameLst>
                                      </p:cBhvr>
                                      <p:tavLst>
                                        <p:tav tm="0">
                                          <p:val>
                                            <p:strVal val="#ppt_x"/>
                                          </p:val>
                                        </p:tav>
                                        <p:tav tm="100000">
                                          <p:val>
                                            <p:strVal val="#ppt_x"/>
                                          </p:val>
                                        </p:tav>
                                      </p:tavLst>
                                    </p:anim>
                                    <p:anim calcmode="lin" valueType="num">
                                      <p:cBhvr>
                                        <p:cTn id="37"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69" name="TextBox 68">
            <a:extLst>
              <a:ext uri="{FF2B5EF4-FFF2-40B4-BE49-F238E27FC236}">
                <a16:creationId xmlns:a16="http://schemas.microsoft.com/office/drawing/2014/main" id="{A9EA27E0-C191-44AB-A7AE-C0CA0802C6DE}"/>
              </a:ext>
            </a:extLst>
          </p:cNvPr>
          <p:cNvSpPr txBox="1"/>
          <p:nvPr/>
        </p:nvSpPr>
        <p:spPr>
          <a:xfrm>
            <a:off x="1543498" y="3429000"/>
            <a:ext cx="52764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كيف يمكن لمدير المشروع تحديد احتياجات المشروع من الموارد الخارجية بشكل فعال؟</a:t>
            </a:r>
            <a:endParaRPr lang="en-US" dirty="0"/>
          </a:p>
        </p:txBody>
      </p:sp>
      <p:pic>
        <p:nvPicPr>
          <p:cNvPr id="70" name="Picture 2" descr="Studying - Free education icons">
            <a:extLst>
              <a:ext uri="{FF2B5EF4-FFF2-40B4-BE49-F238E27FC236}">
                <a16:creationId xmlns:a16="http://schemas.microsoft.com/office/drawing/2014/main" id="{3302BE4D-8C64-4C62-89DF-A974C0032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Idea 3d Images - Free Download on Freepik">
            <a:extLst>
              <a:ext uri="{FF2B5EF4-FFF2-40B4-BE49-F238E27FC236}">
                <a16:creationId xmlns:a16="http://schemas.microsoft.com/office/drawing/2014/main" id="{5995FFD1-F7DB-49A8-B517-5EFCF1B0B3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5006"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661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69" name="TextBox 68">
            <a:extLst>
              <a:ext uri="{FF2B5EF4-FFF2-40B4-BE49-F238E27FC236}">
                <a16:creationId xmlns:a16="http://schemas.microsoft.com/office/drawing/2014/main" id="{A9EA27E0-C191-44AB-A7AE-C0CA0802C6DE}"/>
              </a:ext>
            </a:extLst>
          </p:cNvPr>
          <p:cNvSpPr txBox="1"/>
          <p:nvPr/>
        </p:nvSpPr>
        <p:spPr>
          <a:xfrm>
            <a:off x="1543498" y="8639978"/>
            <a:ext cx="52764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لمدير المشروع تحديد احتياجات المشروع من الموارد الخارجية بشكل فعال؟</a:t>
            </a:r>
            <a:endParaRPr lang="en-US" dirty="0"/>
          </a:p>
        </p:txBody>
      </p:sp>
      <p:pic>
        <p:nvPicPr>
          <p:cNvPr id="70" name="Picture 2" descr="Studying - Free education icons">
            <a:extLst>
              <a:ext uri="{FF2B5EF4-FFF2-40B4-BE49-F238E27FC236}">
                <a16:creationId xmlns:a16="http://schemas.microsoft.com/office/drawing/2014/main" id="{3302BE4D-8C64-4C62-89DF-A974C00320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341672"/>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505D8E49-724D-4B3A-97B5-3330B07DA4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5052EEA-1822-422C-B559-2715309FFB01}"/>
              </a:ext>
            </a:extLst>
          </p:cNvPr>
          <p:cNvSpPr txBox="1"/>
          <p:nvPr/>
        </p:nvSpPr>
        <p:spPr>
          <a:xfrm>
            <a:off x="4171950" y="1857696"/>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تحليل نطاق المشروع وتحديد المهام والمتطلبات التي تحتاج إلى موارد خارجية</a:t>
            </a:r>
            <a:endParaRPr lang="en-US" dirty="0"/>
          </a:p>
        </p:txBody>
      </p:sp>
      <p:sp>
        <p:nvSpPr>
          <p:cNvPr id="23" name="TextBox 22">
            <a:extLst>
              <a:ext uri="{FF2B5EF4-FFF2-40B4-BE49-F238E27FC236}">
                <a16:creationId xmlns:a16="http://schemas.microsoft.com/office/drawing/2014/main" id="{AD28EC1F-C28B-45D6-A7DF-D0492F860AF9}"/>
              </a:ext>
            </a:extLst>
          </p:cNvPr>
          <p:cNvSpPr txBox="1"/>
          <p:nvPr/>
        </p:nvSpPr>
        <p:spPr>
          <a:xfrm>
            <a:off x="4171950" y="2980899"/>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تحديد الكميات والمواصفات الدقيقة للموارد المطلوبة من حيث الجودة والكمية والتوقيت</a:t>
            </a:r>
            <a:endParaRPr lang="en-US" dirty="0"/>
          </a:p>
        </p:txBody>
      </p:sp>
      <p:sp>
        <p:nvSpPr>
          <p:cNvPr id="24" name="TextBox 23">
            <a:extLst>
              <a:ext uri="{FF2B5EF4-FFF2-40B4-BE49-F238E27FC236}">
                <a16:creationId xmlns:a16="http://schemas.microsoft.com/office/drawing/2014/main" id="{BF08B0C5-1CFE-4095-B780-2EA0B52A6290}"/>
              </a:ext>
            </a:extLst>
          </p:cNvPr>
          <p:cNvSpPr txBox="1"/>
          <p:nvPr/>
        </p:nvSpPr>
        <p:spPr>
          <a:xfrm>
            <a:off x="4171950" y="4238553"/>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التنسيق مع فرق المشروع المختلفة لضمان تكامل الاحتياجات وتجنب الازدواجية</a:t>
            </a:r>
            <a:endParaRPr lang="en-US"/>
          </a:p>
        </p:txBody>
      </p:sp>
      <p:sp>
        <p:nvSpPr>
          <p:cNvPr id="25" name="TextBox 24">
            <a:extLst>
              <a:ext uri="{FF2B5EF4-FFF2-40B4-BE49-F238E27FC236}">
                <a16:creationId xmlns:a16="http://schemas.microsoft.com/office/drawing/2014/main" id="{A0B5CB0D-01ED-418F-ACA1-474CB16D585A}"/>
              </a:ext>
            </a:extLst>
          </p:cNvPr>
          <p:cNvSpPr txBox="1"/>
          <p:nvPr/>
        </p:nvSpPr>
        <p:spPr>
          <a:xfrm>
            <a:off x="4171950" y="5563687"/>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وضع خطة شاملة لاستقدام الموارد الخارجية وتكاملها مع الموارد الداخلية</a:t>
            </a:r>
            <a:endParaRPr lang="en-US" dirty="0"/>
          </a:p>
        </p:txBody>
      </p:sp>
    </p:spTree>
    <p:extLst>
      <p:ext uri="{BB962C8B-B14F-4D97-AF65-F5344CB8AC3E}">
        <p14:creationId xmlns:p14="http://schemas.microsoft.com/office/powerpoint/2010/main" val="1113522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أدوار أصحاب المصلحة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2" name="Group 1">
            <a:extLst>
              <a:ext uri="{FF2B5EF4-FFF2-40B4-BE49-F238E27FC236}">
                <a16:creationId xmlns:a16="http://schemas.microsoft.com/office/drawing/2014/main" id="{4D7EEEA1-25D8-41DC-9CAF-F1C307C01FB0}"/>
              </a:ext>
            </a:extLst>
          </p:cNvPr>
          <p:cNvGrpSpPr/>
          <p:nvPr/>
        </p:nvGrpSpPr>
        <p:grpSpPr>
          <a:xfrm>
            <a:off x="8246957" y="2481593"/>
            <a:ext cx="2525677" cy="2973926"/>
            <a:chOff x="7659216" y="2238700"/>
            <a:chExt cx="2525677" cy="2973926"/>
          </a:xfrm>
        </p:grpSpPr>
        <p:sp>
          <p:nvSpPr>
            <p:cNvPr id="47" name="شكل حر: شكل 30">
              <a:extLst>
                <a:ext uri="{FF2B5EF4-FFF2-40B4-BE49-F238E27FC236}">
                  <a16:creationId xmlns:a16="http://schemas.microsoft.com/office/drawing/2014/main" id="{F7809D1F-E1DA-4A7C-9E2E-6D7DE187A4EE}"/>
                </a:ext>
              </a:extLst>
            </p:cNvPr>
            <p:cNvSpPr/>
            <p:nvPr/>
          </p:nvSpPr>
          <p:spPr>
            <a:xfrm flipV="1">
              <a:off x="7875865" y="2238700"/>
              <a:ext cx="2065056" cy="2973925"/>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rgbClr val="99BCD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52" name="شكل حر: شكل 30">
              <a:extLst>
                <a:ext uri="{FF2B5EF4-FFF2-40B4-BE49-F238E27FC236}">
                  <a16:creationId xmlns:a16="http://schemas.microsoft.com/office/drawing/2014/main" id="{95517171-918A-417B-B21F-CB0A05DC51B5}"/>
                </a:ext>
              </a:extLst>
            </p:cNvPr>
            <p:cNvSpPr/>
            <p:nvPr/>
          </p:nvSpPr>
          <p:spPr>
            <a:xfrm>
              <a:off x="7659216" y="2692654"/>
              <a:ext cx="2525677" cy="2519972"/>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53" name="مربع نص 28">
              <a:extLst>
                <a:ext uri="{FF2B5EF4-FFF2-40B4-BE49-F238E27FC236}">
                  <a16:creationId xmlns:a16="http://schemas.microsoft.com/office/drawing/2014/main" id="{B41AD3F9-B0C4-4081-8FA7-EE7182878A2A}"/>
                </a:ext>
              </a:extLst>
            </p:cNvPr>
            <p:cNvSpPr txBox="1"/>
            <p:nvPr/>
          </p:nvSpPr>
          <p:spPr>
            <a:xfrm>
              <a:off x="7774142" y="3651660"/>
              <a:ext cx="2277722" cy="1366528"/>
            </a:xfrm>
            <a:prstGeom prst="rect">
              <a:avLst/>
            </a:prstGeom>
            <a:noFill/>
          </p:spPr>
          <p:txBody>
            <a:bodyPr wrap="square" rtlCol="1">
              <a:sp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الاحتياجات والمتطلبات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41" name="رسم 15" descr="قائمة اختيار">
              <a:extLst>
                <a:ext uri="{FF2B5EF4-FFF2-40B4-BE49-F238E27FC236}">
                  <a16:creationId xmlns:a16="http://schemas.microsoft.com/office/drawing/2014/main" id="{BDE00A79-4DF5-43B3-A4DB-56B0E8AD32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62501" y="2486551"/>
              <a:ext cx="1089182" cy="1089005"/>
            </a:xfrm>
            <a:prstGeom prst="rect">
              <a:avLst/>
            </a:prstGeom>
          </p:spPr>
        </p:pic>
      </p:grpSp>
      <p:grpSp>
        <p:nvGrpSpPr>
          <p:cNvPr id="3" name="Group 2">
            <a:extLst>
              <a:ext uri="{FF2B5EF4-FFF2-40B4-BE49-F238E27FC236}">
                <a16:creationId xmlns:a16="http://schemas.microsoft.com/office/drawing/2014/main" id="{6902EBAB-3831-478F-8B6B-0C476A4106E2}"/>
              </a:ext>
            </a:extLst>
          </p:cNvPr>
          <p:cNvGrpSpPr/>
          <p:nvPr/>
        </p:nvGrpSpPr>
        <p:grpSpPr>
          <a:xfrm>
            <a:off x="1449899" y="2481593"/>
            <a:ext cx="2525677" cy="2973926"/>
            <a:chOff x="2006991" y="2238700"/>
            <a:chExt cx="2525677" cy="2973926"/>
          </a:xfrm>
        </p:grpSpPr>
        <p:sp>
          <p:nvSpPr>
            <p:cNvPr id="45" name="شكل حر: شكل 20">
              <a:extLst>
                <a:ext uri="{FF2B5EF4-FFF2-40B4-BE49-F238E27FC236}">
                  <a16:creationId xmlns:a16="http://schemas.microsoft.com/office/drawing/2014/main" id="{18C35AAD-5544-4CBB-B37C-976BEF08AEF9}"/>
                </a:ext>
              </a:extLst>
            </p:cNvPr>
            <p:cNvSpPr/>
            <p:nvPr/>
          </p:nvSpPr>
          <p:spPr>
            <a:xfrm flipV="1">
              <a:off x="2223640" y="2238700"/>
              <a:ext cx="2065056" cy="2973925"/>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rgbClr val="99BCD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48" name="شكل حر: شكل 20">
              <a:extLst>
                <a:ext uri="{FF2B5EF4-FFF2-40B4-BE49-F238E27FC236}">
                  <a16:creationId xmlns:a16="http://schemas.microsoft.com/office/drawing/2014/main" id="{734DCE0E-3DAE-43EE-8FDD-A420F0A12FC0}"/>
                </a:ext>
              </a:extLst>
            </p:cNvPr>
            <p:cNvSpPr/>
            <p:nvPr/>
          </p:nvSpPr>
          <p:spPr>
            <a:xfrm>
              <a:off x="2006991" y="2692654"/>
              <a:ext cx="2525677" cy="2519972"/>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49" name="مربع نص 18">
              <a:extLst>
                <a:ext uri="{FF2B5EF4-FFF2-40B4-BE49-F238E27FC236}">
                  <a16:creationId xmlns:a16="http://schemas.microsoft.com/office/drawing/2014/main" id="{27BD3946-51CD-4D77-B2C7-88CC73FD6D68}"/>
                </a:ext>
              </a:extLst>
            </p:cNvPr>
            <p:cNvSpPr txBox="1"/>
            <p:nvPr/>
          </p:nvSpPr>
          <p:spPr>
            <a:xfrm>
              <a:off x="2153085" y="3976824"/>
              <a:ext cx="2290408" cy="517066"/>
            </a:xfrm>
            <a:prstGeom prst="rect">
              <a:avLst/>
            </a:prstGeom>
            <a:noFill/>
          </p:spPr>
          <p:txBody>
            <a:bodyPr wrap="square" rtlCol="1">
              <a:sp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توفير الموارد</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42" name="Graphic 118" descr="Document with solid fill">
              <a:extLst>
                <a:ext uri="{FF2B5EF4-FFF2-40B4-BE49-F238E27FC236}">
                  <a16:creationId xmlns:a16="http://schemas.microsoft.com/office/drawing/2014/main" id="{6DA38304-A9C1-417C-BD9B-65F1E8780F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3229" y="2464368"/>
              <a:ext cx="1071113" cy="1070939"/>
            </a:xfrm>
            <a:prstGeom prst="rect">
              <a:avLst/>
            </a:prstGeom>
          </p:spPr>
        </p:pic>
      </p:grpSp>
      <p:grpSp>
        <p:nvGrpSpPr>
          <p:cNvPr id="7" name="Group 6">
            <a:extLst>
              <a:ext uri="{FF2B5EF4-FFF2-40B4-BE49-F238E27FC236}">
                <a16:creationId xmlns:a16="http://schemas.microsoft.com/office/drawing/2014/main" id="{E07BDC7D-A846-48B5-8138-BADC912181FC}"/>
              </a:ext>
            </a:extLst>
          </p:cNvPr>
          <p:cNvGrpSpPr/>
          <p:nvPr/>
        </p:nvGrpSpPr>
        <p:grpSpPr>
          <a:xfrm>
            <a:off x="4748308" y="2481593"/>
            <a:ext cx="2819762" cy="2973926"/>
            <a:chOff x="4739213" y="2238700"/>
            <a:chExt cx="2819762" cy="2973926"/>
          </a:xfrm>
        </p:grpSpPr>
        <p:sp>
          <p:nvSpPr>
            <p:cNvPr id="46" name="شكل حر: شكل 25">
              <a:extLst>
                <a:ext uri="{FF2B5EF4-FFF2-40B4-BE49-F238E27FC236}">
                  <a16:creationId xmlns:a16="http://schemas.microsoft.com/office/drawing/2014/main" id="{90A19E60-B6DF-47AF-ACF9-57D7654D179D}"/>
                </a:ext>
              </a:extLst>
            </p:cNvPr>
            <p:cNvSpPr/>
            <p:nvPr/>
          </p:nvSpPr>
          <p:spPr>
            <a:xfrm flipV="1">
              <a:off x="5087822" y="2238700"/>
              <a:ext cx="2065056" cy="2973925"/>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rgbClr val="99BCD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50" name="شكل حر: شكل 25">
              <a:extLst>
                <a:ext uri="{FF2B5EF4-FFF2-40B4-BE49-F238E27FC236}">
                  <a16:creationId xmlns:a16="http://schemas.microsoft.com/office/drawing/2014/main" id="{97EE2C04-7734-4D90-BFD2-37B028B36AFD}"/>
                </a:ext>
              </a:extLst>
            </p:cNvPr>
            <p:cNvSpPr/>
            <p:nvPr/>
          </p:nvSpPr>
          <p:spPr>
            <a:xfrm>
              <a:off x="4871174" y="2692654"/>
              <a:ext cx="2525677" cy="2519972"/>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51" name="مربع نص 23">
              <a:extLst>
                <a:ext uri="{FF2B5EF4-FFF2-40B4-BE49-F238E27FC236}">
                  <a16:creationId xmlns:a16="http://schemas.microsoft.com/office/drawing/2014/main" id="{0990EB40-F541-45F2-BB2A-A6B64F01C289}"/>
                </a:ext>
              </a:extLst>
            </p:cNvPr>
            <p:cNvSpPr txBox="1"/>
            <p:nvPr/>
          </p:nvSpPr>
          <p:spPr>
            <a:xfrm>
              <a:off x="4739213" y="4017998"/>
              <a:ext cx="2819762" cy="517066"/>
            </a:xfrm>
            <a:prstGeom prst="rect">
              <a:avLst/>
            </a:prstGeom>
            <a:noFill/>
          </p:spPr>
          <p:txBody>
            <a:bodyPr wrap="square" rtlCol="1">
              <a:sp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اتخاذ القرارات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43" name="Graphic 19" descr="List with solid fill">
              <a:extLst>
                <a:ext uri="{FF2B5EF4-FFF2-40B4-BE49-F238E27FC236}">
                  <a16:creationId xmlns:a16="http://schemas.microsoft.com/office/drawing/2014/main" id="{C09B4637-C749-49DF-BE37-F82C69DEB1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71055" y="2381354"/>
              <a:ext cx="1065337" cy="1065165"/>
            </a:xfrm>
            <a:prstGeom prst="rect">
              <a:avLst/>
            </a:prstGeom>
          </p:spPr>
        </p:pic>
      </p:grpSp>
    </p:spTree>
    <p:extLst>
      <p:ext uri="{BB962C8B-B14F-4D97-AF65-F5344CB8AC3E}">
        <p14:creationId xmlns:p14="http://schemas.microsoft.com/office/powerpoint/2010/main" val="2118406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إدارة عملية اختيار الموردين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505D8E49-724D-4B3A-97B5-3330B07DA4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3068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25C4863-BE44-4CE1-8311-8CF4368C3AB4}"/>
              </a:ext>
            </a:extLst>
          </p:cNvPr>
          <p:cNvGrpSpPr/>
          <p:nvPr/>
        </p:nvGrpSpPr>
        <p:grpSpPr>
          <a:xfrm>
            <a:off x="724427" y="2635377"/>
            <a:ext cx="2107420" cy="2820142"/>
            <a:chOff x="724427" y="2635377"/>
            <a:chExt cx="2107420" cy="2820142"/>
          </a:xfrm>
        </p:grpSpPr>
        <p:sp>
          <p:nvSpPr>
            <p:cNvPr id="36" name="Freeform: Shape 35">
              <a:extLst>
                <a:ext uri="{FF2B5EF4-FFF2-40B4-BE49-F238E27FC236}">
                  <a16:creationId xmlns:a16="http://schemas.microsoft.com/office/drawing/2014/main" id="{3EDE847F-C488-417A-9B5A-E4667CC33F26}"/>
                </a:ext>
              </a:extLst>
            </p:cNvPr>
            <p:cNvSpPr/>
            <p:nvPr/>
          </p:nvSpPr>
          <p:spPr>
            <a:xfrm>
              <a:off x="724427" y="2635377"/>
              <a:ext cx="2107420" cy="1053662"/>
            </a:xfrm>
            <a:custGeom>
              <a:avLst/>
              <a:gdLst>
                <a:gd name="connsiteX0" fmla="*/ 649356 w 1298712"/>
                <a:gd name="connsiteY0" fmla="*/ 0 h 649356"/>
                <a:gd name="connsiteX1" fmla="*/ 1298712 w 1298712"/>
                <a:gd name="connsiteY1" fmla="*/ 649356 h 649356"/>
                <a:gd name="connsiteX2" fmla="*/ 0 w 1298712"/>
                <a:gd name="connsiteY2" fmla="*/ 649356 h 649356"/>
                <a:gd name="connsiteX3" fmla="*/ 649356 w 1298712"/>
                <a:gd name="connsiteY3" fmla="*/ 0 h 649356"/>
              </a:gdLst>
              <a:ahLst/>
              <a:cxnLst>
                <a:cxn ang="0">
                  <a:pos x="connsiteX0" y="connsiteY0"/>
                </a:cxn>
                <a:cxn ang="0">
                  <a:pos x="connsiteX1" y="connsiteY1"/>
                </a:cxn>
                <a:cxn ang="0">
                  <a:pos x="connsiteX2" y="connsiteY2"/>
                </a:cxn>
                <a:cxn ang="0">
                  <a:pos x="connsiteX3" y="connsiteY3"/>
                </a:cxn>
              </a:cxnLst>
              <a:rect l="l" t="t" r="r" b="b"/>
              <a:pathLst>
                <a:path w="1298712" h="649356">
                  <a:moveTo>
                    <a:pt x="649356" y="0"/>
                  </a:moveTo>
                  <a:cubicBezTo>
                    <a:pt x="1007985" y="0"/>
                    <a:pt x="1298712" y="290727"/>
                    <a:pt x="1298712" y="649356"/>
                  </a:cubicBezTo>
                  <a:lnTo>
                    <a:pt x="0" y="649356"/>
                  </a:lnTo>
                  <a:cubicBezTo>
                    <a:pt x="0" y="290727"/>
                    <a:pt x="290727" y="0"/>
                    <a:pt x="649356" y="0"/>
                  </a:cubicBez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39" name="TextBox 18">
              <a:extLst>
                <a:ext uri="{FF2B5EF4-FFF2-40B4-BE49-F238E27FC236}">
                  <a16:creationId xmlns:a16="http://schemas.microsoft.com/office/drawing/2014/main" id="{DCA72837-0856-45D4-A7DB-4C87FDDB02A2}"/>
                </a:ext>
              </a:extLst>
            </p:cNvPr>
            <p:cNvSpPr txBox="1">
              <a:spLocks noChangeArrowheads="1"/>
            </p:cNvSpPr>
            <p:nvPr/>
          </p:nvSpPr>
          <p:spPr bwMode="auto">
            <a:xfrm>
              <a:off x="794666" y="3863150"/>
              <a:ext cx="1966939" cy="1592369"/>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العلاقة مع الموردين المختارين</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7" name="رسم 18" descr="الاجتماع">
              <a:extLst>
                <a:ext uri="{FF2B5EF4-FFF2-40B4-BE49-F238E27FC236}">
                  <a16:creationId xmlns:a16="http://schemas.microsoft.com/office/drawing/2014/main" id="{A0A84C3D-3DBE-4995-9B1C-9DFAE918E7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4504" y="2684048"/>
              <a:ext cx="1027263" cy="1027217"/>
            </a:xfrm>
            <a:prstGeom prst="rect">
              <a:avLst/>
            </a:prstGeom>
          </p:spPr>
        </p:pic>
      </p:grpSp>
      <p:grpSp>
        <p:nvGrpSpPr>
          <p:cNvPr id="3" name="Group 2">
            <a:extLst>
              <a:ext uri="{FF2B5EF4-FFF2-40B4-BE49-F238E27FC236}">
                <a16:creationId xmlns:a16="http://schemas.microsoft.com/office/drawing/2014/main" id="{8FC1B49C-AB22-41AF-91D1-B4720DB07182}"/>
              </a:ext>
            </a:extLst>
          </p:cNvPr>
          <p:cNvGrpSpPr/>
          <p:nvPr/>
        </p:nvGrpSpPr>
        <p:grpSpPr>
          <a:xfrm>
            <a:off x="6679318" y="2278041"/>
            <a:ext cx="2952314" cy="2464660"/>
            <a:chOff x="6679318" y="2278041"/>
            <a:chExt cx="2952314" cy="2464660"/>
          </a:xfrm>
        </p:grpSpPr>
        <p:sp>
          <p:nvSpPr>
            <p:cNvPr id="32" name="Freeform: Shape 31">
              <a:extLst>
                <a:ext uri="{FF2B5EF4-FFF2-40B4-BE49-F238E27FC236}">
                  <a16:creationId xmlns:a16="http://schemas.microsoft.com/office/drawing/2014/main" id="{B0452E4C-6D63-4832-9589-BE5B55AA791C}"/>
                </a:ext>
              </a:extLst>
            </p:cNvPr>
            <p:cNvSpPr/>
            <p:nvPr/>
          </p:nvSpPr>
          <p:spPr>
            <a:xfrm>
              <a:off x="7046686" y="3689039"/>
              <a:ext cx="2107420" cy="1053662"/>
            </a:xfrm>
            <a:custGeom>
              <a:avLst/>
              <a:gdLst>
                <a:gd name="connsiteX0" fmla="*/ 0 w 1298712"/>
                <a:gd name="connsiteY0" fmla="*/ 0 h 649356"/>
                <a:gd name="connsiteX1" fmla="*/ 1298712 w 1298712"/>
                <a:gd name="connsiteY1" fmla="*/ 0 h 649356"/>
                <a:gd name="connsiteX2" fmla="*/ 649356 w 1298712"/>
                <a:gd name="connsiteY2" fmla="*/ 649356 h 649356"/>
                <a:gd name="connsiteX3" fmla="*/ 0 w 1298712"/>
                <a:gd name="connsiteY3" fmla="*/ 0 h 649356"/>
              </a:gdLst>
              <a:ahLst/>
              <a:cxnLst>
                <a:cxn ang="0">
                  <a:pos x="connsiteX0" y="connsiteY0"/>
                </a:cxn>
                <a:cxn ang="0">
                  <a:pos x="connsiteX1" y="connsiteY1"/>
                </a:cxn>
                <a:cxn ang="0">
                  <a:pos x="connsiteX2" y="connsiteY2"/>
                </a:cxn>
                <a:cxn ang="0">
                  <a:pos x="connsiteX3" y="connsiteY3"/>
                </a:cxn>
              </a:cxnLst>
              <a:rect l="l" t="t" r="r" b="b"/>
              <a:pathLst>
                <a:path w="1298712" h="649356">
                  <a:moveTo>
                    <a:pt x="0" y="0"/>
                  </a:moveTo>
                  <a:lnTo>
                    <a:pt x="1298712" y="0"/>
                  </a:lnTo>
                  <a:cubicBezTo>
                    <a:pt x="1298712" y="358629"/>
                    <a:pt x="1007985" y="649356"/>
                    <a:pt x="649356" y="649356"/>
                  </a:cubicBezTo>
                  <a:cubicBezTo>
                    <a:pt x="290727" y="649356"/>
                    <a:pt x="0" y="358629"/>
                    <a:pt x="0" y="0"/>
                  </a:cubicBez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40" name="TextBox 18">
              <a:extLst>
                <a:ext uri="{FF2B5EF4-FFF2-40B4-BE49-F238E27FC236}">
                  <a16:creationId xmlns:a16="http://schemas.microsoft.com/office/drawing/2014/main" id="{FA8D83C5-8C53-4D0F-BEF3-C7E3DAE33E38}"/>
                </a:ext>
              </a:extLst>
            </p:cNvPr>
            <p:cNvSpPr txBox="1">
              <a:spLocks noChangeArrowheads="1"/>
            </p:cNvSpPr>
            <p:nvPr/>
          </p:nvSpPr>
          <p:spPr bwMode="auto">
            <a:xfrm>
              <a:off x="6679318" y="2278041"/>
              <a:ext cx="2952314" cy="1053662"/>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البحث والتقييم الأولي للموردين</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8" name="Graphic 65" descr="Magnifying glass with solid fill">
              <a:extLst>
                <a:ext uri="{FF2B5EF4-FFF2-40B4-BE49-F238E27FC236}">
                  <a16:creationId xmlns:a16="http://schemas.microsoft.com/office/drawing/2014/main" id="{4E3B99E2-AC3C-42F3-8757-05AA381C7D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03389" y="3786617"/>
              <a:ext cx="856513" cy="856552"/>
            </a:xfrm>
            <a:prstGeom prst="rect">
              <a:avLst/>
            </a:prstGeom>
          </p:spPr>
        </p:pic>
      </p:grpSp>
      <p:grpSp>
        <p:nvGrpSpPr>
          <p:cNvPr id="4" name="Group 3">
            <a:extLst>
              <a:ext uri="{FF2B5EF4-FFF2-40B4-BE49-F238E27FC236}">
                <a16:creationId xmlns:a16="http://schemas.microsoft.com/office/drawing/2014/main" id="{433AA7F6-F053-4F88-A991-2A126E99B114}"/>
              </a:ext>
            </a:extLst>
          </p:cNvPr>
          <p:cNvGrpSpPr/>
          <p:nvPr/>
        </p:nvGrpSpPr>
        <p:grpSpPr>
          <a:xfrm>
            <a:off x="4730459" y="2635377"/>
            <a:ext cx="2525034" cy="2342910"/>
            <a:chOff x="4730459" y="2635377"/>
            <a:chExt cx="2525034" cy="2342910"/>
          </a:xfrm>
        </p:grpSpPr>
        <p:sp>
          <p:nvSpPr>
            <p:cNvPr id="35" name="Freeform: Shape 34">
              <a:extLst>
                <a:ext uri="{FF2B5EF4-FFF2-40B4-BE49-F238E27FC236}">
                  <a16:creationId xmlns:a16="http://schemas.microsoft.com/office/drawing/2014/main" id="{6657D28C-B2DB-410C-9050-AAF8B53FAF52}"/>
                </a:ext>
              </a:extLst>
            </p:cNvPr>
            <p:cNvSpPr/>
            <p:nvPr/>
          </p:nvSpPr>
          <p:spPr>
            <a:xfrm>
              <a:off x="4939266" y="2635377"/>
              <a:ext cx="2107420" cy="1053662"/>
            </a:xfrm>
            <a:custGeom>
              <a:avLst/>
              <a:gdLst>
                <a:gd name="connsiteX0" fmla="*/ 649356 w 1298712"/>
                <a:gd name="connsiteY0" fmla="*/ 0 h 649356"/>
                <a:gd name="connsiteX1" fmla="*/ 1298712 w 1298712"/>
                <a:gd name="connsiteY1" fmla="*/ 649356 h 649356"/>
                <a:gd name="connsiteX2" fmla="*/ 0 w 1298712"/>
                <a:gd name="connsiteY2" fmla="*/ 649356 h 649356"/>
                <a:gd name="connsiteX3" fmla="*/ 649356 w 1298712"/>
                <a:gd name="connsiteY3" fmla="*/ 0 h 649356"/>
              </a:gdLst>
              <a:ahLst/>
              <a:cxnLst>
                <a:cxn ang="0">
                  <a:pos x="connsiteX0" y="connsiteY0"/>
                </a:cxn>
                <a:cxn ang="0">
                  <a:pos x="connsiteX1" y="connsiteY1"/>
                </a:cxn>
                <a:cxn ang="0">
                  <a:pos x="connsiteX2" y="connsiteY2"/>
                </a:cxn>
                <a:cxn ang="0">
                  <a:pos x="connsiteX3" y="connsiteY3"/>
                </a:cxn>
              </a:cxnLst>
              <a:rect l="l" t="t" r="r" b="b"/>
              <a:pathLst>
                <a:path w="1298712" h="649356">
                  <a:moveTo>
                    <a:pt x="649356" y="0"/>
                  </a:moveTo>
                  <a:cubicBezTo>
                    <a:pt x="1007985" y="0"/>
                    <a:pt x="1298712" y="290727"/>
                    <a:pt x="1298712" y="649356"/>
                  </a:cubicBezTo>
                  <a:lnTo>
                    <a:pt x="0" y="649356"/>
                  </a:lnTo>
                  <a:cubicBezTo>
                    <a:pt x="0" y="290727"/>
                    <a:pt x="290727" y="0"/>
                    <a:pt x="649356" y="0"/>
                  </a:cubicBez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38" name="TextBox 18">
              <a:extLst>
                <a:ext uri="{FF2B5EF4-FFF2-40B4-BE49-F238E27FC236}">
                  <a16:creationId xmlns:a16="http://schemas.microsoft.com/office/drawing/2014/main" id="{133539D5-9270-4531-A38E-F77E318131F9}"/>
                </a:ext>
              </a:extLst>
            </p:cNvPr>
            <p:cNvSpPr txBox="1">
              <a:spLocks noChangeArrowheads="1"/>
            </p:cNvSpPr>
            <p:nvPr/>
          </p:nvSpPr>
          <p:spPr bwMode="auto">
            <a:xfrm>
              <a:off x="4730459" y="3861124"/>
              <a:ext cx="2525034" cy="1117163"/>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طلب العروض وتقييمها</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9" name="Graphic 2" descr="Books with solid fill">
              <a:extLst>
                <a:ext uri="{FF2B5EF4-FFF2-40B4-BE49-F238E27FC236}">
                  <a16:creationId xmlns:a16="http://schemas.microsoft.com/office/drawing/2014/main" id="{5D43875F-3903-4063-9857-F0CEF658F9C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59516" y="2800756"/>
              <a:ext cx="901456" cy="901416"/>
            </a:xfrm>
            <a:prstGeom prst="rect">
              <a:avLst/>
            </a:prstGeom>
          </p:spPr>
        </p:pic>
      </p:grpSp>
      <p:grpSp>
        <p:nvGrpSpPr>
          <p:cNvPr id="2" name="Group 1">
            <a:extLst>
              <a:ext uri="{FF2B5EF4-FFF2-40B4-BE49-F238E27FC236}">
                <a16:creationId xmlns:a16="http://schemas.microsoft.com/office/drawing/2014/main" id="{7D7FFB7A-7194-46C3-9F60-7006752B217C}"/>
              </a:ext>
            </a:extLst>
          </p:cNvPr>
          <p:cNvGrpSpPr/>
          <p:nvPr/>
        </p:nvGrpSpPr>
        <p:grpSpPr>
          <a:xfrm>
            <a:off x="9087492" y="2635377"/>
            <a:ext cx="2380083" cy="2490711"/>
            <a:chOff x="9087492" y="2635377"/>
            <a:chExt cx="2380083" cy="2490711"/>
          </a:xfrm>
        </p:grpSpPr>
        <p:sp>
          <p:nvSpPr>
            <p:cNvPr id="33" name="Freeform: Shape 32">
              <a:extLst>
                <a:ext uri="{FF2B5EF4-FFF2-40B4-BE49-F238E27FC236}">
                  <a16:creationId xmlns:a16="http://schemas.microsoft.com/office/drawing/2014/main" id="{FF11EDE2-F5FD-47B5-ADAA-D5319B3A3AD6}"/>
                </a:ext>
              </a:extLst>
            </p:cNvPr>
            <p:cNvSpPr/>
            <p:nvPr/>
          </p:nvSpPr>
          <p:spPr>
            <a:xfrm>
              <a:off x="9154105" y="2635377"/>
              <a:ext cx="2107420" cy="1053662"/>
            </a:xfrm>
            <a:custGeom>
              <a:avLst/>
              <a:gdLst>
                <a:gd name="connsiteX0" fmla="*/ 649356 w 1298712"/>
                <a:gd name="connsiteY0" fmla="*/ 0 h 649356"/>
                <a:gd name="connsiteX1" fmla="*/ 1298712 w 1298712"/>
                <a:gd name="connsiteY1" fmla="*/ 649356 h 649356"/>
                <a:gd name="connsiteX2" fmla="*/ 0 w 1298712"/>
                <a:gd name="connsiteY2" fmla="*/ 649356 h 649356"/>
                <a:gd name="connsiteX3" fmla="*/ 649356 w 1298712"/>
                <a:gd name="connsiteY3" fmla="*/ 0 h 649356"/>
              </a:gdLst>
              <a:ahLst/>
              <a:cxnLst>
                <a:cxn ang="0">
                  <a:pos x="connsiteX0" y="connsiteY0"/>
                </a:cxn>
                <a:cxn ang="0">
                  <a:pos x="connsiteX1" y="connsiteY1"/>
                </a:cxn>
                <a:cxn ang="0">
                  <a:pos x="connsiteX2" y="connsiteY2"/>
                </a:cxn>
                <a:cxn ang="0">
                  <a:pos x="connsiteX3" y="connsiteY3"/>
                </a:cxn>
              </a:cxnLst>
              <a:rect l="l" t="t" r="r" b="b"/>
              <a:pathLst>
                <a:path w="1298712" h="649356">
                  <a:moveTo>
                    <a:pt x="649356" y="0"/>
                  </a:moveTo>
                  <a:cubicBezTo>
                    <a:pt x="1007985" y="0"/>
                    <a:pt x="1298712" y="290727"/>
                    <a:pt x="1298712" y="649356"/>
                  </a:cubicBezTo>
                  <a:lnTo>
                    <a:pt x="0" y="649356"/>
                  </a:lnTo>
                  <a:cubicBezTo>
                    <a:pt x="0" y="290727"/>
                    <a:pt x="290727" y="0"/>
                    <a:pt x="649356" y="0"/>
                  </a:cubicBez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37" name="TextBox 18">
              <a:extLst>
                <a:ext uri="{FF2B5EF4-FFF2-40B4-BE49-F238E27FC236}">
                  <a16:creationId xmlns:a16="http://schemas.microsoft.com/office/drawing/2014/main" id="{FE35EA48-D0E1-4C69-B90F-8AD206C7C736}"/>
                </a:ext>
              </a:extLst>
            </p:cNvPr>
            <p:cNvSpPr txBox="1">
              <a:spLocks noChangeArrowheads="1"/>
            </p:cNvSpPr>
            <p:nvPr/>
          </p:nvSpPr>
          <p:spPr bwMode="auto">
            <a:xfrm>
              <a:off x="9087492" y="3833816"/>
              <a:ext cx="2380083" cy="1292272"/>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معايير الاختيار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0" name="Graphic 80" descr="List with solid fill">
              <a:extLst>
                <a:ext uri="{FF2B5EF4-FFF2-40B4-BE49-F238E27FC236}">
                  <a16:creationId xmlns:a16="http://schemas.microsoft.com/office/drawing/2014/main" id="{159DC332-948B-4D26-990E-955215F4A6A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23501" y="2725634"/>
              <a:ext cx="931878" cy="931836"/>
            </a:xfrm>
            <a:prstGeom prst="rect">
              <a:avLst/>
            </a:prstGeom>
          </p:spPr>
        </p:pic>
      </p:grpSp>
      <p:grpSp>
        <p:nvGrpSpPr>
          <p:cNvPr id="5" name="Group 4">
            <a:extLst>
              <a:ext uri="{FF2B5EF4-FFF2-40B4-BE49-F238E27FC236}">
                <a16:creationId xmlns:a16="http://schemas.microsoft.com/office/drawing/2014/main" id="{AB7AA7D9-0E3C-41E5-993C-AD2783BCD221}"/>
              </a:ext>
            </a:extLst>
          </p:cNvPr>
          <p:cNvGrpSpPr/>
          <p:nvPr/>
        </p:nvGrpSpPr>
        <p:grpSpPr>
          <a:xfrm>
            <a:off x="2831847" y="1930653"/>
            <a:ext cx="2107420" cy="2860442"/>
            <a:chOff x="2831847" y="1930653"/>
            <a:chExt cx="2107420" cy="2860442"/>
          </a:xfrm>
        </p:grpSpPr>
        <p:sp>
          <p:nvSpPr>
            <p:cNvPr id="34" name="Freeform: Shape 33">
              <a:extLst>
                <a:ext uri="{FF2B5EF4-FFF2-40B4-BE49-F238E27FC236}">
                  <a16:creationId xmlns:a16="http://schemas.microsoft.com/office/drawing/2014/main" id="{4EF51069-BD7E-43F7-BA4A-AC57E7A4E4BD}"/>
                </a:ext>
              </a:extLst>
            </p:cNvPr>
            <p:cNvSpPr/>
            <p:nvPr/>
          </p:nvSpPr>
          <p:spPr>
            <a:xfrm>
              <a:off x="2831847" y="3689039"/>
              <a:ext cx="2107420" cy="1053662"/>
            </a:xfrm>
            <a:custGeom>
              <a:avLst/>
              <a:gdLst>
                <a:gd name="connsiteX0" fmla="*/ 0 w 1298712"/>
                <a:gd name="connsiteY0" fmla="*/ 0 h 649356"/>
                <a:gd name="connsiteX1" fmla="*/ 1298712 w 1298712"/>
                <a:gd name="connsiteY1" fmla="*/ 0 h 649356"/>
                <a:gd name="connsiteX2" fmla="*/ 649356 w 1298712"/>
                <a:gd name="connsiteY2" fmla="*/ 649356 h 649356"/>
                <a:gd name="connsiteX3" fmla="*/ 0 w 1298712"/>
                <a:gd name="connsiteY3" fmla="*/ 0 h 649356"/>
              </a:gdLst>
              <a:ahLst/>
              <a:cxnLst>
                <a:cxn ang="0">
                  <a:pos x="connsiteX0" y="connsiteY0"/>
                </a:cxn>
                <a:cxn ang="0">
                  <a:pos x="connsiteX1" y="connsiteY1"/>
                </a:cxn>
                <a:cxn ang="0">
                  <a:pos x="connsiteX2" y="connsiteY2"/>
                </a:cxn>
                <a:cxn ang="0">
                  <a:pos x="connsiteX3" y="connsiteY3"/>
                </a:cxn>
              </a:cxnLst>
              <a:rect l="l" t="t" r="r" b="b"/>
              <a:pathLst>
                <a:path w="1298712" h="649356">
                  <a:moveTo>
                    <a:pt x="0" y="0"/>
                  </a:moveTo>
                  <a:lnTo>
                    <a:pt x="1298712" y="0"/>
                  </a:lnTo>
                  <a:cubicBezTo>
                    <a:pt x="1298712" y="358629"/>
                    <a:pt x="1007985" y="649356"/>
                    <a:pt x="649356" y="649356"/>
                  </a:cubicBezTo>
                  <a:cubicBezTo>
                    <a:pt x="290727" y="649356"/>
                    <a:pt x="0" y="358629"/>
                    <a:pt x="0" y="0"/>
                  </a:cubicBezTo>
                  <a:close/>
                </a:path>
              </a:pathLst>
            </a:cu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41" name="TextBox 18">
              <a:extLst>
                <a:ext uri="{FF2B5EF4-FFF2-40B4-BE49-F238E27FC236}">
                  <a16:creationId xmlns:a16="http://schemas.microsoft.com/office/drawing/2014/main" id="{BC311F7D-7904-4ACF-9AAB-3AE77E263F08}"/>
                </a:ext>
              </a:extLst>
            </p:cNvPr>
            <p:cNvSpPr txBox="1">
              <a:spLocks noChangeArrowheads="1"/>
            </p:cNvSpPr>
            <p:nvPr/>
          </p:nvSpPr>
          <p:spPr bwMode="auto">
            <a:xfrm>
              <a:off x="2902784" y="1930653"/>
              <a:ext cx="1966936" cy="1639931"/>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المفاوضات والاختيار النهائي</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1" name="رسم 6" descr="مصافحة باليد">
              <a:extLst>
                <a:ext uri="{FF2B5EF4-FFF2-40B4-BE49-F238E27FC236}">
                  <a16:creationId xmlns:a16="http://schemas.microsoft.com/office/drawing/2014/main" id="{73727489-D1D0-4927-BE16-3CC6445AEC7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383163" y="3695489"/>
              <a:ext cx="1095656" cy="1095606"/>
            </a:xfrm>
            <a:prstGeom prst="rect">
              <a:avLst/>
            </a:prstGeom>
          </p:spPr>
        </p:pic>
      </p:grpSp>
      <p:sp>
        <p:nvSpPr>
          <p:cNvPr id="43" name="TextBox 42">
            <a:extLst>
              <a:ext uri="{FF2B5EF4-FFF2-40B4-BE49-F238E27FC236}">
                <a16:creationId xmlns:a16="http://schemas.microsoft.com/office/drawing/2014/main" id="{BD24977A-AFFC-43F3-A046-A96F922C07FF}"/>
              </a:ext>
            </a:extLst>
          </p:cNvPr>
          <p:cNvSpPr txBox="1"/>
          <p:nvPr/>
        </p:nvSpPr>
        <p:spPr>
          <a:xfrm>
            <a:off x="1886398" y="-2837057"/>
            <a:ext cx="45906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لإدارة عملية اختيار الموردين بفعالية؟</a:t>
            </a:r>
            <a:endParaRPr lang="en-US" dirty="0"/>
          </a:p>
        </p:txBody>
      </p:sp>
      <p:pic>
        <p:nvPicPr>
          <p:cNvPr id="44" name="Picture 2" descr="Studying - Free education icons">
            <a:extLst>
              <a:ext uri="{FF2B5EF4-FFF2-40B4-BE49-F238E27FC236}">
                <a16:creationId xmlns:a16="http://schemas.microsoft.com/office/drawing/2014/main" id="{37AEAFE6-6159-4377-85EE-ACACE9AE558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0302" y="-4135363"/>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646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42" name="TextBox 41">
            <a:extLst>
              <a:ext uri="{FF2B5EF4-FFF2-40B4-BE49-F238E27FC236}">
                <a16:creationId xmlns:a16="http://schemas.microsoft.com/office/drawing/2014/main" id="{D61B6CB4-3CBF-42C3-824F-8FAA95EFC375}"/>
              </a:ext>
            </a:extLst>
          </p:cNvPr>
          <p:cNvSpPr txBox="1"/>
          <p:nvPr/>
        </p:nvSpPr>
        <p:spPr>
          <a:xfrm>
            <a:off x="1886398" y="3429000"/>
            <a:ext cx="45906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لإدارة عملية اختيار الموردين بفعالية؟</a:t>
            </a:r>
            <a:endParaRPr lang="en-US" dirty="0"/>
          </a:p>
        </p:txBody>
      </p:sp>
      <p:pic>
        <p:nvPicPr>
          <p:cNvPr id="43" name="Picture 2" descr="Studying - Free education icons">
            <a:extLst>
              <a:ext uri="{FF2B5EF4-FFF2-40B4-BE49-F238E27FC236}">
                <a16:creationId xmlns:a16="http://schemas.microsoft.com/office/drawing/2014/main" id="{A0617A59-C32D-4955-8B70-6D76AC60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dea 3d Images - Free Download on Freepik">
            <a:extLst>
              <a:ext uri="{FF2B5EF4-FFF2-40B4-BE49-F238E27FC236}">
                <a16:creationId xmlns:a16="http://schemas.microsoft.com/office/drawing/2014/main" id="{E46810E3-C125-4B29-9571-245F76E3E6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205044"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497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42" name="TextBox 41">
            <a:extLst>
              <a:ext uri="{FF2B5EF4-FFF2-40B4-BE49-F238E27FC236}">
                <a16:creationId xmlns:a16="http://schemas.microsoft.com/office/drawing/2014/main" id="{D61B6CB4-3CBF-42C3-824F-8FAA95EFC375}"/>
              </a:ext>
            </a:extLst>
          </p:cNvPr>
          <p:cNvSpPr txBox="1"/>
          <p:nvPr/>
        </p:nvSpPr>
        <p:spPr>
          <a:xfrm>
            <a:off x="1886398" y="9711813"/>
            <a:ext cx="45906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ما هي الخطوات الرئيسية لإدارة عملية اختيار الموردين بفعالية؟</a:t>
            </a:r>
            <a:endParaRPr lang="en-US" dirty="0"/>
          </a:p>
        </p:txBody>
      </p:sp>
      <p:pic>
        <p:nvPicPr>
          <p:cNvPr id="43" name="Picture 2" descr="Studying - Free education icons">
            <a:extLst>
              <a:ext uri="{FF2B5EF4-FFF2-40B4-BE49-F238E27FC236}">
                <a16:creationId xmlns:a16="http://schemas.microsoft.com/office/drawing/2014/main" id="{A0617A59-C32D-4955-8B70-6D76AC604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413507"/>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953A7C48-8507-43F7-9788-8D6E5728F8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FCC1EB9-143F-464B-A0C9-2A6616398B71}"/>
              </a:ext>
            </a:extLst>
          </p:cNvPr>
          <p:cNvSpPr txBox="1"/>
          <p:nvPr/>
        </p:nvSpPr>
        <p:spPr>
          <a:xfrm>
            <a:off x="4171950" y="1857696"/>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وضع معايير واضحة لاختيار الموردين تتضمن الجودة والتكلفة والخبرة والموثوقية</a:t>
            </a:r>
            <a:endParaRPr lang="en-US" dirty="0"/>
          </a:p>
        </p:txBody>
      </p:sp>
      <p:sp>
        <p:nvSpPr>
          <p:cNvPr id="22" name="TextBox 21">
            <a:extLst>
              <a:ext uri="{FF2B5EF4-FFF2-40B4-BE49-F238E27FC236}">
                <a16:creationId xmlns:a16="http://schemas.microsoft.com/office/drawing/2014/main" id="{0C5BC369-98CE-44CB-A73F-EB02C22432BE}"/>
              </a:ext>
            </a:extLst>
          </p:cNvPr>
          <p:cNvSpPr txBox="1"/>
          <p:nvPr/>
        </p:nvSpPr>
        <p:spPr>
          <a:xfrm>
            <a:off x="4171950" y="2895957"/>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البحث والتقييم المكثف للموردين المحتملين باستخدام قوائم المورّدين المعتمدة أو التنقيب عن موردين جدد</a:t>
            </a:r>
            <a:endParaRPr lang="en-US" dirty="0"/>
          </a:p>
        </p:txBody>
      </p:sp>
      <p:sp>
        <p:nvSpPr>
          <p:cNvPr id="23" name="TextBox 22">
            <a:extLst>
              <a:ext uri="{FF2B5EF4-FFF2-40B4-BE49-F238E27FC236}">
                <a16:creationId xmlns:a16="http://schemas.microsoft.com/office/drawing/2014/main" id="{7E7A51C8-21B1-493A-A2FC-273D48A6CC09}"/>
              </a:ext>
            </a:extLst>
          </p:cNvPr>
          <p:cNvSpPr txBox="1"/>
          <p:nvPr/>
        </p:nvSpPr>
        <p:spPr>
          <a:xfrm>
            <a:off x="4171950" y="3934218"/>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إجراء عمليات تقييم للموردين المرشحين مثل طلبات العروض والمقابلات والزيارات الميدانية</a:t>
            </a:r>
            <a:endParaRPr lang="en-US"/>
          </a:p>
        </p:txBody>
      </p:sp>
      <p:sp>
        <p:nvSpPr>
          <p:cNvPr id="24" name="TextBox 23">
            <a:extLst>
              <a:ext uri="{FF2B5EF4-FFF2-40B4-BE49-F238E27FC236}">
                <a16:creationId xmlns:a16="http://schemas.microsoft.com/office/drawing/2014/main" id="{C762C869-EE61-4FDC-8196-6B05C20D4E26}"/>
              </a:ext>
            </a:extLst>
          </p:cNvPr>
          <p:cNvSpPr txBox="1"/>
          <p:nvPr/>
        </p:nvSpPr>
        <p:spPr>
          <a:xfrm>
            <a:off x="4171950" y="4968841"/>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اختيار الموردين الأكثر ملاءمة وفقاً للمعايير المحددة وقم بالتفاوض على الشروط والأسعار</a:t>
            </a:r>
            <a:endParaRPr lang="en-US" dirty="0"/>
          </a:p>
        </p:txBody>
      </p:sp>
      <p:sp>
        <p:nvSpPr>
          <p:cNvPr id="25" name="TextBox 24">
            <a:extLst>
              <a:ext uri="{FF2B5EF4-FFF2-40B4-BE49-F238E27FC236}">
                <a16:creationId xmlns:a16="http://schemas.microsoft.com/office/drawing/2014/main" id="{3C83297E-40D9-4345-9BB9-82F6B7EE7F9E}"/>
              </a:ext>
            </a:extLst>
          </p:cNvPr>
          <p:cNvSpPr txBox="1"/>
          <p:nvPr/>
        </p:nvSpPr>
        <p:spPr>
          <a:xfrm>
            <a:off x="4171950" y="6040247"/>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توثيق عملية اختيار الموردين بشكل منظم لدعم قرارات الاختيار</a:t>
            </a:r>
            <a:endParaRPr lang="en-US" dirty="0"/>
          </a:p>
        </p:txBody>
      </p:sp>
    </p:spTree>
    <p:extLst>
      <p:ext uri="{BB962C8B-B14F-4D97-AF65-F5344CB8AC3E}">
        <p14:creationId xmlns:p14="http://schemas.microsoft.com/office/powerpoint/2010/main" val="3183341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صياغة العقود وإدارة العلاقات مع الموردين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953A7C48-8507-43F7-9788-8D6E5728F8D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17316"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F6AA980-B563-417E-8CE4-4308B137F4F0}"/>
              </a:ext>
            </a:extLst>
          </p:cNvPr>
          <p:cNvGrpSpPr/>
          <p:nvPr/>
        </p:nvGrpSpPr>
        <p:grpSpPr>
          <a:xfrm>
            <a:off x="5217273" y="1752600"/>
            <a:ext cx="1933675" cy="4674434"/>
            <a:chOff x="5217273" y="1752600"/>
            <a:chExt cx="1933675" cy="4674434"/>
          </a:xfrm>
        </p:grpSpPr>
        <p:grpSp>
          <p:nvGrpSpPr>
            <p:cNvPr id="38" name="Group 37">
              <a:extLst>
                <a:ext uri="{FF2B5EF4-FFF2-40B4-BE49-F238E27FC236}">
                  <a16:creationId xmlns:a16="http://schemas.microsoft.com/office/drawing/2014/main" id="{F8BB07F8-56FD-46E6-A5E4-1660AD2DDE86}"/>
                </a:ext>
              </a:extLst>
            </p:cNvPr>
            <p:cNvGrpSpPr/>
            <p:nvPr/>
          </p:nvGrpSpPr>
          <p:grpSpPr>
            <a:xfrm>
              <a:off x="5217273" y="1752600"/>
              <a:ext cx="1933675" cy="4674434"/>
              <a:chOff x="2418617" y="0"/>
              <a:chExt cx="1111553" cy="2687663"/>
            </a:xfrm>
          </p:grpSpPr>
          <p:sp>
            <p:nvSpPr>
              <p:cNvPr id="49" name="Rectangle: Rounded Corners 48">
                <a:extLst>
                  <a:ext uri="{FF2B5EF4-FFF2-40B4-BE49-F238E27FC236}">
                    <a16:creationId xmlns:a16="http://schemas.microsoft.com/office/drawing/2014/main" id="{BB354A3C-420D-4231-9184-1BCCE3F03F81}"/>
                  </a:ext>
                </a:extLst>
              </p:cNvPr>
              <p:cNvSpPr/>
              <p:nvPr/>
            </p:nvSpPr>
            <p:spPr>
              <a:xfrm>
                <a:off x="2418617" y="0"/>
                <a:ext cx="1111553" cy="2687663"/>
              </a:xfrm>
              <a:prstGeom prst="roundRect">
                <a:avLst>
                  <a:gd name="adj" fmla="val 50000"/>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0" name="Oval 49">
                <a:extLst>
                  <a:ext uri="{FF2B5EF4-FFF2-40B4-BE49-F238E27FC236}">
                    <a16:creationId xmlns:a16="http://schemas.microsoft.com/office/drawing/2014/main" id="{6279313A-21DC-4DC3-9F76-54708A6D9C1A}"/>
                  </a:ext>
                </a:extLst>
              </p:cNvPr>
              <p:cNvSpPr/>
              <p:nvPr/>
            </p:nvSpPr>
            <p:spPr>
              <a:xfrm>
                <a:off x="2511937" y="70396"/>
                <a:ext cx="910528" cy="910528"/>
              </a:xfrm>
              <a:prstGeom prst="ellipse">
                <a:avLst/>
              </a:pr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1" name="TextBox 203">
                <a:extLst>
                  <a:ext uri="{FF2B5EF4-FFF2-40B4-BE49-F238E27FC236}">
                    <a16:creationId xmlns:a16="http://schemas.microsoft.com/office/drawing/2014/main" id="{70CFB0A1-7ADF-4C4A-9D1F-435F5A53DC9B}"/>
                  </a:ext>
                </a:extLst>
              </p:cNvPr>
              <p:cNvSpPr txBox="1"/>
              <p:nvPr/>
            </p:nvSpPr>
            <p:spPr>
              <a:xfrm>
                <a:off x="2469807" y="1314945"/>
                <a:ext cx="1033145" cy="960755"/>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بناء علاقات تعاونية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9" name="رسم 10" descr="مراجعه العميل-من اليمين لليسار">
              <a:extLst>
                <a:ext uri="{FF2B5EF4-FFF2-40B4-BE49-F238E27FC236}">
                  <a16:creationId xmlns:a16="http://schemas.microsoft.com/office/drawing/2014/main" id="{8CA2E718-D61A-41EC-BE10-CA1C600546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4164" y="2148058"/>
              <a:ext cx="1022910" cy="1022676"/>
            </a:xfrm>
            <a:prstGeom prst="rect">
              <a:avLst/>
            </a:prstGeom>
          </p:spPr>
        </p:pic>
      </p:grpSp>
      <p:grpSp>
        <p:nvGrpSpPr>
          <p:cNvPr id="3" name="Group 2">
            <a:extLst>
              <a:ext uri="{FF2B5EF4-FFF2-40B4-BE49-F238E27FC236}">
                <a16:creationId xmlns:a16="http://schemas.microsoft.com/office/drawing/2014/main" id="{91E67409-5733-4A84-830E-0B02E1F6D3E6}"/>
              </a:ext>
            </a:extLst>
          </p:cNvPr>
          <p:cNvGrpSpPr/>
          <p:nvPr/>
        </p:nvGrpSpPr>
        <p:grpSpPr>
          <a:xfrm>
            <a:off x="7328021" y="1752600"/>
            <a:ext cx="1933675" cy="4674434"/>
            <a:chOff x="7328021" y="1752600"/>
            <a:chExt cx="1933675" cy="4674434"/>
          </a:xfrm>
        </p:grpSpPr>
        <p:grpSp>
          <p:nvGrpSpPr>
            <p:cNvPr id="39" name="Group 38">
              <a:extLst>
                <a:ext uri="{FF2B5EF4-FFF2-40B4-BE49-F238E27FC236}">
                  <a16:creationId xmlns:a16="http://schemas.microsoft.com/office/drawing/2014/main" id="{C9D282EA-DEF6-4AF5-AA60-03AFF96B7297}"/>
                </a:ext>
              </a:extLst>
            </p:cNvPr>
            <p:cNvGrpSpPr/>
            <p:nvPr/>
          </p:nvGrpSpPr>
          <p:grpSpPr>
            <a:xfrm flipV="1">
              <a:off x="7328021" y="1752600"/>
              <a:ext cx="1933675" cy="4674434"/>
              <a:chOff x="3631958" y="0"/>
              <a:chExt cx="1111553" cy="2687663"/>
            </a:xfrm>
          </p:grpSpPr>
          <p:sp>
            <p:nvSpPr>
              <p:cNvPr id="46" name="Rectangle: Rounded Corners 45">
                <a:extLst>
                  <a:ext uri="{FF2B5EF4-FFF2-40B4-BE49-F238E27FC236}">
                    <a16:creationId xmlns:a16="http://schemas.microsoft.com/office/drawing/2014/main" id="{5FAC89A6-8D02-4D34-A30A-53D0B5D65891}"/>
                  </a:ext>
                </a:extLst>
              </p:cNvPr>
              <p:cNvSpPr/>
              <p:nvPr/>
            </p:nvSpPr>
            <p:spPr>
              <a:xfrm>
                <a:off x="3631958" y="0"/>
                <a:ext cx="1111553" cy="2687663"/>
              </a:xfrm>
              <a:prstGeom prst="roundRect">
                <a:avLst>
                  <a:gd name="adj" fmla="val 50000"/>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7" name="Oval 46">
                <a:extLst>
                  <a:ext uri="{FF2B5EF4-FFF2-40B4-BE49-F238E27FC236}">
                    <a16:creationId xmlns:a16="http://schemas.microsoft.com/office/drawing/2014/main" id="{CC07813C-4C71-470A-8837-CA7D45C9DDF5}"/>
                  </a:ext>
                </a:extLst>
              </p:cNvPr>
              <p:cNvSpPr/>
              <p:nvPr/>
            </p:nvSpPr>
            <p:spPr>
              <a:xfrm>
                <a:off x="3725278" y="70396"/>
                <a:ext cx="910528" cy="910528"/>
              </a:xfrm>
              <a:prstGeom prst="ellipse">
                <a:avLst/>
              </a:pr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8" name="TextBox 200">
                <a:extLst>
                  <a:ext uri="{FF2B5EF4-FFF2-40B4-BE49-F238E27FC236}">
                    <a16:creationId xmlns:a16="http://schemas.microsoft.com/office/drawing/2014/main" id="{D8339FE3-A71C-4667-82F2-BA39D0D70B7C}"/>
                  </a:ext>
                </a:extLst>
              </p:cNvPr>
              <p:cNvSpPr txBox="1"/>
              <p:nvPr/>
            </p:nvSpPr>
            <p:spPr>
              <a:xfrm flipV="1">
                <a:off x="3706746" y="1093450"/>
                <a:ext cx="985584" cy="1005215"/>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تنسيق وتخطيط التعاون</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0" name="رسم 6" descr="مصافحة باليد">
              <a:extLst>
                <a:ext uri="{FF2B5EF4-FFF2-40B4-BE49-F238E27FC236}">
                  <a16:creationId xmlns:a16="http://schemas.microsoft.com/office/drawing/2014/main" id="{7CDB52A7-C1EA-47A5-A594-D02FFBB5A8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74733" y="4949077"/>
              <a:ext cx="1206900" cy="1206625"/>
            </a:xfrm>
            <a:prstGeom prst="rect">
              <a:avLst/>
            </a:prstGeom>
          </p:spPr>
        </p:pic>
      </p:grpSp>
      <p:grpSp>
        <p:nvGrpSpPr>
          <p:cNvPr id="5" name="Group 4">
            <a:extLst>
              <a:ext uri="{FF2B5EF4-FFF2-40B4-BE49-F238E27FC236}">
                <a16:creationId xmlns:a16="http://schemas.microsoft.com/office/drawing/2014/main" id="{0ADEDA09-1CB2-41FF-A2D0-FC8F84FD9702}"/>
              </a:ext>
            </a:extLst>
          </p:cNvPr>
          <p:cNvGrpSpPr/>
          <p:nvPr/>
        </p:nvGrpSpPr>
        <p:grpSpPr>
          <a:xfrm>
            <a:off x="3120556" y="1752600"/>
            <a:ext cx="1933675" cy="4674434"/>
            <a:chOff x="3120556" y="1752600"/>
            <a:chExt cx="1933675" cy="4674434"/>
          </a:xfrm>
        </p:grpSpPr>
        <p:grpSp>
          <p:nvGrpSpPr>
            <p:cNvPr id="37" name="Group 36">
              <a:extLst>
                <a:ext uri="{FF2B5EF4-FFF2-40B4-BE49-F238E27FC236}">
                  <a16:creationId xmlns:a16="http://schemas.microsoft.com/office/drawing/2014/main" id="{1519E20D-C4DB-4C23-AE20-211B9B12030C}"/>
                </a:ext>
              </a:extLst>
            </p:cNvPr>
            <p:cNvGrpSpPr/>
            <p:nvPr/>
          </p:nvGrpSpPr>
          <p:grpSpPr>
            <a:xfrm flipV="1">
              <a:off x="3120556" y="1752600"/>
              <a:ext cx="1933675" cy="4674434"/>
              <a:chOff x="1213341" y="0"/>
              <a:chExt cx="1111553" cy="2687663"/>
            </a:xfrm>
          </p:grpSpPr>
          <p:sp>
            <p:nvSpPr>
              <p:cNvPr id="52" name="Rectangle: Rounded Corners 51">
                <a:extLst>
                  <a:ext uri="{FF2B5EF4-FFF2-40B4-BE49-F238E27FC236}">
                    <a16:creationId xmlns:a16="http://schemas.microsoft.com/office/drawing/2014/main" id="{F515DB1B-5E30-43EB-AC3D-3942FEBA30DB}"/>
                  </a:ext>
                </a:extLst>
              </p:cNvPr>
              <p:cNvSpPr/>
              <p:nvPr/>
            </p:nvSpPr>
            <p:spPr>
              <a:xfrm>
                <a:off x="1213341" y="0"/>
                <a:ext cx="1111553" cy="2687663"/>
              </a:xfrm>
              <a:prstGeom prst="roundRect">
                <a:avLst>
                  <a:gd name="adj" fmla="val 50000"/>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3" name="Oval 52">
                <a:extLst>
                  <a:ext uri="{FF2B5EF4-FFF2-40B4-BE49-F238E27FC236}">
                    <a16:creationId xmlns:a16="http://schemas.microsoft.com/office/drawing/2014/main" id="{0EF51F54-0541-4AC1-A94C-58481289EA94}"/>
                  </a:ext>
                </a:extLst>
              </p:cNvPr>
              <p:cNvSpPr/>
              <p:nvPr/>
            </p:nvSpPr>
            <p:spPr>
              <a:xfrm>
                <a:off x="1306661" y="70396"/>
                <a:ext cx="910528" cy="910528"/>
              </a:xfrm>
              <a:prstGeom prst="ellipse">
                <a:avLst/>
              </a:pr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4" name="TextBox 206">
                <a:extLst>
                  <a:ext uri="{FF2B5EF4-FFF2-40B4-BE49-F238E27FC236}">
                    <a16:creationId xmlns:a16="http://schemas.microsoft.com/office/drawing/2014/main" id="{2E6480FF-9B52-40C8-AF37-F5A141D7D2A7}"/>
                  </a:ext>
                </a:extLst>
              </p:cNvPr>
              <p:cNvSpPr txBox="1"/>
              <p:nvPr/>
            </p:nvSpPr>
            <p:spPr>
              <a:xfrm flipV="1">
                <a:off x="1293851" y="1056231"/>
                <a:ext cx="974090" cy="960755"/>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المتابعة والرقابة المستمرة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1" name="Graphic 65" descr="Magnifying glass with solid fill">
              <a:extLst>
                <a:ext uri="{FF2B5EF4-FFF2-40B4-BE49-F238E27FC236}">
                  <a16:creationId xmlns:a16="http://schemas.microsoft.com/office/drawing/2014/main" id="{AFA0CE00-376C-4158-950D-946CEEC311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04260" y="4884291"/>
              <a:ext cx="1196492" cy="1196329"/>
            </a:xfrm>
            <a:prstGeom prst="rect">
              <a:avLst/>
            </a:prstGeom>
          </p:spPr>
        </p:pic>
      </p:grpSp>
      <p:grpSp>
        <p:nvGrpSpPr>
          <p:cNvPr id="2" name="Group 1">
            <a:extLst>
              <a:ext uri="{FF2B5EF4-FFF2-40B4-BE49-F238E27FC236}">
                <a16:creationId xmlns:a16="http://schemas.microsoft.com/office/drawing/2014/main" id="{9544A0C7-A604-45D5-9386-6B8F8728B18A}"/>
              </a:ext>
            </a:extLst>
          </p:cNvPr>
          <p:cNvGrpSpPr/>
          <p:nvPr/>
        </p:nvGrpSpPr>
        <p:grpSpPr>
          <a:xfrm>
            <a:off x="9409938" y="1752600"/>
            <a:ext cx="1933675" cy="4674434"/>
            <a:chOff x="9409938" y="1752600"/>
            <a:chExt cx="1933675" cy="4674434"/>
          </a:xfrm>
        </p:grpSpPr>
        <p:grpSp>
          <p:nvGrpSpPr>
            <p:cNvPr id="40" name="Group 39">
              <a:extLst>
                <a:ext uri="{FF2B5EF4-FFF2-40B4-BE49-F238E27FC236}">
                  <a16:creationId xmlns:a16="http://schemas.microsoft.com/office/drawing/2014/main" id="{36961E42-B09C-48A4-A852-D18EA47CFCA0}"/>
                </a:ext>
              </a:extLst>
            </p:cNvPr>
            <p:cNvGrpSpPr/>
            <p:nvPr/>
          </p:nvGrpSpPr>
          <p:grpSpPr>
            <a:xfrm>
              <a:off x="9409938" y="1752600"/>
              <a:ext cx="1933675" cy="4674434"/>
              <a:chOff x="4828726" y="0"/>
              <a:chExt cx="1111553" cy="2687663"/>
            </a:xfrm>
          </p:grpSpPr>
          <p:sp>
            <p:nvSpPr>
              <p:cNvPr id="41" name="Rectangle: Rounded Corners 40">
                <a:extLst>
                  <a:ext uri="{FF2B5EF4-FFF2-40B4-BE49-F238E27FC236}">
                    <a16:creationId xmlns:a16="http://schemas.microsoft.com/office/drawing/2014/main" id="{6548F774-DC27-4CC0-9CA4-4ED77618BF7A}"/>
                  </a:ext>
                </a:extLst>
              </p:cNvPr>
              <p:cNvSpPr/>
              <p:nvPr/>
            </p:nvSpPr>
            <p:spPr>
              <a:xfrm>
                <a:off x="4828726" y="0"/>
                <a:ext cx="1111553" cy="2687663"/>
              </a:xfrm>
              <a:prstGeom prst="roundRect">
                <a:avLst>
                  <a:gd name="adj" fmla="val 50000"/>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4" name="Oval 43">
                <a:extLst>
                  <a:ext uri="{FF2B5EF4-FFF2-40B4-BE49-F238E27FC236}">
                    <a16:creationId xmlns:a16="http://schemas.microsoft.com/office/drawing/2014/main" id="{5FE9D594-59D2-416A-A10B-124E03CA68F6}"/>
                  </a:ext>
                </a:extLst>
              </p:cNvPr>
              <p:cNvSpPr/>
              <p:nvPr/>
            </p:nvSpPr>
            <p:spPr>
              <a:xfrm>
                <a:off x="4922046" y="70396"/>
                <a:ext cx="910528" cy="910528"/>
              </a:xfrm>
              <a:prstGeom prst="ellipse">
                <a:avLst/>
              </a:pr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5" name="TextBox 197">
                <a:extLst>
                  <a:ext uri="{FF2B5EF4-FFF2-40B4-BE49-F238E27FC236}">
                    <a16:creationId xmlns:a16="http://schemas.microsoft.com/office/drawing/2014/main" id="{74EFFC58-90BB-45EF-952E-EA7D43F8D839}"/>
                  </a:ext>
                </a:extLst>
              </p:cNvPr>
              <p:cNvSpPr txBox="1"/>
              <p:nvPr/>
            </p:nvSpPr>
            <p:spPr>
              <a:xfrm>
                <a:off x="4852632" y="1314945"/>
                <a:ext cx="1087120" cy="960755"/>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صياغة العقود الفعالة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2" name="Graphic 16" descr="Document with solid fill">
              <a:extLst>
                <a:ext uri="{FF2B5EF4-FFF2-40B4-BE49-F238E27FC236}">
                  <a16:creationId xmlns:a16="http://schemas.microsoft.com/office/drawing/2014/main" id="{67FB49D7-9ECC-4393-AA3F-3E47EA8D4F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21390" y="2116853"/>
              <a:ext cx="1110399" cy="1110145"/>
            </a:xfrm>
            <a:prstGeom prst="rect">
              <a:avLst/>
            </a:prstGeom>
          </p:spPr>
        </p:pic>
      </p:grpSp>
      <p:grpSp>
        <p:nvGrpSpPr>
          <p:cNvPr id="7" name="Group 6">
            <a:extLst>
              <a:ext uri="{FF2B5EF4-FFF2-40B4-BE49-F238E27FC236}">
                <a16:creationId xmlns:a16="http://schemas.microsoft.com/office/drawing/2014/main" id="{0DB75411-56D5-464D-9D88-C5901E623E95}"/>
              </a:ext>
            </a:extLst>
          </p:cNvPr>
          <p:cNvGrpSpPr/>
          <p:nvPr/>
        </p:nvGrpSpPr>
        <p:grpSpPr>
          <a:xfrm>
            <a:off x="1009809" y="1752600"/>
            <a:ext cx="1939461" cy="4674434"/>
            <a:chOff x="1009809" y="1752600"/>
            <a:chExt cx="1939461" cy="4674434"/>
          </a:xfrm>
        </p:grpSpPr>
        <p:sp>
          <p:nvSpPr>
            <p:cNvPr id="34" name="Rectangle: Rounded Corners 33">
              <a:extLst>
                <a:ext uri="{FF2B5EF4-FFF2-40B4-BE49-F238E27FC236}">
                  <a16:creationId xmlns:a16="http://schemas.microsoft.com/office/drawing/2014/main" id="{F9B748EC-9050-477A-8B8D-ED95721DA0E4}"/>
                </a:ext>
              </a:extLst>
            </p:cNvPr>
            <p:cNvSpPr/>
            <p:nvPr/>
          </p:nvSpPr>
          <p:spPr>
            <a:xfrm>
              <a:off x="1009809" y="1752600"/>
              <a:ext cx="1933675" cy="4674434"/>
            </a:xfrm>
            <a:prstGeom prst="roundRect">
              <a:avLst>
                <a:gd name="adj" fmla="val 50000"/>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35" name="Oval 34">
              <a:extLst>
                <a:ext uri="{FF2B5EF4-FFF2-40B4-BE49-F238E27FC236}">
                  <a16:creationId xmlns:a16="http://schemas.microsoft.com/office/drawing/2014/main" id="{ECA38C7A-EBA4-47DA-BDB2-FBCF93C2C91B}"/>
                </a:ext>
              </a:extLst>
            </p:cNvPr>
            <p:cNvSpPr/>
            <p:nvPr/>
          </p:nvSpPr>
          <p:spPr>
            <a:xfrm>
              <a:off x="1172150" y="1875034"/>
              <a:ext cx="1583969" cy="1583607"/>
            </a:xfrm>
            <a:prstGeom prst="ellipse">
              <a:avLst/>
            </a:prstGeom>
            <a:solidFill>
              <a:srgbClr val="99BCDA"/>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nvGrpSpPr>
            <p:cNvPr id="6" name="Group 5">
              <a:extLst>
                <a:ext uri="{FF2B5EF4-FFF2-40B4-BE49-F238E27FC236}">
                  <a16:creationId xmlns:a16="http://schemas.microsoft.com/office/drawing/2014/main" id="{CBAD8611-D8E5-4F60-AD3F-2D72AE862669}"/>
                </a:ext>
              </a:extLst>
            </p:cNvPr>
            <p:cNvGrpSpPr/>
            <p:nvPr/>
          </p:nvGrpSpPr>
          <p:grpSpPr>
            <a:xfrm>
              <a:off x="1045948" y="2213448"/>
              <a:ext cx="1903322" cy="3497092"/>
              <a:chOff x="1045948" y="2213448"/>
              <a:chExt cx="1903322" cy="3497092"/>
            </a:xfrm>
          </p:grpSpPr>
          <p:sp>
            <p:nvSpPr>
              <p:cNvPr id="36" name="TextBox 209">
                <a:extLst>
                  <a:ext uri="{FF2B5EF4-FFF2-40B4-BE49-F238E27FC236}">
                    <a16:creationId xmlns:a16="http://schemas.microsoft.com/office/drawing/2014/main" id="{B1A4E4BE-5F2F-4738-B686-F9BB4047CC73}"/>
                  </a:ext>
                </a:extLst>
              </p:cNvPr>
              <p:cNvSpPr txBox="1"/>
              <p:nvPr/>
            </p:nvSpPr>
            <p:spPr>
              <a:xfrm>
                <a:off x="1045948" y="4039577"/>
                <a:ext cx="1903322" cy="1670963"/>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تطوير شراكات استراتيجية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3" name="Graphic 14" descr="Business Growth with solid fill">
                <a:extLst>
                  <a:ext uri="{FF2B5EF4-FFF2-40B4-BE49-F238E27FC236}">
                    <a16:creationId xmlns:a16="http://schemas.microsoft.com/office/drawing/2014/main" id="{D749B4C0-DB0E-4216-9C64-6461C81FF87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11601" y="2213448"/>
                <a:ext cx="995974" cy="995746"/>
              </a:xfrm>
              <a:prstGeom prst="rect">
                <a:avLst/>
              </a:prstGeom>
            </p:spPr>
          </p:pic>
        </p:grpSp>
      </p:grpSp>
      <p:sp>
        <p:nvSpPr>
          <p:cNvPr id="55" name="TextBox 54">
            <a:extLst>
              <a:ext uri="{FF2B5EF4-FFF2-40B4-BE49-F238E27FC236}">
                <a16:creationId xmlns:a16="http://schemas.microsoft.com/office/drawing/2014/main" id="{0202EB76-233A-488B-97E0-504429A93F99}"/>
              </a:ext>
            </a:extLst>
          </p:cNvPr>
          <p:cNvSpPr txBox="1"/>
          <p:nvPr/>
        </p:nvSpPr>
        <p:spPr>
          <a:xfrm>
            <a:off x="1886398" y="-2886063"/>
            <a:ext cx="45906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لمدير المشروع صياغة عقود فعالة وإدارة العلاقات مع الموردين؟</a:t>
            </a:r>
            <a:endParaRPr lang="en-US" dirty="0"/>
          </a:p>
        </p:txBody>
      </p:sp>
      <p:pic>
        <p:nvPicPr>
          <p:cNvPr id="56" name="Picture 2" descr="Studying - Free education icons">
            <a:extLst>
              <a:ext uri="{FF2B5EF4-FFF2-40B4-BE49-F238E27FC236}">
                <a16:creationId xmlns:a16="http://schemas.microsoft.com/office/drawing/2014/main" id="{4F8A139E-71FA-4782-9CF0-98B6B1A5D70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0302" y="-4184369"/>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583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55" name="TextBox 54">
            <a:extLst>
              <a:ext uri="{FF2B5EF4-FFF2-40B4-BE49-F238E27FC236}">
                <a16:creationId xmlns:a16="http://schemas.microsoft.com/office/drawing/2014/main" id="{A29651EF-BE25-42A7-8518-2FFEF6B8B9E8}"/>
              </a:ext>
            </a:extLst>
          </p:cNvPr>
          <p:cNvSpPr txBox="1"/>
          <p:nvPr/>
        </p:nvSpPr>
        <p:spPr>
          <a:xfrm>
            <a:off x="1886398" y="3429000"/>
            <a:ext cx="45906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لمدير المشروع صياغة عقود فعالة وإدارة العلاقات مع الموردين؟</a:t>
            </a:r>
            <a:endParaRPr lang="en-US" dirty="0"/>
          </a:p>
        </p:txBody>
      </p:sp>
      <p:pic>
        <p:nvPicPr>
          <p:cNvPr id="56" name="Picture 2" descr="Studying - Free education icons">
            <a:extLst>
              <a:ext uri="{FF2B5EF4-FFF2-40B4-BE49-F238E27FC236}">
                <a16:creationId xmlns:a16="http://schemas.microsoft.com/office/drawing/2014/main" id="{E25AFAB0-4231-499C-BFFE-9C23D75D5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Idea 3d Images - Free Download on Freepik">
            <a:extLst>
              <a:ext uri="{FF2B5EF4-FFF2-40B4-BE49-F238E27FC236}">
                <a16:creationId xmlns:a16="http://schemas.microsoft.com/office/drawing/2014/main" id="{7F309437-044D-4D22-A344-0E495A7CCB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50957"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783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55" name="TextBox 54">
            <a:extLst>
              <a:ext uri="{FF2B5EF4-FFF2-40B4-BE49-F238E27FC236}">
                <a16:creationId xmlns:a16="http://schemas.microsoft.com/office/drawing/2014/main" id="{A29651EF-BE25-42A7-8518-2FFEF6B8B9E8}"/>
              </a:ext>
            </a:extLst>
          </p:cNvPr>
          <p:cNvSpPr txBox="1"/>
          <p:nvPr/>
        </p:nvSpPr>
        <p:spPr>
          <a:xfrm>
            <a:off x="1886398" y="8944896"/>
            <a:ext cx="45906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كيف يمكن لمدير المشروع صياغة عقود فعالة وإدارة العلاقات مع الموردين؟</a:t>
            </a:r>
            <a:endParaRPr lang="en-US" dirty="0"/>
          </a:p>
        </p:txBody>
      </p:sp>
      <p:pic>
        <p:nvPicPr>
          <p:cNvPr id="56" name="Picture 2" descr="Studying - Free education icons">
            <a:extLst>
              <a:ext uri="{FF2B5EF4-FFF2-40B4-BE49-F238E27FC236}">
                <a16:creationId xmlns:a16="http://schemas.microsoft.com/office/drawing/2014/main" id="{E25AFAB0-4231-499C-BFFE-9C23D75D5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646590"/>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3D8A466F-DFC6-4F2E-9343-B3A3C1F0CD3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F19AC1C-8A15-48BA-A3FB-F0994A14754D}"/>
              </a:ext>
            </a:extLst>
          </p:cNvPr>
          <p:cNvSpPr txBox="1"/>
          <p:nvPr/>
        </p:nvSpPr>
        <p:spPr>
          <a:xfrm>
            <a:off x="4171950" y="1857696"/>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صياغة عقود شاملة تتضمن جميع الشروط والمتطلبات والالتزامات بشكل واضح</a:t>
            </a:r>
            <a:endParaRPr lang="en-US" dirty="0"/>
          </a:p>
        </p:txBody>
      </p:sp>
      <p:sp>
        <p:nvSpPr>
          <p:cNvPr id="22" name="TextBox 21">
            <a:extLst>
              <a:ext uri="{FF2B5EF4-FFF2-40B4-BE49-F238E27FC236}">
                <a16:creationId xmlns:a16="http://schemas.microsoft.com/office/drawing/2014/main" id="{820EE288-EC43-4840-90EF-2145E1602BC8}"/>
              </a:ext>
            </a:extLst>
          </p:cNvPr>
          <p:cNvSpPr txBox="1"/>
          <p:nvPr/>
        </p:nvSpPr>
        <p:spPr>
          <a:xfrm>
            <a:off x="4171950" y="2895957"/>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تحديد آليات وإجراءات التواصل والتنسيق المنتظم مع الموردين</a:t>
            </a:r>
            <a:endParaRPr lang="en-US" dirty="0"/>
          </a:p>
        </p:txBody>
      </p:sp>
      <p:sp>
        <p:nvSpPr>
          <p:cNvPr id="23" name="TextBox 22">
            <a:extLst>
              <a:ext uri="{FF2B5EF4-FFF2-40B4-BE49-F238E27FC236}">
                <a16:creationId xmlns:a16="http://schemas.microsoft.com/office/drawing/2014/main" id="{3C13B093-21F0-42A2-A34F-49D2B08C91F6}"/>
              </a:ext>
            </a:extLst>
          </p:cNvPr>
          <p:cNvSpPr txBox="1"/>
          <p:nvPr/>
        </p:nvSpPr>
        <p:spPr>
          <a:xfrm>
            <a:off x="4171950" y="3645464"/>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إنشاء آليات فعالة لحل النزاعات والتعامل مع التغييرات والتعديلات خلال تنفيذ العقود</a:t>
            </a:r>
            <a:endParaRPr lang="en-US"/>
          </a:p>
        </p:txBody>
      </p:sp>
      <p:sp>
        <p:nvSpPr>
          <p:cNvPr id="24" name="TextBox 23">
            <a:extLst>
              <a:ext uri="{FF2B5EF4-FFF2-40B4-BE49-F238E27FC236}">
                <a16:creationId xmlns:a16="http://schemas.microsoft.com/office/drawing/2014/main" id="{D9CCEF2A-6C4D-4523-800A-198647657865}"/>
              </a:ext>
            </a:extLst>
          </p:cNvPr>
          <p:cNvSpPr txBox="1"/>
          <p:nvPr/>
        </p:nvSpPr>
        <p:spPr>
          <a:xfrm>
            <a:off x="4171950" y="4792701"/>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إدارة العلاقات مع الموردين بشكل استراتيجي لتعزيز التعاون وتحقيق المنافع المشتركة</a:t>
            </a:r>
            <a:endParaRPr lang="en-US" dirty="0"/>
          </a:p>
        </p:txBody>
      </p:sp>
      <p:sp>
        <p:nvSpPr>
          <p:cNvPr id="25" name="TextBox 24">
            <a:extLst>
              <a:ext uri="{FF2B5EF4-FFF2-40B4-BE49-F238E27FC236}">
                <a16:creationId xmlns:a16="http://schemas.microsoft.com/office/drawing/2014/main" id="{1829CEDB-7021-4D3B-B842-2ACB559121AA}"/>
              </a:ext>
            </a:extLst>
          </p:cNvPr>
          <p:cNvSpPr txBox="1"/>
          <p:nvPr/>
        </p:nvSpPr>
        <p:spPr>
          <a:xfrm>
            <a:off x="4171950" y="6040247"/>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توثيق جميع الاتفاقيات والتعديلات بشكل منظم في سجلات المشروع</a:t>
            </a:r>
            <a:endParaRPr lang="en-US" dirty="0"/>
          </a:p>
        </p:txBody>
      </p:sp>
      <p:pic>
        <p:nvPicPr>
          <p:cNvPr id="26" name="Picture 25">
            <a:extLst>
              <a:ext uri="{FF2B5EF4-FFF2-40B4-BE49-F238E27FC236}">
                <a16:creationId xmlns:a16="http://schemas.microsoft.com/office/drawing/2014/main" id="{B3ACF498-5821-41C9-A770-D71F46812864}"/>
              </a:ext>
            </a:extLst>
          </p:cNvPr>
          <p:cNvPicPr/>
          <p:nvPr/>
        </p:nvPicPr>
        <p:blipFill rotWithShape="1">
          <a:blip r:embed="rId6" cstate="print">
            <a:extLst>
              <a:ext uri="{28A0092B-C50C-407E-A947-70E740481C1C}">
                <a14:useLocalDpi xmlns:a14="http://schemas.microsoft.com/office/drawing/2010/main" val="0"/>
              </a:ext>
            </a:extLst>
          </a:blip>
          <a:srcRect l="9936" t="13696" r="8480" b="13450"/>
          <a:stretch/>
        </p:blipFill>
        <p:spPr bwMode="auto">
          <a:xfrm>
            <a:off x="-6260788" y="1886244"/>
            <a:ext cx="4616164" cy="41217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2744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أهمية مراقبة أداء الموردين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3D8A466F-DFC6-4F2E-9343-B3A3C1F0CD3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575554"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1E3A622A-3559-4E4B-A28F-98AB2B04CBF0}"/>
              </a:ext>
            </a:extLst>
          </p:cNvPr>
          <p:cNvPicPr/>
          <p:nvPr/>
        </p:nvPicPr>
        <p:blipFill rotWithShape="1">
          <a:blip r:embed="rId4" cstate="print">
            <a:extLst>
              <a:ext uri="{28A0092B-C50C-407E-A947-70E740481C1C}">
                <a14:useLocalDpi xmlns:a14="http://schemas.microsoft.com/office/drawing/2010/main" val="0"/>
              </a:ext>
            </a:extLst>
          </a:blip>
          <a:srcRect l="9936" t="13696" r="8480" b="13450"/>
          <a:stretch/>
        </p:blipFill>
        <p:spPr bwMode="auto">
          <a:xfrm>
            <a:off x="634649" y="1886244"/>
            <a:ext cx="4616164" cy="4121796"/>
          </a:xfrm>
          <a:prstGeom prst="rect">
            <a:avLst/>
          </a:prstGeom>
          <a:noFill/>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1720D8E3-FB75-4D23-BC25-688851645A6B}"/>
              </a:ext>
            </a:extLst>
          </p:cNvPr>
          <p:cNvSpPr txBox="1"/>
          <p:nvPr/>
        </p:nvSpPr>
        <p:spPr>
          <a:xfrm>
            <a:off x="5486400" y="1905442"/>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5"/>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ضمان الجودة والمطابقة للمواصفات المطلوبة </a:t>
            </a:r>
            <a:endParaRPr lang="en-US"/>
          </a:p>
        </p:txBody>
      </p:sp>
      <p:sp>
        <p:nvSpPr>
          <p:cNvPr id="28" name="TextBox 27">
            <a:extLst>
              <a:ext uri="{FF2B5EF4-FFF2-40B4-BE49-F238E27FC236}">
                <a16:creationId xmlns:a16="http://schemas.microsoft.com/office/drawing/2014/main" id="{F1A7D915-C498-43C1-8504-833E9E10665E}"/>
              </a:ext>
            </a:extLst>
          </p:cNvPr>
          <p:cNvSpPr txBox="1"/>
          <p:nvPr/>
        </p:nvSpPr>
        <p:spPr>
          <a:xfrm>
            <a:off x="5486400" y="2800160"/>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5"/>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الالتزام بالجداول الزمنية والمواعيد النهائية للتسليم</a:t>
            </a:r>
            <a:endParaRPr lang="en-US"/>
          </a:p>
        </p:txBody>
      </p:sp>
      <p:sp>
        <p:nvSpPr>
          <p:cNvPr id="29" name="TextBox 28">
            <a:extLst>
              <a:ext uri="{FF2B5EF4-FFF2-40B4-BE49-F238E27FC236}">
                <a16:creationId xmlns:a16="http://schemas.microsoft.com/office/drawing/2014/main" id="{BE8D41C2-AB89-400B-AB4B-4A55470C11BB}"/>
              </a:ext>
            </a:extLst>
          </p:cNvPr>
          <p:cNvSpPr txBox="1"/>
          <p:nvPr/>
        </p:nvSpPr>
        <p:spPr>
          <a:xfrm>
            <a:off x="5486400" y="3784405"/>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5"/>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التحكم في التكاليف وتجنب أي تجاوزات أو تكاليف إضافية</a:t>
            </a:r>
            <a:endParaRPr lang="en-US"/>
          </a:p>
        </p:txBody>
      </p:sp>
      <p:sp>
        <p:nvSpPr>
          <p:cNvPr id="30" name="TextBox 29">
            <a:extLst>
              <a:ext uri="{FF2B5EF4-FFF2-40B4-BE49-F238E27FC236}">
                <a16:creationId xmlns:a16="http://schemas.microsoft.com/office/drawing/2014/main" id="{F364C005-1CB2-4F83-8315-F7B32AD35D06}"/>
              </a:ext>
            </a:extLst>
          </p:cNvPr>
          <p:cNvSpPr txBox="1"/>
          <p:nvPr/>
        </p:nvSpPr>
        <p:spPr>
          <a:xfrm>
            <a:off x="5486400" y="4768650"/>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5"/>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اكتشاف أي مشكلات أو انحرافات في الوقت المناسب</a:t>
            </a:r>
            <a:endParaRPr lang="en-US"/>
          </a:p>
        </p:txBody>
      </p:sp>
      <p:sp>
        <p:nvSpPr>
          <p:cNvPr id="31" name="TextBox 30">
            <a:extLst>
              <a:ext uri="{FF2B5EF4-FFF2-40B4-BE49-F238E27FC236}">
                <a16:creationId xmlns:a16="http://schemas.microsoft.com/office/drawing/2014/main" id="{3FE66683-E613-4986-A40A-09E3478F3DE7}"/>
              </a:ext>
            </a:extLst>
          </p:cNvPr>
          <p:cNvSpPr txBox="1"/>
          <p:nvPr/>
        </p:nvSpPr>
        <p:spPr>
          <a:xfrm>
            <a:off x="5486400" y="5739995"/>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5"/>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تقييم فعالية وكفاءة الموردين لتحسين أداء المشروع</a:t>
            </a:r>
            <a:endParaRPr lang="en-US"/>
          </a:p>
        </p:txBody>
      </p:sp>
      <p:pic>
        <p:nvPicPr>
          <p:cNvPr id="32" name="Picture 31">
            <a:extLst>
              <a:ext uri="{FF2B5EF4-FFF2-40B4-BE49-F238E27FC236}">
                <a16:creationId xmlns:a16="http://schemas.microsoft.com/office/drawing/2014/main" id="{BB08E71B-A3DA-4976-BF36-A95FD09080B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027" y="7571740"/>
            <a:ext cx="4403407" cy="4403407"/>
          </a:xfrm>
          <a:prstGeom prst="rect">
            <a:avLst/>
          </a:prstGeom>
          <a:noFill/>
          <a:ln>
            <a:noFill/>
          </a:ln>
        </p:spPr>
      </p:pic>
    </p:spTree>
    <p:extLst>
      <p:ext uri="{BB962C8B-B14F-4D97-AF65-F5344CB8AC3E}">
        <p14:creationId xmlns:p14="http://schemas.microsoft.com/office/powerpoint/2010/main" val="3774232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آليات مراقبة أداء الموردين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6" name="Picture 25">
            <a:extLst>
              <a:ext uri="{FF2B5EF4-FFF2-40B4-BE49-F238E27FC236}">
                <a16:creationId xmlns:a16="http://schemas.microsoft.com/office/drawing/2014/main" id="{1E3A622A-3559-4E4B-A28F-98AB2B04CBF0}"/>
              </a:ext>
            </a:extLst>
          </p:cNvPr>
          <p:cNvPicPr/>
          <p:nvPr/>
        </p:nvPicPr>
        <p:blipFill rotWithShape="1">
          <a:blip r:embed="rId2" cstate="print">
            <a:extLst>
              <a:ext uri="{28A0092B-C50C-407E-A947-70E740481C1C}">
                <a14:useLocalDpi xmlns:a14="http://schemas.microsoft.com/office/drawing/2010/main" val="0"/>
              </a:ext>
            </a:extLst>
          </a:blip>
          <a:srcRect l="9936" t="13696" r="8480" b="13450"/>
          <a:stretch/>
        </p:blipFill>
        <p:spPr bwMode="auto">
          <a:xfrm>
            <a:off x="-7712939" y="1886244"/>
            <a:ext cx="4616164" cy="4121796"/>
          </a:xfrm>
          <a:prstGeom prst="rect">
            <a:avLst/>
          </a:prstGeom>
          <a:noFill/>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1720D8E3-FB75-4D23-BC25-688851645A6B}"/>
              </a:ext>
            </a:extLst>
          </p:cNvPr>
          <p:cNvSpPr txBox="1"/>
          <p:nvPr/>
        </p:nvSpPr>
        <p:spPr>
          <a:xfrm>
            <a:off x="5486400" y="1905442"/>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dirty="0"/>
              <a:t>وضع مؤشرات أداء رئيسية (</a:t>
            </a:r>
            <a:r>
              <a:rPr lang="en-US" dirty="0">
                <a:latin typeface="Gadugi" panose="020B0502040204020203" pitchFamily="34" charset="0"/>
                <a:ea typeface="Gadugi" panose="020B0502040204020203" pitchFamily="34" charset="0"/>
              </a:rPr>
              <a:t>KPIs</a:t>
            </a:r>
            <a:r>
              <a:rPr lang="ar-SA" dirty="0"/>
              <a:t>) لقياس الأداء وفق معايير محددة مسبقاً</a:t>
            </a:r>
            <a:endParaRPr lang="en-US" dirty="0"/>
          </a:p>
        </p:txBody>
      </p:sp>
      <p:sp>
        <p:nvSpPr>
          <p:cNvPr id="28" name="TextBox 27">
            <a:extLst>
              <a:ext uri="{FF2B5EF4-FFF2-40B4-BE49-F238E27FC236}">
                <a16:creationId xmlns:a16="http://schemas.microsoft.com/office/drawing/2014/main" id="{F1A7D915-C498-43C1-8504-833E9E10665E}"/>
              </a:ext>
            </a:extLst>
          </p:cNvPr>
          <p:cNvSpPr txBox="1"/>
          <p:nvPr/>
        </p:nvSpPr>
        <p:spPr>
          <a:xfrm>
            <a:off x="5486400" y="2800160"/>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المتابعة والتقارير الدورية من الموردين عن الإنجازات والتحديات </a:t>
            </a:r>
            <a:endParaRPr lang="en-US"/>
          </a:p>
        </p:txBody>
      </p:sp>
      <p:sp>
        <p:nvSpPr>
          <p:cNvPr id="29" name="TextBox 28">
            <a:extLst>
              <a:ext uri="{FF2B5EF4-FFF2-40B4-BE49-F238E27FC236}">
                <a16:creationId xmlns:a16="http://schemas.microsoft.com/office/drawing/2014/main" id="{BE8D41C2-AB89-400B-AB4B-4A55470C11BB}"/>
              </a:ext>
            </a:extLst>
          </p:cNvPr>
          <p:cNvSpPr txBox="1"/>
          <p:nvPr/>
        </p:nvSpPr>
        <p:spPr>
          <a:xfrm>
            <a:off x="5486400" y="3584635"/>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الزيارات الميدانية والتفتيش المنتظم على المواقع والمخازن</a:t>
            </a:r>
            <a:endParaRPr lang="en-US"/>
          </a:p>
        </p:txBody>
      </p:sp>
      <p:sp>
        <p:nvSpPr>
          <p:cNvPr id="30" name="TextBox 29">
            <a:extLst>
              <a:ext uri="{FF2B5EF4-FFF2-40B4-BE49-F238E27FC236}">
                <a16:creationId xmlns:a16="http://schemas.microsoft.com/office/drawing/2014/main" id="{F364C005-1CB2-4F83-8315-F7B32AD35D06}"/>
              </a:ext>
            </a:extLst>
          </p:cNvPr>
          <p:cNvSpPr txBox="1"/>
          <p:nvPr/>
        </p:nvSpPr>
        <p:spPr>
          <a:xfrm>
            <a:off x="5486400" y="4369110"/>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اجتماعات دورية للمراجعة والتنسيق مع الموردين</a:t>
            </a:r>
            <a:endParaRPr lang="en-US"/>
          </a:p>
        </p:txBody>
      </p:sp>
      <p:sp>
        <p:nvSpPr>
          <p:cNvPr id="31" name="TextBox 30">
            <a:extLst>
              <a:ext uri="{FF2B5EF4-FFF2-40B4-BE49-F238E27FC236}">
                <a16:creationId xmlns:a16="http://schemas.microsoft.com/office/drawing/2014/main" id="{3FE66683-E613-4986-A40A-09E3478F3DE7}"/>
              </a:ext>
            </a:extLst>
          </p:cNvPr>
          <p:cNvSpPr txBox="1"/>
          <p:nvPr/>
        </p:nvSpPr>
        <p:spPr>
          <a:xfrm>
            <a:off x="5486400" y="5218916"/>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التغذية الراجعة من العملاء أو الفرق التنفيذية للمشروع</a:t>
            </a:r>
            <a:endParaRPr lang="en-US"/>
          </a:p>
        </p:txBody>
      </p:sp>
      <p:pic>
        <p:nvPicPr>
          <p:cNvPr id="21" name="Picture 20">
            <a:extLst>
              <a:ext uri="{FF2B5EF4-FFF2-40B4-BE49-F238E27FC236}">
                <a16:creationId xmlns:a16="http://schemas.microsoft.com/office/drawing/2014/main" id="{5BD6981F-0932-48A9-8600-DF86977A55C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027" y="1878863"/>
            <a:ext cx="4403407" cy="4403407"/>
          </a:xfrm>
          <a:prstGeom prst="rect">
            <a:avLst/>
          </a:prstGeom>
          <a:noFill/>
          <a:ln>
            <a:noFill/>
          </a:ln>
        </p:spPr>
      </p:pic>
      <p:sp>
        <p:nvSpPr>
          <p:cNvPr id="22" name="TextBox 21">
            <a:extLst>
              <a:ext uri="{FF2B5EF4-FFF2-40B4-BE49-F238E27FC236}">
                <a16:creationId xmlns:a16="http://schemas.microsoft.com/office/drawing/2014/main" id="{BE473F67-BC6D-4070-A6C2-6DC37A0F1349}"/>
              </a:ext>
            </a:extLst>
          </p:cNvPr>
          <p:cNvSpPr txBox="1"/>
          <p:nvPr/>
        </p:nvSpPr>
        <p:spPr>
          <a:xfrm>
            <a:off x="5486400" y="6008040"/>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استخدام تقنيات المراقبة عن بُعد مثل أنظمة تتبع الشحنات</a:t>
            </a:r>
            <a:endParaRPr lang="en-US"/>
          </a:p>
        </p:txBody>
      </p:sp>
      <p:pic>
        <p:nvPicPr>
          <p:cNvPr id="23" name="Picture 22">
            <a:extLst>
              <a:ext uri="{FF2B5EF4-FFF2-40B4-BE49-F238E27FC236}">
                <a16:creationId xmlns:a16="http://schemas.microsoft.com/office/drawing/2014/main" id="{7B0EAB8C-524C-430B-BF14-098AE0101B2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572" y="7680969"/>
            <a:ext cx="4791710" cy="4791710"/>
          </a:xfrm>
          <a:prstGeom prst="rect">
            <a:avLst/>
          </a:prstGeom>
          <a:noFill/>
          <a:ln>
            <a:noFill/>
          </a:ln>
        </p:spPr>
      </p:pic>
    </p:spTree>
    <p:extLst>
      <p:ext uri="{BB962C8B-B14F-4D97-AF65-F5344CB8AC3E}">
        <p14:creationId xmlns:p14="http://schemas.microsoft.com/office/powerpoint/2010/main" val="87052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randombar(horizont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randombar(horizont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22"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ضمان الالتزام التعاقدي</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7" name="TextBox 26">
            <a:extLst>
              <a:ext uri="{FF2B5EF4-FFF2-40B4-BE49-F238E27FC236}">
                <a16:creationId xmlns:a16="http://schemas.microsoft.com/office/drawing/2014/main" id="{1720D8E3-FB75-4D23-BC25-688851645A6B}"/>
              </a:ext>
            </a:extLst>
          </p:cNvPr>
          <p:cNvSpPr txBox="1"/>
          <p:nvPr/>
        </p:nvSpPr>
        <p:spPr>
          <a:xfrm>
            <a:off x="5486400" y="1905442"/>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مراجعة العقود بشكل دوري للتأكد من تنفيذ الالتزامات</a:t>
            </a:r>
            <a:endParaRPr lang="en-US"/>
          </a:p>
        </p:txBody>
      </p:sp>
      <p:sp>
        <p:nvSpPr>
          <p:cNvPr id="28" name="TextBox 27">
            <a:extLst>
              <a:ext uri="{FF2B5EF4-FFF2-40B4-BE49-F238E27FC236}">
                <a16:creationId xmlns:a16="http://schemas.microsoft.com/office/drawing/2014/main" id="{F1A7D915-C498-43C1-8504-833E9E10665E}"/>
              </a:ext>
            </a:extLst>
          </p:cNvPr>
          <p:cNvSpPr txBox="1"/>
          <p:nvPr/>
        </p:nvSpPr>
        <p:spPr>
          <a:xfrm>
            <a:off x="5486400" y="2984647"/>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متابعة المدفوعات المالية والتسويات وفقًا للجداول المتفق عليها</a:t>
            </a:r>
            <a:endParaRPr lang="en-US"/>
          </a:p>
        </p:txBody>
      </p:sp>
      <p:sp>
        <p:nvSpPr>
          <p:cNvPr id="30" name="TextBox 29">
            <a:extLst>
              <a:ext uri="{FF2B5EF4-FFF2-40B4-BE49-F238E27FC236}">
                <a16:creationId xmlns:a16="http://schemas.microsoft.com/office/drawing/2014/main" id="{F364C005-1CB2-4F83-8315-F7B32AD35D06}"/>
              </a:ext>
            </a:extLst>
          </p:cNvPr>
          <p:cNvSpPr txBox="1"/>
          <p:nvPr/>
        </p:nvSpPr>
        <p:spPr>
          <a:xfrm>
            <a:off x="5486400" y="4369110"/>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التعامل السريع مع أي حالات عدم التزام أو خروقات تعاقدية</a:t>
            </a:r>
            <a:endParaRPr lang="en-US"/>
          </a:p>
        </p:txBody>
      </p:sp>
      <p:sp>
        <p:nvSpPr>
          <p:cNvPr id="31" name="TextBox 30">
            <a:extLst>
              <a:ext uri="{FF2B5EF4-FFF2-40B4-BE49-F238E27FC236}">
                <a16:creationId xmlns:a16="http://schemas.microsoft.com/office/drawing/2014/main" id="{3FE66683-E613-4986-A40A-09E3478F3DE7}"/>
              </a:ext>
            </a:extLst>
          </p:cNvPr>
          <p:cNvSpPr txBox="1"/>
          <p:nvPr/>
        </p:nvSpPr>
        <p:spPr>
          <a:xfrm>
            <a:off x="5486400" y="5482986"/>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اتخاذ الإجراءات التصحيحية أو الجزاءات المنصوص عليها بالعقود</a:t>
            </a:r>
            <a:endParaRPr lang="en-US"/>
          </a:p>
        </p:txBody>
      </p:sp>
      <p:pic>
        <p:nvPicPr>
          <p:cNvPr id="21" name="Picture 20">
            <a:extLst>
              <a:ext uri="{FF2B5EF4-FFF2-40B4-BE49-F238E27FC236}">
                <a16:creationId xmlns:a16="http://schemas.microsoft.com/office/drawing/2014/main" id="{5BD6981F-0932-48A9-8600-DF86977A55C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709" y="1878863"/>
            <a:ext cx="4403407" cy="4403407"/>
          </a:xfrm>
          <a:prstGeom prst="rect">
            <a:avLst/>
          </a:prstGeom>
          <a:noFill/>
          <a:ln>
            <a:noFill/>
          </a:ln>
        </p:spPr>
      </p:pic>
      <p:pic>
        <p:nvPicPr>
          <p:cNvPr id="23" name="Picture 22">
            <a:extLst>
              <a:ext uri="{FF2B5EF4-FFF2-40B4-BE49-F238E27FC236}">
                <a16:creationId xmlns:a16="http://schemas.microsoft.com/office/drawing/2014/main" id="{0559779B-F20A-4612-AC6C-FFABF88F1B4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572" y="1752117"/>
            <a:ext cx="4791710" cy="4791710"/>
          </a:xfrm>
          <a:prstGeom prst="rect">
            <a:avLst/>
          </a:prstGeom>
          <a:noFill/>
          <a:ln>
            <a:noFill/>
          </a:ln>
        </p:spPr>
      </p:pic>
      <p:sp>
        <p:nvSpPr>
          <p:cNvPr id="24" name="TextBox 23">
            <a:extLst>
              <a:ext uri="{FF2B5EF4-FFF2-40B4-BE49-F238E27FC236}">
                <a16:creationId xmlns:a16="http://schemas.microsoft.com/office/drawing/2014/main" id="{01AC10AE-BFB5-4B05-B298-690F2D3D907E}"/>
              </a:ext>
            </a:extLst>
          </p:cNvPr>
          <p:cNvSpPr txBox="1"/>
          <p:nvPr/>
        </p:nvSpPr>
        <p:spPr>
          <a:xfrm>
            <a:off x="1886398" y="-3247225"/>
            <a:ext cx="45906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لمدير المشروع مراقبة أداء الموردين وضمان التزامهم بالعقود؟</a:t>
            </a:r>
            <a:endParaRPr lang="en-US" dirty="0"/>
          </a:p>
        </p:txBody>
      </p:sp>
      <p:pic>
        <p:nvPicPr>
          <p:cNvPr id="25" name="Picture 2" descr="Studying - Free education icons">
            <a:extLst>
              <a:ext uri="{FF2B5EF4-FFF2-40B4-BE49-F238E27FC236}">
                <a16:creationId xmlns:a16="http://schemas.microsoft.com/office/drawing/2014/main" id="{534ADDEF-9B89-443C-85AF-2D931EC42A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0302" y="-4545531"/>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523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randombar(horizont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0" grpId="0"/>
      <p:bldP spid="31"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3" name="Picture 22">
            <a:extLst>
              <a:ext uri="{FF2B5EF4-FFF2-40B4-BE49-F238E27FC236}">
                <a16:creationId xmlns:a16="http://schemas.microsoft.com/office/drawing/2014/main" id="{0559779B-F20A-4612-AC6C-FFABF88F1B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4667" y="1752117"/>
            <a:ext cx="4791710" cy="4791710"/>
          </a:xfrm>
          <a:prstGeom prst="rect">
            <a:avLst/>
          </a:prstGeom>
          <a:noFill/>
          <a:ln>
            <a:noFill/>
          </a:ln>
        </p:spPr>
      </p:pic>
      <p:sp>
        <p:nvSpPr>
          <p:cNvPr id="20" name="TextBox 19">
            <a:extLst>
              <a:ext uri="{FF2B5EF4-FFF2-40B4-BE49-F238E27FC236}">
                <a16:creationId xmlns:a16="http://schemas.microsoft.com/office/drawing/2014/main" id="{C660021C-E405-4E12-94A9-84E6FE21A253}"/>
              </a:ext>
            </a:extLst>
          </p:cNvPr>
          <p:cNvSpPr txBox="1"/>
          <p:nvPr/>
        </p:nvSpPr>
        <p:spPr>
          <a:xfrm>
            <a:off x="1886398" y="3429000"/>
            <a:ext cx="45906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كيف يمكن لمدير المشروع مراقبة أداء الموردين وضمان التزامهم بالعقود؟</a:t>
            </a:r>
            <a:endParaRPr lang="en-US" dirty="0"/>
          </a:p>
        </p:txBody>
      </p:sp>
      <p:pic>
        <p:nvPicPr>
          <p:cNvPr id="22" name="Picture 2" descr="Studying - Free education icons">
            <a:extLst>
              <a:ext uri="{FF2B5EF4-FFF2-40B4-BE49-F238E27FC236}">
                <a16:creationId xmlns:a16="http://schemas.microsoft.com/office/drawing/2014/main" id="{F24DABE9-D6F9-4EEB-B552-3CA353D8C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dea 3d Images - Free Download on Freepik">
            <a:extLst>
              <a:ext uri="{FF2B5EF4-FFF2-40B4-BE49-F238E27FC236}">
                <a16:creationId xmlns:a16="http://schemas.microsoft.com/office/drawing/2014/main" id="{63B78631-FB44-4608-A820-0194247DACE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17026"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471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أدوار أصحاب المصلحة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6" name="Group 5">
            <a:extLst>
              <a:ext uri="{FF2B5EF4-FFF2-40B4-BE49-F238E27FC236}">
                <a16:creationId xmlns:a16="http://schemas.microsoft.com/office/drawing/2014/main" id="{2FBDBAE6-469F-47CD-BD14-013F20C6C5D2}"/>
              </a:ext>
            </a:extLst>
          </p:cNvPr>
          <p:cNvGrpSpPr/>
          <p:nvPr/>
        </p:nvGrpSpPr>
        <p:grpSpPr>
          <a:xfrm>
            <a:off x="4880269" y="2705898"/>
            <a:ext cx="2525677" cy="2973926"/>
            <a:chOff x="4871174" y="5331110"/>
            <a:chExt cx="2525677" cy="2973926"/>
          </a:xfrm>
        </p:grpSpPr>
        <p:sp>
          <p:nvSpPr>
            <p:cNvPr id="55" name="شكل حر: شكل 25">
              <a:extLst>
                <a:ext uri="{FF2B5EF4-FFF2-40B4-BE49-F238E27FC236}">
                  <a16:creationId xmlns:a16="http://schemas.microsoft.com/office/drawing/2014/main" id="{82D76638-7AF2-4EF0-BDBA-F820D843D9EB}"/>
                </a:ext>
              </a:extLst>
            </p:cNvPr>
            <p:cNvSpPr/>
            <p:nvPr/>
          </p:nvSpPr>
          <p:spPr>
            <a:xfrm flipV="1">
              <a:off x="5087822" y="5331110"/>
              <a:ext cx="2065056" cy="2973925"/>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rgbClr val="99BCD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58" name="شكل حر: شكل 25">
              <a:extLst>
                <a:ext uri="{FF2B5EF4-FFF2-40B4-BE49-F238E27FC236}">
                  <a16:creationId xmlns:a16="http://schemas.microsoft.com/office/drawing/2014/main" id="{B852B3ED-210E-4472-99BA-7C022BC598C1}"/>
                </a:ext>
              </a:extLst>
            </p:cNvPr>
            <p:cNvSpPr/>
            <p:nvPr/>
          </p:nvSpPr>
          <p:spPr>
            <a:xfrm>
              <a:off x="4871174" y="5785064"/>
              <a:ext cx="2525677" cy="2519972"/>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59" name="مربع نص 23">
              <a:extLst>
                <a:ext uri="{FF2B5EF4-FFF2-40B4-BE49-F238E27FC236}">
                  <a16:creationId xmlns:a16="http://schemas.microsoft.com/office/drawing/2014/main" id="{39CD183C-4E63-4477-893F-16EFE686D4B2}"/>
                </a:ext>
              </a:extLst>
            </p:cNvPr>
            <p:cNvSpPr txBox="1"/>
            <p:nvPr/>
          </p:nvSpPr>
          <p:spPr>
            <a:xfrm>
              <a:off x="4877634" y="7176126"/>
              <a:ext cx="2447254" cy="517066"/>
            </a:xfrm>
            <a:prstGeom prst="rect">
              <a:avLst/>
            </a:prstGeom>
            <a:noFill/>
          </p:spPr>
          <p:txBody>
            <a:bodyPr wrap="square" rtlCol="1">
              <a:sp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9" name="Graphic 117" descr="Downward trend graph with solid fill">
              <a:extLst>
                <a:ext uri="{FF2B5EF4-FFF2-40B4-BE49-F238E27FC236}">
                  <a16:creationId xmlns:a16="http://schemas.microsoft.com/office/drawing/2014/main" id="{1A3E787B-E9E8-4EC9-9EFE-193A0027EB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43628" y="5472397"/>
              <a:ext cx="1120182" cy="1120001"/>
            </a:xfrm>
            <a:prstGeom prst="rect">
              <a:avLst/>
            </a:prstGeom>
          </p:spPr>
        </p:pic>
      </p:grpSp>
      <p:grpSp>
        <p:nvGrpSpPr>
          <p:cNvPr id="5" name="Group 4">
            <a:extLst>
              <a:ext uri="{FF2B5EF4-FFF2-40B4-BE49-F238E27FC236}">
                <a16:creationId xmlns:a16="http://schemas.microsoft.com/office/drawing/2014/main" id="{A0E5C8DE-0F5C-4AC3-A1E5-8ED73D54501C}"/>
              </a:ext>
            </a:extLst>
          </p:cNvPr>
          <p:cNvGrpSpPr/>
          <p:nvPr/>
        </p:nvGrpSpPr>
        <p:grpSpPr>
          <a:xfrm>
            <a:off x="8218241" y="2705898"/>
            <a:ext cx="2554509" cy="2973926"/>
            <a:chOff x="7630500" y="5331110"/>
            <a:chExt cx="2554509" cy="2973926"/>
          </a:xfrm>
        </p:grpSpPr>
        <p:grpSp>
          <p:nvGrpSpPr>
            <p:cNvPr id="60" name="Group 59">
              <a:extLst>
                <a:ext uri="{FF2B5EF4-FFF2-40B4-BE49-F238E27FC236}">
                  <a16:creationId xmlns:a16="http://schemas.microsoft.com/office/drawing/2014/main" id="{AB01D4F1-EDD0-4E6B-A344-6277FA567FB8}"/>
                </a:ext>
              </a:extLst>
            </p:cNvPr>
            <p:cNvGrpSpPr/>
            <p:nvPr/>
          </p:nvGrpSpPr>
          <p:grpSpPr>
            <a:xfrm>
              <a:off x="7630500" y="5331110"/>
              <a:ext cx="2554509" cy="2973926"/>
              <a:chOff x="3096332" y="1702972"/>
              <a:chExt cx="1406525" cy="1637724"/>
            </a:xfrm>
          </p:grpSpPr>
          <p:sp>
            <p:nvSpPr>
              <p:cNvPr id="61" name="شكل حر: شكل 30">
                <a:extLst>
                  <a:ext uri="{FF2B5EF4-FFF2-40B4-BE49-F238E27FC236}">
                    <a16:creationId xmlns:a16="http://schemas.microsoft.com/office/drawing/2014/main" id="{0613C463-4B6C-4979-8307-583A07735DCB}"/>
                  </a:ext>
                </a:extLst>
              </p:cNvPr>
              <p:cNvSpPr/>
              <p:nvPr/>
            </p:nvSpPr>
            <p:spPr>
              <a:xfrm flipV="1">
                <a:off x="3231431" y="1702972"/>
                <a:ext cx="1137030" cy="1637723"/>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rgbClr val="99BCD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62" name="شكل حر: شكل 30">
                <a:extLst>
                  <a:ext uri="{FF2B5EF4-FFF2-40B4-BE49-F238E27FC236}">
                    <a16:creationId xmlns:a16="http://schemas.microsoft.com/office/drawing/2014/main" id="{849E0AEC-CE79-4F24-A754-DD365CD12205}"/>
                  </a:ext>
                </a:extLst>
              </p:cNvPr>
              <p:cNvSpPr/>
              <p:nvPr/>
            </p:nvSpPr>
            <p:spPr>
              <a:xfrm>
                <a:off x="3112143" y="1952962"/>
                <a:ext cx="1390650" cy="1387734"/>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63" name="مربع نص 28">
                <a:extLst>
                  <a:ext uri="{FF2B5EF4-FFF2-40B4-BE49-F238E27FC236}">
                    <a16:creationId xmlns:a16="http://schemas.microsoft.com/office/drawing/2014/main" id="{42FBAB79-174F-443B-848F-A246981852D2}"/>
                  </a:ext>
                </a:extLst>
              </p:cNvPr>
              <p:cNvSpPr txBox="1"/>
              <p:nvPr/>
            </p:nvSpPr>
            <p:spPr>
              <a:xfrm>
                <a:off x="3096332" y="2732121"/>
                <a:ext cx="1406525" cy="284745"/>
              </a:xfrm>
              <a:prstGeom prst="rect">
                <a:avLst/>
              </a:prstGeom>
            </p:spPr>
            <p:txBody>
              <a:bodyPr wrap="square" rtlCol="1">
                <a:sp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مراقبة التقدم</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0" name="Graphic 65" descr="Magnifying glass with solid fill">
              <a:extLst>
                <a:ext uri="{FF2B5EF4-FFF2-40B4-BE49-F238E27FC236}">
                  <a16:creationId xmlns:a16="http://schemas.microsoft.com/office/drawing/2014/main" id="{23DD6681-775C-4B13-B231-C26F5EDADC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4385" y="5376376"/>
              <a:ext cx="1116639" cy="1116563"/>
            </a:xfrm>
            <a:prstGeom prst="rect">
              <a:avLst/>
            </a:prstGeom>
          </p:spPr>
        </p:pic>
      </p:grpSp>
      <p:grpSp>
        <p:nvGrpSpPr>
          <p:cNvPr id="4" name="Group 3">
            <a:extLst>
              <a:ext uri="{FF2B5EF4-FFF2-40B4-BE49-F238E27FC236}">
                <a16:creationId xmlns:a16="http://schemas.microsoft.com/office/drawing/2014/main" id="{AFFEE9FF-CF74-4F7C-BF28-F07B696DCAEF}"/>
              </a:ext>
            </a:extLst>
          </p:cNvPr>
          <p:cNvGrpSpPr/>
          <p:nvPr/>
        </p:nvGrpSpPr>
        <p:grpSpPr>
          <a:xfrm>
            <a:off x="1449899" y="2705898"/>
            <a:ext cx="2525677" cy="2973926"/>
            <a:chOff x="2006991" y="5331110"/>
            <a:chExt cx="2525677" cy="2973926"/>
          </a:xfrm>
        </p:grpSpPr>
        <p:sp>
          <p:nvSpPr>
            <p:cNvPr id="54" name="شكل حر: شكل 20">
              <a:extLst>
                <a:ext uri="{FF2B5EF4-FFF2-40B4-BE49-F238E27FC236}">
                  <a16:creationId xmlns:a16="http://schemas.microsoft.com/office/drawing/2014/main" id="{57B5C6B2-9359-45E3-AAED-65E3DCA5A148}"/>
                </a:ext>
              </a:extLst>
            </p:cNvPr>
            <p:cNvSpPr/>
            <p:nvPr/>
          </p:nvSpPr>
          <p:spPr>
            <a:xfrm flipV="1">
              <a:off x="2223640" y="5331110"/>
              <a:ext cx="2065056" cy="2973925"/>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rgbClr val="99BCD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56" name="شكل حر: شكل 20">
              <a:extLst>
                <a:ext uri="{FF2B5EF4-FFF2-40B4-BE49-F238E27FC236}">
                  <a16:creationId xmlns:a16="http://schemas.microsoft.com/office/drawing/2014/main" id="{E9935F0D-E93B-4A2C-8713-E4453A1052CB}"/>
                </a:ext>
              </a:extLst>
            </p:cNvPr>
            <p:cNvSpPr/>
            <p:nvPr/>
          </p:nvSpPr>
          <p:spPr>
            <a:xfrm>
              <a:off x="2006991" y="5785064"/>
              <a:ext cx="2525677" cy="2519972"/>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57" name="مربع نص 18">
              <a:extLst>
                <a:ext uri="{FF2B5EF4-FFF2-40B4-BE49-F238E27FC236}">
                  <a16:creationId xmlns:a16="http://schemas.microsoft.com/office/drawing/2014/main" id="{C4641F72-929C-4291-BD8D-6713207E5254}"/>
                </a:ext>
              </a:extLst>
            </p:cNvPr>
            <p:cNvSpPr txBox="1"/>
            <p:nvPr/>
          </p:nvSpPr>
          <p:spPr>
            <a:xfrm>
              <a:off x="2110875" y="7007762"/>
              <a:ext cx="2290408" cy="941797"/>
            </a:xfrm>
            <a:prstGeom prst="rect">
              <a:avLst/>
            </a:prstGeom>
            <a:noFill/>
          </p:spPr>
          <p:txBody>
            <a:bodyPr wrap="square" rtlCol="1">
              <a:sp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الموافقة والاعتماد</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44" name="Graphic 21" descr="Group brainstorm with solid fill">
              <a:extLst>
                <a:ext uri="{FF2B5EF4-FFF2-40B4-BE49-F238E27FC236}">
                  <a16:creationId xmlns:a16="http://schemas.microsoft.com/office/drawing/2014/main" id="{0111F6E7-5D03-4F76-B9A8-0099DBC91C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6504" y="5489493"/>
              <a:ext cx="1165709" cy="1165520"/>
            </a:xfrm>
            <a:prstGeom prst="rect">
              <a:avLst/>
            </a:prstGeom>
          </p:spPr>
        </p:pic>
      </p:grpSp>
      <p:sp>
        <p:nvSpPr>
          <p:cNvPr id="64" name="TextBox 63">
            <a:extLst>
              <a:ext uri="{FF2B5EF4-FFF2-40B4-BE49-F238E27FC236}">
                <a16:creationId xmlns:a16="http://schemas.microsoft.com/office/drawing/2014/main" id="{97B07401-D31D-4205-AEE6-B47C0094D57B}"/>
              </a:ext>
            </a:extLst>
          </p:cNvPr>
          <p:cNvSpPr txBox="1"/>
          <p:nvPr/>
        </p:nvSpPr>
        <p:spPr>
          <a:xfrm>
            <a:off x="2421692" y="-2275200"/>
            <a:ext cx="3520014" cy="729430"/>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Y" sz="1800" kern="1200" dirty="0">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rPr>
              <a:t>من هم أصحاب المصلحة في المشروع وما هي أدوارهم؟</a:t>
            </a:r>
            <a:endParaRPr lang="en-US" dirty="0"/>
          </a:p>
        </p:txBody>
      </p:sp>
      <p:pic>
        <p:nvPicPr>
          <p:cNvPr id="65" name="Picture 2" descr="Studying - Free education icons">
            <a:extLst>
              <a:ext uri="{FF2B5EF4-FFF2-40B4-BE49-F238E27FC236}">
                <a16:creationId xmlns:a16="http://schemas.microsoft.com/office/drawing/2014/main" id="{0CEEA4B1-E6AB-4ACA-ABA6-71336A6820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10302" y="-3843036"/>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021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0" name="TextBox 19">
            <a:extLst>
              <a:ext uri="{FF2B5EF4-FFF2-40B4-BE49-F238E27FC236}">
                <a16:creationId xmlns:a16="http://schemas.microsoft.com/office/drawing/2014/main" id="{C660021C-E405-4E12-94A9-84E6FE21A253}"/>
              </a:ext>
            </a:extLst>
          </p:cNvPr>
          <p:cNvSpPr txBox="1"/>
          <p:nvPr/>
        </p:nvSpPr>
        <p:spPr>
          <a:xfrm>
            <a:off x="1886398" y="9446342"/>
            <a:ext cx="45906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كيف يمكن لمدير المشروع مراقبة أداء الموردين وضمان التزامهم بالعقود؟</a:t>
            </a:r>
            <a:endParaRPr lang="en-US" dirty="0"/>
          </a:p>
        </p:txBody>
      </p:sp>
      <p:pic>
        <p:nvPicPr>
          <p:cNvPr id="22" name="Picture 2" descr="Studying - Free education icons">
            <a:extLst>
              <a:ext uri="{FF2B5EF4-FFF2-40B4-BE49-F238E27FC236}">
                <a16:creationId xmlns:a16="http://schemas.microsoft.com/office/drawing/2014/main" id="{F24DABE9-D6F9-4EEB-B552-3CA353D8C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148036"/>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dea 3d Images - Free Download on Freepik">
            <a:extLst>
              <a:ext uri="{FF2B5EF4-FFF2-40B4-BE49-F238E27FC236}">
                <a16:creationId xmlns:a16="http://schemas.microsoft.com/office/drawing/2014/main" id="{09E98E18-AE75-44E8-A49D-4A7D800004E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DCCBAB-75D6-48EF-9B8D-5D3534E6DEE7}"/>
              </a:ext>
            </a:extLst>
          </p:cNvPr>
          <p:cNvSpPr txBox="1"/>
          <p:nvPr/>
        </p:nvSpPr>
        <p:spPr>
          <a:xfrm>
            <a:off x="4171950" y="1857696"/>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وضع مؤشرات أداء رئيسية (</a:t>
            </a:r>
            <a:r>
              <a:rPr lang="en-US"/>
              <a:t>KPIs</a:t>
            </a:r>
            <a:r>
              <a:rPr lang="ar-SA"/>
              <a:t>) لقياس أداء الموردين بموضوعية</a:t>
            </a:r>
            <a:endParaRPr lang="en-US" dirty="0"/>
          </a:p>
        </p:txBody>
      </p:sp>
      <p:sp>
        <p:nvSpPr>
          <p:cNvPr id="25" name="TextBox 24">
            <a:extLst>
              <a:ext uri="{FF2B5EF4-FFF2-40B4-BE49-F238E27FC236}">
                <a16:creationId xmlns:a16="http://schemas.microsoft.com/office/drawing/2014/main" id="{5A7142F1-69DE-4348-A5E8-D2B645922BC2}"/>
              </a:ext>
            </a:extLst>
          </p:cNvPr>
          <p:cNvSpPr txBox="1"/>
          <p:nvPr/>
        </p:nvSpPr>
        <p:spPr>
          <a:xfrm>
            <a:off x="4171950" y="2589434"/>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إنشاء نظام فعال لمراقبة وتتبع التزام الموردين بجميع بنود وشروط العقود</a:t>
            </a:r>
            <a:endParaRPr lang="en-US" dirty="0"/>
          </a:p>
        </p:txBody>
      </p:sp>
      <p:sp>
        <p:nvSpPr>
          <p:cNvPr id="26" name="TextBox 25">
            <a:extLst>
              <a:ext uri="{FF2B5EF4-FFF2-40B4-BE49-F238E27FC236}">
                <a16:creationId xmlns:a16="http://schemas.microsoft.com/office/drawing/2014/main" id="{0EB3AC23-6C59-4AC7-8BC7-B545E618B1EB}"/>
              </a:ext>
            </a:extLst>
          </p:cNvPr>
          <p:cNvSpPr txBox="1"/>
          <p:nvPr/>
        </p:nvSpPr>
        <p:spPr>
          <a:xfrm>
            <a:off x="4171950" y="3761806"/>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إجراء مراجعات دورية للأداء والالتزام وإبلاغ الموردين بنتائجها</a:t>
            </a:r>
            <a:endParaRPr lang="en-US"/>
          </a:p>
        </p:txBody>
      </p:sp>
      <p:sp>
        <p:nvSpPr>
          <p:cNvPr id="27" name="TextBox 26">
            <a:extLst>
              <a:ext uri="{FF2B5EF4-FFF2-40B4-BE49-F238E27FC236}">
                <a16:creationId xmlns:a16="http://schemas.microsoft.com/office/drawing/2014/main" id="{9DEE4B94-9607-4009-9638-AFE3A357D79E}"/>
              </a:ext>
            </a:extLst>
          </p:cNvPr>
          <p:cNvSpPr txBox="1"/>
          <p:nvPr/>
        </p:nvSpPr>
        <p:spPr>
          <a:xfrm>
            <a:off x="4171950" y="4493544"/>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اتخاذ إجراءات تصحيحية في حال وجود أي انحرافات أو مشكلات في الأداء</a:t>
            </a:r>
            <a:endParaRPr lang="en-US" dirty="0"/>
          </a:p>
        </p:txBody>
      </p:sp>
      <p:sp>
        <p:nvSpPr>
          <p:cNvPr id="28" name="TextBox 27">
            <a:extLst>
              <a:ext uri="{FF2B5EF4-FFF2-40B4-BE49-F238E27FC236}">
                <a16:creationId xmlns:a16="http://schemas.microsoft.com/office/drawing/2014/main" id="{520CCBE9-48DA-4090-B2A4-49BC86BEB007}"/>
              </a:ext>
            </a:extLst>
          </p:cNvPr>
          <p:cNvSpPr txBox="1"/>
          <p:nvPr/>
        </p:nvSpPr>
        <p:spPr>
          <a:xfrm>
            <a:off x="4171950" y="5741090"/>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التعاون الوثيق مع الموردين لمعالجة المشكلات وتحسين الأداء بشكل مستمر</a:t>
            </a:r>
            <a:endParaRPr lang="en-US"/>
          </a:p>
        </p:txBody>
      </p:sp>
    </p:spTree>
    <p:extLst>
      <p:ext uri="{BB962C8B-B14F-4D97-AF65-F5344CB8AC3E}">
        <p14:creationId xmlns:p14="http://schemas.microsoft.com/office/powerpoint/2010/main" val="3464968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1" name="Rectangle 20">
            <a:extLst>
              <a:ext uri="{FF2B5EF4-FFF2-40B4-BE49-F238E27FC236}">
                <a16:creationId xmlns:a16="http://schemas.microsoft.com/office/drawing/2014/main" id="{8F9960CF-F8E3-447F-8B0C-DD7345A4615E}"/>
              </a:ext>
            </a:extLst>
          </p:cNvPr>
          <p:cNvSpPr/>
          <p:nvPr/>
        </p:nvSpPr>
        <p:spPr>
          <a:xfrm>
            <a:off x="10820400" y="0"/>
            <a:ext cx="13716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FAEF5F-DB96-4188-9FC2-D73BA698B8A8}"/>
              </a:ext>
            </a:extLst>
          </p:cNvPr>
          <p:cNvSpPr/>
          <p:nvPr/>
        </p:nvSpPr>
        <p:spPr>
          <a:xfrm>
            <a:off x="0" y="1257300"/>
            <a:ext cx="12192000" cy="1733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Calendar ">
            <a:extLst>
              <a:ext uri="{FF2B5EF4-FFF2-40B4-BE49-F238E27FC236}">
                <a16:creationId xmlns:a16="http://schemas.microsoft.com/office/drawing/2014/main" id="{E45E353B-44E4-4C5E-9876-CA8F686ED798}"/>
              </a:ext>
            </a:extLst>
          </p:cNvPr>
          <p:cNvPicPr/>
          <p:nvPr/>
        </p:nvPicPr>
        <p:blipFill>
          <a:blip r:embed="rId3" cstate="print">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1029950" y="152400"/>
            <a:ext cx="952500" cy="952500"/>
          </a:xfrm>
          <a:prstGeom prst="rect">
            <a:avLst/>
          </a:prstGeom>
          <a:noFill/>
          <a:ln>
            <a:noFill/>
          </a:ln>
        </p:spPr>
      </p:pic>
      <p:sp>
        <p:nvSpPr>
          <p:cNvPr id="24" name="Rectangle 23">
            <a:extLst>
              <a:ext uri="{FF2B5EF4-FFF2-40B4-BE49-F238E27FC236}">
                <a16:creationId xmlns:a16="http://schemas.microsoft.com/office/drawing/2014/main" id="{C4F61257-F853-4F20-BB4A-25349BB8879E}"/>
              </a:ext>
            </a:extLst>
          </p:cNvPr>
          <p:cNvSpPr/>
          <p:nvPr/>
        </p:nvSpPr>
        <p:spPr>
          <a:xfrm>
            <a:off x="10601778" y="1257300"/>
            <a:ext cx="218622" cy="1733550"/>
          </a:xfrm>
          <a:prstGeom prst="rect">
            <a:avLst/>
          </a:prstGeom>
          <a:solidFill>
            <a:srgbClr val="203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87B1837-7CC8-4066-967A-CEC97CCC25BB}"/>
              </a:ext>
            </a:extLst>
          </p:cNvPr>
          <p:cNvSpPr txBox="1"/>
          <p:nvPr/>
        </p:nvSpPr>
        <p:spPr>
          <a:xfrm>
            <a:off x="10770225" y="1651000"/>
            <a:ext cx="1579900" cy="954107"/>
          </a:xfrm>
          <a:prstGeom prst="rect">
            <a:avLst/>
          </a:prstGeom>
          <a:noFill/>
        </p:spPr>
        <p:txBody>
          <a:bodyPr wrap="square" rtlCol="0">
            <a:spAutoFit/>
          </a:bodyPr>
          <a:lstStyle/>
          <a:p>
            <a:pPr algn="ctr" rtl="1"/>
            <a:r>
              <a:rPr lang="ar-SY" sz="2800" dirty="0">
                <a:latin typeface="GE Dinar Two Medium" panose="020A0503020102020204" pitchFamily="18" charset="-78"/>
                <a:ea typeface="GE Dinar Two Medium" panose="020A0503020102020204" pitchFamily="18" charset="-78"/>
                <a:cs typeface="GE Dinar Two Medium" panose="020A0503020102020204" pitchFamily="18" charset="-78"/>
              </a:rPr>
              <a:t>اليوم الخامس</a:t>
            </a:r>
            <a:endParaRPr lang="en-US" sz="28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6" name="TextBox 25">
            <a:extLst>
              <a:ext uri="{FF2B5EF4-FFF2-40B4-BE49-F238E27FC236}">
                <a16:creationId xmlns:a16="http://schemas.microsoft.com/office/drawing/2014/main" id="{BCE88B0F-56DF-4657-A369-E24E94BC7C61}"/>
              </a:ext>
            </a:extLst>
          </p:cNvPr>
          <p:cNvSpPr txBox="1"/>
          <p:nvPr/>
        </p:nvSpPr>
        <p:spPr>
          <a:xfrm>
            <a:off x="7287742" y="367040"/>
            <a:ext cx="3423347" cy="523220"/>
          </a:xfrm>
          <a:prstGeom prst="rect">
            <a:avLst/>
          </a:prstGeom>
          <a:noFill/>
        </p:spPr>
        <p:txBody>
          <a:bodyPr wrap="square" rtlCol="0">
            <a:spAutoFit/>
          </a:bodyPr>
          <a:lstStyle/>
          <a:p>
            <a:pPr algn="ctr" rtl="1"/>
            <a:r>
              <a:rPr lang="ar-SY"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rPr>
              <a:t>الجلسة الثانية</a:t>
            </a:r>
            <a:endParaRPr lang="en-US"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7" name="TextBox 26">
            <a:extLst>
              <a:ext uri="{FF2B5EF4-FFF2-40B4-BE49-F238E27FC236}">
                <a16:creationId xmlns:a16="http://schemas.microsoft.com/office/drawing/2014/main" id="{04A78358-C45B-420F-A4AF-809D71AE58EB}"/>
              </a:ext>
            </a:extLst>
          </p:cNvPr>
          <p:cNvSpPr txBox="1"/>
          <p:nvPr/>
        </p:nvSpPr>
        <p:spPr>
          <a:xfrm>
            <a:off x="2630658" y="1794754"/>
            <a:ext cx="7132440" cy="658642"/>
          </a:xfrm>
          <a:prstGeom prst="rect">
            <a:avLst/>
          </a:prstGeom>
          <a:noFill/>
        </p:spPr>
        <p:txBody>
          <a:bodyPr wrap="square" rtlCol="0">
            <a:spAutoFit/>
          </a:bodyPr>
          <a:lstStyle/>
          <a:p>
            <a:pPr marL="0" marR="0" algn="r" rtl="0">
              <a:lnSpc>
                <a:spcPct val="115000"/>
              </a:lnSpc>
              <a:spcBef>
                <a:spcPts val="0"/>
              </a:spcBef>
              <a:spcAft>
                <a:spcPts val="0"/>
              </a:spcAft>
            </a:pPr>
            <a:r>
              <a:rPr lang="ar-SY" sz="3200" dirty="0">
                <a:latin typeface="GE Dinar Two Medium" panose="020A0503020102020204" pitchFamily="18" charset="-78"/>
                <a:ea typeface="GE Dinar Two Medium" panose="020A0503020102020204" pitchFamily="18" charset="-78"/>
                <a:cs typeface="GE Dinar Two Medium" panose="020A0503020102020204" pitchFamily="18" charset="-78"/>
              </a:rPr>
              <a:t>إدارة التغيير في المشروع</a:t>
            </a:r>
            <a:endParaRPr lang="en-US" sz="32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nvGrpSpPr>
          <p:cNvPr id="28" name="Group 27">
            <a:extLst>
              <a:ext uri="{FF2B5EF4-FFF2-40B4-BE49-F238E27FC236}">
                <a16:creationId xmlns:a16="http://schemas.microsoft.com/office/drawing/2014/main" id="{F5732EDC-4390-4776-B168-2EAB1E44355A}"/>
              </a:ext>
            </a:extLst>
          </p:cNvPr>
          <p:cNvGrpSpPr/>
          <p:nvPr/>
        </p:nvGrpSpPr>
        <p:grpSpPr>
          <a:xfrm>
            <a:off x="3449973" y="3550569"/>
            <a:ext cx="6208299" cy="583544"/>
            <a:chOff x="3815733" y="3283607"/>
            <a:chExt cx="6208299" cy="583544"/>
          </a:xfrm>
        </p:grpSpPr>
        <p:sp>
          <p:nvSpPr>
            <p:cNvPr id="29" name="Rectangle 28">
              <a:extLst>
                <a:ext uri="{FF2B5EF4-FFF2-40B4-BE49-F238E27FC236}">
                  <a16:creationId xmlns:a16="http://schemas.microsoft.com/office/drawing/2014/main" id="{6535190C-B74D-4028-AAFE-CB296249BAEF}"/>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0" name="TextBox 29">
              <a:extLst>
                <a:ext uri="{FF2B5EF4-FFF2-40B4-BE49-F238E27FC236}">
                  <a16:creationId xmlns:a16="http://schemas.microsoft.com/office/drawing/2014/main" id="{2D51C958-8A66-4575-873F-F95B3940FF30}"/>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أسباب حدوث التغييرات في المشاريع</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1" name="Group 30">
            <a:extLst>
              <a:ext uri="{FF2B5EF4-FFF2-40B4-BE49-F238E27FC236}">
                <a16:creationId xmlns:a16="http://schemas.microsoft.com/office/drawing/2014/main" id="{8DAC2C0B-223B-45DB-86BB-BD5E79106FE8}"/>
              </a:ext>
            </a:extLst>
          </p:cNvPr>
          <p:cNvGrpSpPr/>
          <p:nvPr/>
        </p:nvGrpSpPr>
        <p:grpSpPr>
          <a:xfrm>
            <a:off x="3449973" y="4228148"/>
            <a:ext cx="6208299" cy="583544"/>
            <a:chOff x="3815733" y="3283607"/>
            <a:chExt cx="6208299" cy="583544"/>
          </a:xfrm>
        </p:grpSpPr>
        <p:sp>
          <p:nvSpPr>
            <p:cNvPr id="32" name="Rectangle 31">
              <a:extLst>
                <a:ext uri="{FF2B5EF4-FFF2-40B4-BE49-F238E27FC236}">
                  <a16:creationId xmlns:a16="http://schemas.microsoft.com/office/drawing/2014/main" id="{F3D217BE-6C3D-4C58-B693-9AAF03CBB637}"/>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3" name="TextBox 32">
              <a:extLst>
                <a:ext uri="{FF2B5EF4-FFF2-40B4-BE49-F238E27FC236}">
                  <a16:creationId xmlns:a16="http://schemas.microsoft.com/office/drawing/2014/main" id="{41B16B1C-D5DE-4015-B2AA-CE17A9275AAE}"/>
                </a:ext>
              </a:extLst>
            </p:cNvPr>
            <p:cNvSpPr txBox="1"/>
            <p:nvPr/>
          </p:nvSpPr>
          <p:spPr>
            <a:xfrm>
              <a:off x="3815733" y="3409896"/>
              <a:ext cx="6098344" cy="421654"/>
            </a:xfrm>
            <a:prstGeom prst="rect">
              <a:avLst/>
            </a:prstGeom>
            <a:noFill/>
          </p:spPr>
          <p:txBody>
            <a:bodyPr wrap="square">
              <a:spAutoFit/>
            </a:bodyPr>
            <a:lstStyle/>
            <a:p>
              <a:pPr marR="0" lvl="0" algn="r" rtl="1">
                <a:lnSpc>
                  <a:spcPct val="107000"/>
                </a:lnSpc>
                <a:spcBef>
                  <a:spcPts val="0"/>
                </a:spcBef>
                <a:spcAft>
                  <a:spcPts val="800"/>
                </a:spcAft>
                <a:buSzPts val="1600"/>
              </a:pPr>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عملية إدارة التغيير</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4" name="Group 33">
            <a:extLst>
              <a:ext uri="{FF2B5EF4-FFF2-40B4-BE49-F238E27FC236}">
                <a16:creationId xmlns:a16="http://schemas.microsoft.com/office/drawing/2014/main" id="{E0C578C9-A341-43FF-A70B-004BA71229B4}"/>
              </a:ext>
            </a:extLst>
          </p:cNvPr>
          <p:cNvGrpSpPr/>
          <p:nvPr/>
        </p:nvGrpSpPr>
        <p:grpSpPr>
          <a:xfrm>
            <a:off x="3449973" y="4914424"/>
            <a:ext cx="6208299" cy="583544"/>
            <a:chOff x="3815733" y="3283607"/>
            <a:chExt cx="6208299" cy="583544"/>
          </a:xfrm>
        </p:grpSpPr>
        <p:sp>
          <p:nvSpPr>
            <p:cNvPr id="35" name="Rectangle 34">
              <a:extLst>
                <a:ext uri="{FF2B5EF4-FFF2-40B4-BE49-F238E27FC236}">
                  <a16:creationId xmlns:a16="http://schemas.microsoft.com/office/drawing/2014/main" id="{2E4117EE-C8BF-42E1-99B8-C3446F9927E1}"/>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6" name="TextBox 35">
              <a:extLst>
                <a:ext uri="{FF2B5EF4-FFF2-40B4-BE49-F238E27FC236}">
                  <a16:creationId xmlns:a16="http://schemas.microsoft.com/office/drawing/2014/main" id="{99E835E8-7991-40D1-8964-B4B083540BA3}"/>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تقييم تأثير التغييرات على المشروع</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7" name="Group 36">
            <a:extLst>
              <a:ext uri="{FF2B5EF4-FFF2-40B4-BE49-F238E27FC236}">
                <a16:creationId xmlns:a16="http://schemas.microsoft.com/office/drawing/2014/main" id="{D79010C1-E81E-459B-A0A8-6634C2881A62}"/>
              </a:ext>
            </a:extLst>
          </p:cNvPr>
          <p:cNvGrpSpPr/>
          <p:nvPr/>
        </p:nvGrpSpPr>
        <p:grpSpPr>
          <a:xfrm>
            <a:off x="3449973" y="5600700"/>
            <a:ext cx="6208299" cy="583544"/>
            <a:chOff x="3815733" y="3283607"/>
            <a:chExt cx="6208299" cy="583544"/>
          </a:xfrm>
        </p:grpSpPr>
        <p:sp>
          <p:nvSpPr>
            <p:cNvPr id="38" name="Rectangle 37">
              <a:extLst>
                <a:ext uri="{FF2B5EF4-FFF2-40B4-BE49-F238E27FC236}">
                  <a16:creationId xmlns:a16="http://schemas.microsoft.com/office/drawing/2014/main" id="{CF0E74C8-B9F8-432F-BF58-7071216150FC}"/>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9" name="TextBox 38">
              <a:extLst>
                <a:ext uri="{FF2B5EF4-FFF2-40B4-BE49-F238E27FC236}">
                  <a16:creationId xmlns:a16="http://schemas.microsoft.com/office/drawing/2014/main" id="{2F2AD454-F2C7-4A62-91C1-8E50C09C86D8}"/>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الحصول على الموافقات اللازمة وتنفيذ التغييرات</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sp>
        <p:nvSpPr>
          <p:cNvPr id="40" name="Rectangle 39">
            <a:extLst>
              <a:ext uri="{FF2B5EF4-FFF2-40B4-BE49-F238E27FC236}">
                <a16:creationId xmlns:a16="http://schemas.microsoft.com/office/drawing/2014/main" id="{9A77D2E6-6536-4AA5-8158-90A067256031}"/>
              </a:ext>
            </a:extLst>
          </p:cNvPr>
          <p:cNvSpPr/>
          <p:nvPr/>
        </p:nvSpPr>
        <p:spPr>
          <a:xfrm>
            <a:off x="9921223" y="1610044"/>
            <a:ext cx="80892" cy="1075032"/>
          </a:xfrm>
          <a:prstGeom prst="rect">
            <a:avLst/>
          </a:prstGeom>
          <a:solidFill>
            <a:srgbClr val="627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Tree>
    <p:extLst>
      <p:ext uri="{BB962C8B-B14F-4D97-AF65-F5344CB8AC3E}">
        <p14:creationId xmlns:p14="http://schemas.microsoft.com/office/powerpoint/2010/main" val="2436875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tube ">
            <a:extLst>
              <a:ext uri="{FF2B5EF4-FFF2-40B4-BE49-F238E27FC236}">
                <a16:creationId xmlns:a16="http://schemas.microsoft.com/office/drawing/2014/main" id="{53EFD4E6-E4DD-4D4F-8B51-C5D3FE82010B}"/>
              </a:ext>
            </a:extLst>
          </p:cNvPr>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08773" y="2877929"/>
            <a:ext cx="2043938" cy="2043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0DE40-7F1E-4239-9133-4AAEC1420844}"/>
              </a:ext>
            </a:extLst>
          </p:cNvPr>
          <p:cNvSpPr txBox="1"/>
          <p:nvPr/>
        </p:nvSpPr>
        <p:spPr>
          <a:xfrm>
            <a:off x="1199536" y="2487204"/>
            <a:ext cx="6091084" cy="941796"/>
          </a:xfrm>
          <a:prstGeom prst="rect">
            <a:avLst/>
          </a:prstGeom>
          <a:noFill/>
        </p:spPr>
        <p:txBody>
          <a:bodyPr wrap="square">
            <a:spAutoFit/>
          </a:bodyPr>
          <a:lstStyle>
            <a:defPPr>
              <a:defRPr lang="en-US"/>
            </a:defPPr>
            <a:lvl1pPr marR="0" algn="ctr">
              <a:lnSpc>
                <a:spcPct val="115000"/>
              </a:lnSpc>
              <a:spcBef>
                <a:spcPts val="0"/>
              </a:spcBef>
              <a:spcAft>
                <a:spcPts val="0"/>
              </a:spcAft>
              <a:defRPr sz="2400" b="1">
                <a:solidFill>
                  <a:srgbClr val="1E3D6A"/>
                </a:solidFill>
                <a:effectLst/>
                <a:latin typeface="Times New Roman" panose="02020603050405020304" pitchFamily="18" charset="0"/>
                <a:ea typeface="Calibri" panose="020F0502020204030204" pitchFamily="34" charset="0"/>
                <a:cs typeface="GE Dinar Two Medium" panose="020A0503020102020204" pitchFamily="18" charset="-78"/>
              </a:defRPr>
            </a:lvl1pPr>
          </a:lstStyle>
          <a:p>
            <a:pPr rtl="1"/>
            <a:r>
              <a:rPr lang="ar-SY"/>
              <a:t>مقطع الفيديو الآتي يقدم معلومات عن إدارة التغيير في المشاريع:</a:t>
            </a:r>
            <a:endParaRPr lang="en-US"/>
          </a:p>
        </p:txBody>
      </p:sp>
      <p:sp>
        <p:nvSpPr>
          <p:cNvPr id="4" name="TextBox 3">
            <a:extLst>
              <a:ext uri="{FF2B5EF4-FFF2-40B4-BE49-F238E27FC236}">
                <a16:creationId xmlns:a16="http://schemas.microsoft.com/office/drawing/2014/main" id="{46AC71B9-84C2-404D-9C97-1B41B0B067AC}"/>
              </a:ext>
            </a:extLst>
          </p:cNvPr>
          <p:cNvSpPr txBox="1"/>
          <p:nvPr/>
        </p:nvSpPr>
        <p:spPr>
          <a:xfrm>
            <a:off x="750764" y="4708113"/>
            <a:ext cx="7405094" cy="587853"/>
          </a:xfrm>
          <a:prstGeom prst="rect">
            <a:avLst/>
          </a:prstGeom>
          <a:noFill/>
        </p:spPr>
        <p:txBody>
          <a:bodyPr wrap="square">
            <a:spAutoFit/>
          </a:bodyPr>
          <a:lstStyle>
            <a:defPPr>
              <a:defRPr lang="en-US"/>
            </a:defPPr>
            <a:lvl1pPr marR="0" algn="ctr" rtl="1">
              <a:lnSpc>
                <a:spcPct val="115000"/>
              </a:lnSpc>
              <a:spcBef>
                <a:spcPts val="0"/>
              </a:spcBef>
              <a:spcAft>
                <a:spcPts val="0"/>
              </a:spcAft>
              <a:defRPr sz="2800" b="1" u="sng">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defRPr>
            </a:lvl1pPr>
          </a:lstStyle>
          <a:p>
            <a:r>
              <a:rPr lang="en-US">
                <a:hlinkClick r:id="rId4">
                  <a:extLst>
                    <a:ext uri="{A12FA001-AC4F-418D-AE19-62706E023703}">
                      <ahyp:hlinkClr xmlns:ahyp="http://schemas.microsoft.com/office/drawing/2018/hyperlinkcolor" val="tx"/>
                    </a:ext>
                  </a:extLst>
                </a:hlinkClick>
              </a:rPr>
              <a:t>https://youtu.be/SI2cQVrV0LQ?si=TeaDxEifARtNjaMh</a:t>
            </a:r>
            <a:endParaRPr lang="en-US"/>
          </a:p>
        </p:txBody>
      </p:sp>
    </p:spTree>
    <p:extLst>
      <p:ext uri="{BB962C8B-B14F-4D97-AF65-F5344CB8AC3E}">
        <p14:creationId xmlns:p14="http://schemas.microsoft.com/office/powerpoint/2010/main" val="1190321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أسباب حدوث التغييرات في المشاريع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73" name="Group 72">
            <a:extLst>
              <a:ext uri="{FF2B5EF4-FFF2-40B4-BE49-F238E27FC236}">
                <a16:creationId xmlns:a16="http://schemas.microsoft.com/office/drawing/2014/main" id="{88263061-174F-45CB-AD24-FEA1CEABAD37}"/>
              </a:ext>
            </a:extLst>
          </p:cNvPr>
          <p:cNvGrpSpPr/>
          <p:nvPr/>
        </p:nvGrpSpPr>
        <p:grpSpPr>
          <a:xfrm>
            <a:off x="7514209" y="2112991"/>
            <a:ext cx="2784134" cy="4176377"/>
            <a:chOff x="2873882" y="0"/>
            <a:chExt cx="1357308" cy="2035833"/>
          </a:xfrm>
        </p:grpSpPr>
        <p:sp>
          <p:nvSpPr>
            <p:cNvPr id="82" name="Freeform: Shape 81">
              <a:extLst>
                <a:ext uri="{FF2B5EF4-FFF2-40B4-BE49-F238E27FC236}">
                  <a16:creationId xmlns:a16="http://schemas.microsoft.com/office/drawing/2014/main" id="{F444A200-621A-4258-8C32-85C760691EA9}"/>
                </a:ext>
              </a:extLst>
            </p:cNvPr>
            <p:cNvSpPr/>
            <p:nvPr/>
          </p:nvSpPr>
          <p:spPr>
            <a:xfrm>
              <a:off x="2990270"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83" name="TextBox 6">
              <a:extLst>
                <a:ext uri="{FF2B5EF4-FFF2-40B4-BE49-F238E27FC236}">
                  <a16:creationId xmlns:a16="http://schemas.microsoft.com/office/drawing/2014/main" id="{0CE362C2-2DAF-49B2-8B39-A488AD2D64FF}"/>
                </a:ext>
              </a:extLst>
            </p:cNvPr>
            <p:cNvSpPr txBox="1"/>
            <p:nvPr/>
          </p:nvSpPr>
          <p:spPr>
            <a:xfrm>
              <a:off x="3427859" y="0"/>
              <a:ext cx="343230" cy="368230"/>
            </a:xfrm>
            <a:prstGeom prst="rect">
              <a:avLst/>
            </a:prstGeom>
            <a:noFill/>
          </p:spPr>
          <p:txBody>
            <a:bodyPr wrap="none" rtlCol="0">
              <a:spAutoFit/>
            </a:bodyPr>
            <a:lstStyle/>
            <a:p>
              <a:pPr marL="0" marR="0" algn="just" rtl="1">
                <a:lnSpc>
                  <a:spcPct val="115000"/>
                </a:lnSpc>
                <a:spcBef>
                  <a:spcPts val="0"/>
                </a:spcBef>
                <a:spcAft>
                  <a:spcPts val="0"/>
                </a:spcAft>
              </a:pPr>
              <a:r>
                <a:rPr lang="ar-SY"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01</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84" name="مربع نص 18">
              <a:extLst>
                <a:ext uri="{FF2B5EF4-FFF2-40B4-BE49-F238E27FC236}">
                  <a16:creationId xmlns:a16="http://schemas.microsoft.com/office/drawing/2014/main" id="{4F02827C-2D00-44A3-8716-35695B3BD587}"/>
                </a:ext>
              </a:extLst>
            </p:cNvPr>
            <p:cNvSpPr txBox="1"/>
            <p:nvPr/>
          </p:nvSpPr>
          <p:spPr>
            <a:xfrm>
              <a:off x="2873882" y="1187640"/>
              <a:ext cx="1357308" cy="848193"/>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تغير المتطلبات من قِبل أصحاب المصلحة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74" name="Group 73">
            <a:extLst>
              <a:ext uri="{FF2B5EF4-FFF2-40B4-BE49-F238E27FC236}">
                <a16:creationId xmlns:a16="http://schemas.microsoft.com/office/drawing/2014/main" id="{2858E98F-A1E5-4326-8BDA-D61839DBEC82}"/>
              </a:ext>
            </a:extLst>
          </p:cNvPr>
          <p:cNvGrpSpPr/>
          <p:nvPr/>
        </p:nvGrpSpPr>
        <p:grpSpPr>
          <a:xfrm>
            <a:off x="4392108" y="2112991"/>
            <a:ext cx="3122528" cy="4105590"/>
            <a:chOff x="1351810" y="0"/>
            <a:chExt cx="1522280" cy="2001327"/>
          </a:xfrm>
        </p:grpSpPr>
        <p:sp>
          <p:nvSpPr>
            <p:cNvPr id="79" name="Freeform: Shape 78">
              <a:extLst>
                <a:ext uri="{FF2B5EF4-FFF2-40B4-BE49-F238E27FC236}">
                  <a16:creationId xmlns:a16="http://schemas.microsoft.com/office/drawing/2014/main" id="{8EAD94F3-5055-480A-B9A3-DC83DC961FDA}"/>
                </a:ext>
              </a:extLst>
            </p:cNvPr>
            <p:cNvSpPr/>
            <p:nvPr/>
          </p:nvSpPr>
          <p:spPr>
            <a:xfrm>
              <a:off x="1550476"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80" name="TextBox 6">
              <a:extLst>
                <a:ext uri="{FF2B5EF4-FFF2-40B4-BE49-F238E27FC236}">
                  <a16:creationId xmlns:a16="http://schemas.microsoft.com/office/drawing/2014/main" id="{8AF4D540-D907-4D10-9124-0862313A6198}"/>
                </a:ext>
              </a:extLst>
            </p:cNvPr>
            <p:cNvSpPr txBox="1"/>
            <p:nvPr/>
          </p:nvSpPr>
          <p:spPr>
            <a:xfrm>
              <a:off x="1988262" y="0"/>
              <a:ext cx="343230" cy="368230"/>
            </a:xfrm>
            <a:prstGeom prst="rect">
              <a:avLst/>
            </a:prstGeom>
            <a:noFill/>
          </p:spPr>
          <p:txBody>
            <a:bodyPr wrap="none" rtlCol="0">
              <a:spAutoFit/>
            </a:bodyPr>
            <a:lstStyle/>
            <a:p>
              <a:pPr marL="0" marR="0" algn="just" rtl="1">
                <a:lnSpc>
                  <a:spcPct val="115000"/>
                </a:lnSpc>
                <a:spcBef>
                  <a:spcPts val="0"/>
                </a:spcBef>
                <a:spcAft>
                  <a:spcPts val="0"/>
                </a:spcAft>
              </a:pPr>
              <a:r>
                <a:rPr lang="ar-SY"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02</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81" name="مربع نص 18">
              <a:extLst>
                <a:ext uri="{FF2B5EF4-FFF2-40B4-BE49-F238E27FC236}">
                  <a16:creationId xmlns:a16="http://schemas.microsoft.com/office/drawing/2014/main" id="{65D91EB4-BA75-464C-9728-ABA2FB23743E}"/>
                </a:ext>
              </a:extLst>
            </p:cNvPr>
            <p:cNvSpPr txBox="1"/>
            <p:nvPr/>
          </p:nvSpPr>
          <p:spPr>
            <a:xfrm>
              <a:off x="1351810" y="1187640"/>
              <a:ext cx="1522280" cy="813687"/>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القيود والمتغيرات التنظيمية والتشريعية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75" name="Group 74">
            <a:extLst>
              <a:ext uri="{FF2B5EF4-FFF2-40B4-BE49-F238E27FC236}">
                <a16:creationId xmlns:a16="http://schemas.microsoft.com/office/drawing/2014/main" id="{06F01155-AABB-4653-A02C-B155C2186C7E}"/>
              </a:ext>
            </a:extLst>
          </p:cNvPr>
          <p:cNvGrpSpPr/>
          <p:nvPr/>
        </p:nvGrpSpPr>
        <p:grpSpPr>
          <a:xfrm>
            <a:off x="1619251" y="2112991"/>
            <a:ext cx="2784134" cy="3765649"/>
            <a:chOff x="0" y="0"/>
            <a:chExt cx="1357308" cy="1835618"/>
          </a:xfrm>
        </p:grpSpPr>
        <p:sp>
          <p:nvSpPr>
            <p:cNvPr id="76" name="Freeform: Shape 75">
              <a:extLst>
                <a:ext uri="{FF2B5EF4-FFF2-40B4-BE49-F238E27FC236}">
                  <a16:creationId xmlns:a16="http://schemas.microsoft.com/office/drawing/2014/main" id="{EE96491C-71B0-40AE-960A-C48F4350AB30}"/>
                </a:ext>
              </a:extLst>
            </p:cNvPr>
            <p:cNvSpPr/>
            <p:nvPr/>
          </p:nvSpPr>
          <p:spPr>
            <a:xfrm>
              <a:off x="115996"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77" name="TextBox 6">
              <a:extLst>
                <a:ext uri="{FF2B5EF4-FFF2-40B4-BE49-F238E27FC236}">
                  <a16:creationId xmlns:a16="http://schemas.microsoft.com/office/drawing/2014/main" id="{F03B5BE8-078B-4756-A9AC-812E3A513673}"/>
                </a:ext>
              </a:extLst>
            </p:cNvPr>
            <p:cNvSpPr txBox="1"/>
            <p:nvPr/>
          </p:nvSpPr>
          <p:spPr>
            <a:xfrm>
              <a:off x="553977" y="0"/>
              <a:ext cx="343230" cy="368230"/>
            </a:xfrm>
            <a:prstGeom prst="rect">
              <a:avLst/>
            </a:prstGeom>
            <a:noFill/>
          </p:spPr>
          <p:txBody>
            <a:bodyPr wrap="none" rtlCol="0">
              <a:spAutoFit/>
            </a:bodyPr>
            <a:lstStyle/>
            <a:p>
              <a:pPr marL="0" marR="0" algn="just" rtl="1">
                <a:lnSpc>
                  <a:spcPct val="115000"/>
                </a:lnSpc>
                <a:spcBef>
                  <a:spcPts val="0"/>
                </a:spcBef>
                <a:spcAft>
                  <a:spcPts val="0"/>
                </a:spcAft>
              </a:pPr>
              <a:r>
                <a:rPr lang="ar-SY"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03</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8" name="مربع نص 18">
              <a:extLst>
                <a:ext uri="{FF2B5EF4-FFF2-40B4-BE49-F238E27FC236}">
                  <a16:creationId xmlns:a16="http://schemas.microsoft.com/office/drawing/2014/main" id="{775C5AB3-54FE-47A0-AE3E-AE434D1DDF32}"/>
                </a:ext>
              </a:extLst>
            </p:cNvPr>
            <p:cNvSpPr txBox="1"/>
            <p:nvPr/>
          </p:nvSpPr>
          <p:spPr>
            <a:xfrm>
              <a:off x="0" y="1187683"/>
              <a:ext cx="1357308" cy="6479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التطورات التقنية والتكنولوجية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Tree>
    <p:extLst>
      <p:ext uri="{BB962C8B-B14F-4D97-AF65-F5344CB8AC3E}">
        <p14:creationId xmlns:p14="http://schemas.microsoft.com/office/powerpoint/2010/main" val="2371293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fade">
                                      <p:cBhvr>
                                        <p:cTn id="14" dur="1000"/>
                                        <p:tgtEl>
                                          <p:spTgt spid="74"/>
                                        </p:tgtEl>
                                      </p:cBhvr>
                                    </p:animEffect>
                                    <p:anim calcmode="lin" valueType="num">
                                      <p:cBhvr>
                                        <p:cTn id="15" dur="1000" fill="hold"/>
                                        <p:tgtEl>
                                          <p:spTgt spid="74"/>
                                        </p:tgtEl>
                                        <p:attrNameLst>
                                          <p:attrName>ppt_x</p:attrName>
                                        </p:attrNameLst>
                                      </p:cBhvr>
                                      <p:tavLst>
                                        <p:tav tm="0">
                                          <p:val>
                                            <p:strVal val="#ppt_x"/>
                                          </p:val>
                                        </p:tav>
                                        <p:tav tm="100000">
                                          <p:val>
                                            <p:strVal val="#ppt_x"/>
                                          </p:val>
                                        </p:tav>
                                      </p:tavLst>
                                    </p:anim>
                                    <p:anim calcmode="lin" valueType="num">
                                      <p:cBhvr>
                                        <p:cTn id="1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1000"/>
                                        <p:tgtEl>
                                          <p:spTgt spid="75"/>
                                        </p:tgtEl>
                                      </p:cBhvr>
                                    </p:animEffect>
                                    <p:anim calcmode="lin" valueType="num">
                                      <p:cBhvr>
                                        <p:cTn id="22" dur="1000" fill="hold"/>
                                        <p:tgtEl>
                                          <p:spTgt spid="75"/>
                                        </p:tgtEl>
                                        <p:attrNameLst>
                                          <p:attrName>ppt_x</p:attrName>
                                        </p:attrNameLst>
                                      </p:cBhvr>
                                      <p:tavLst>
                                        <p:tav tm="0">
                                          <p:val>
                                            <p:strVal val="#ppt_x"/>
                                          </p:val>
                                        </p:tav>
                                        <p:tav tm="100000">
                                          <p:val>
                                            <p:strVal val="#ppt_x"/>
                                          </p:val>
                                        </p:tav>
                                      </p:tavLst>
                                    </p:anim>
                                    <p:anim calcmode="lin" valueType="num">
                                      <p:cBhvr>
                                        <p:cTn id="23"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أسباب حدوث التغييرات في المشاريع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85" name="Group 84">
            <a:extLst>
              <a:ext uri="{FF2B5EF4-FFF2-40B4-BE49-F238E27FC236}">
                <a16:creationId xmlns:a16="http://schemas.microsoft.com/office/drawing/2014/main" id="{9E41E8A0-DB10-4F73-A49F-63BCC92E5225}"/>
              </a:ext>
            </a:extLst>
          </p:cNvPr>
          <p:cNvGrpSpPr/>
          <p:nvPr/>
        </p:nvGrpSpPr>
        <p:grpSpPr>
          <a:xfrm>
            <a:off x="7237555" y="2242253"/>
            <a:ext cx="3335194" cy="3765340"/>
            <a:chOff x="2739009" y="1898882"/>
            <a:chExt cx="1625958" cy="1835467"/>
          </a:xfrm>
        </p:grpSpPr>
        <p:sp>
          <p:nvSpPr>
            <p:cNvPr id="94" name="Freeform: Shape 93">
              <a:extLst>
                <a:ext uri="{FF2B5EF4-FFF2-40B4-BE49-F238E27FC236}">
                  <a16:creationId xmlns:a16="http://schemas.microsoft.com/office/drawing/2014/main" id="{78C6B16F-AB02-44FF-9F49-5D4C3AAF2B7E}"/>
                </a:ext>
              </a:extLst>
            </p:cNvPr>
            <p:cNvSpPr/>
            <p:nvPr/>
          </p:nvSpPr>
          <p:spPr>
            <a:xfrm>
              <a:off x="2990270" y="2417779"/>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95" name="TextBox 6">
              <a:extLst>
                <a:ext uri="{FF2B5EF4-FFF2-40B4-BE49-F238E27FC236}">
                  <a16:creationId xmlns:a16="http://schemas.microsoft.com/office/drawing/2014/main" id="{4268B96C-7EDA-4DD0-9217-894E650F92AC}"/>
                </a:ext>
              </a:extLst>
            </p:cNvPr>
            <p:cNvSpPr txBox="1"/>
            <p:nvPr/>
          </p:nvSpPr>
          <p:spPr>
            <a:xfrm>
              <a:off x="3427859" y="1898882"/>
              <a:ext cx="343230" cy="368230"/>
            </a:xfrm>
            <a:prstGeom prst="rect">
              <a:avLst/>
            </a:prstGeom>
            <a:noFill/>
          </p:spPr>
          <p:txBody>
            <a:bodyPr wrap="none" rtlCol="0">
              <a:spAutoFit/>
            </a:bodyPr>
            <a:lstStyle/>
            <a:p>
              <a:pPr marL="0" marR="0" algn="just" rtl="1">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04</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96" name="مربع نص 18">
              <a:extLst>
                <a:ext uri="{FF2B5EF4-FFF2-40B4-BE49-F238E27FC236}">
                  <a16:creationId xmlns:a16="http://schemas.microsoft.com/office/drawing/2014/main" id="{1B7E7155-012B-42EA-8DDC-B0F4659CFEB4}"/>
                </a:ext>
              </a:extLst>
            </p:cNvPr>
            <p:cNvSpPr txBox="1"/>
            <p:nvPr/>
          </p:nvSpPr>
          <p:spPr>
            <a:xfrm>
              <a:off x="2739009" y="3086414"/>
              <a:ext cx="1625958" cy="6479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المشكلات والتحديات التشغيلية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86" name="Group 85">
            <a:extLst>
              <a:ext uri="{FF2B5EF4-FFF2-40B4-BE49-F238E27FC236}">
                <a16:creationId xmlns:a16="http://schemas.microsoft.com/office/drawing/2014/main" id="{7A690B64-2C67-4D57-B17D-5AB2E0838D64}"/>
              </a:ext>
            </a:extLst>
          </p:cNvPr>
          <p:cNvGrpSpPr/>
          <p:nvPr/>
        </p:nvGrpSpPr>
        <p:grpSpPr>
          <a:xfrm>
            <a:off x="4392485" y="2242253"/>
            <a:ext cx="3122528" cy="3765787"/>
            <a:chOff x="1351994" y="1898882"/>
            <a:chExt cx="1522280" cy="1835685"/>
          </a:xfrm>
        </p:grpSpPr>
        <p:sp>
          <p:nvSpPr>
            <p:cNvPr id="91" name="Freeform: Shape 90">
              <a:extLst>
                <a:ext uri="{FF2B5EF4-FFF2-40B4-BE49-F238E27FC236}">
                  <a16:creationId xmlns:a16="http://schemas.microsoft.com/office/drawing/2014/main" id="{422D11AE-DA75-4031-8F80-60E1EB73DEB7}"/>
                </a:ext>
              </a:extLst>
            </p:cNvPr>
            <p:cNvSpPr/>
            <p:nvPr/>
          </p:nvSpPr>
          <p:spPr>
            <a:xfrm>
              <a:off x="1550476" y="2417779"/>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92" name="TextBox 6">
              <a:extLst>
                <a:ext uri="{FF2B5EF4-FFF2-40B4-BE49-F238E27FC236}">
                  <a16:creationId xmlns:a16="http://schemas.microsoft.com/office/drawing/2014/main" id="{D58CE343-B2E1-4D8B-9544-302B2EB41481}"/>
                </a:ext>
              </a:extLst>
            </p:cNvPr>
            <p:cNvSpPr txBox="1"/>
            <p:nvPr/>
          </p:nvSpPr>
          <p:spPr>
            <a:xfrm>
              <a:off x="1988262" y="1898882"/>
              <a:ext cx="343230" cy="368230"/>
            </a:xfrm>
            <a:prstGeom prst="rect">
              <a:avLst/>
            </a:prstGeom>
            <a:noFill/>
          </p:spPr>
          <p:txBody>
            <a:bodyPr wrap="none" rtlCol="0">
              <a:spAutoFit/>
            </a:bodyPr>
            <a:lstStyle/>
            <a:p>
              <a:pPr marL="0" marR="0" algn="just" rtl="1">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05</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93" name="مربع نص 18">
              <a:extLst>
                <a:ext uri="{FF2B5EF4-FFF2-40B4-BE49-F238E27FC236}">
                  <a16:creationId xmlns:a16="http://schemas.microsoft.com/office/drawing/2014/main" id="{5EA4B108-06CA-4F07-8B7E-378B8A7FFC69}"/>
                </a:ext>
              </a:extLst>
            </p:cNvPr>
            <p:cNvSpPr txBox="1"/>
            <p:nvPr/>
          </p:nvSpPr>
          <p:spPr>
            <a:xfrm>
              <a:off x="1351994" y="3086632"/>
              <a:ext cx="1522280" cy="6479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التغييرات في البيئة الخارجية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87" name="Group 86">
            <a:extLst>
              <a:ext uri="{FF2B5EF4-FFF2-40B4-BE49-F238E27FC236}">
                <a16:creationId xmlns:a16="http://schemas.microsoft.com/office/drawing/2014/main" id="{F1C34DB6-79D5-4F5F-BABA-10F0D39E19E1}"/>
              </a:ext>
            </a:extLst>
          </p:cNvPr>
          <p:cNvGrpSpPr/>
          <p:nvPr/>
        </p:nvGrpSpPr>
        <p:grpSpPr>
          <a:xfrm>
            <a:off x="1619251" y="2242253"/>
            <a:ext cx="2784134" cy="3765787"/>
            <a:chOff x="0" y="1898882"/>
            <a:chExt cx="1357308" cy="1835685"/>
          </a:xfrm>
        </p:grpSpPr>
        <p:sp>
          <p:nvSpPr>
            <p:cNvPr id="88" name="Freeform: Shape 87">
              <a:extLst>
                <a:ext uri="{FF2B5EF4-FFF2-40B4-BE49-F238E27FC236}">
                  <a16:creationId xmlns:a16="http://schemas.microsoft.com/office/drawing/2014/main" id="{4D3BB9BA-2C2F-4F25-8635-152490B25D8E}"/>
                </a:ext>
              </a:extLst>
            </p:cNvPr>
            <p:cNvSpPr/>
            <p:nvPr/>
          </p:nvSpPr>
          <p:spPr>
            <a:xfrm>
              <a:off x="115996" y="2417779"/>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89" name="TextBox 6">
              <a:extLst>
                <a:ext uri="{FF2B5EF4-FFF2-40B4-BE49-F238E27FC236}">
                  <a16:creationId xmlns:a16="http://schemas.microsoft.com/office/drawing/2014/main" id="{26C66409-5721-4E40-AAD3-3918BECF0FE2}"/>
                </a:ext>
              </a:extLst>
            </p:cNvPr>
            <p:cNvSpPr txBox="1"/>
            <p:nvPr/>
          </p:nvSpPr>
          <p:spPr>
            <a:xfrm>
              <a:off x="553977" y="1898882"/>
              <a:ext cx="343230" cy="368230"/>
            </a:xfrm>
            <a:prstGeom prst="rect">
              <a:avLst/>
            </a:prstGeom>
            <a:noFill/>
          </p:spPr>
          <p:txBody>
            <a:bodyPr wrap="none" rtlCol="0">
              <a:spAutoFit/>
            </a:bodyPr>
            <a:lstStyle/>
            <a:p>
              <a:pPr marL="0" marR="0" algn="just" rtl="1">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06</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90" name="مربع نص 18">
              <a:extLst>
                <a:ext uri="{FF2B5EF4-FFF2-40B4-BE49-F238E27FC236}">
                  <a16:creationId xmlns:a16="http://schemas.microsoft.com/office/drawing/2014/main" id="{DA57D024-A33D-47FA-9EEC-FAD2526168C5}"/>
                </a:ext>
              </a:extLst>
            </p:cNvPr>
            <p:cNvSpPr txBox="1"/>
            <p:nvPr/>
          </p:nvSpPr>
          <p:spPr>
            <a:xfrm>
              <a:off x="0" y="3086632"/>
              <a:ext cx="1357308" cy="6479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القيود والاعتبارات الموارد</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38" name="TextBox 37">
            <a:extLst>
              <a:ext uri="{FF2B5EF4-FFF2-40B4-BE49-F238E27FC236}">
                <a16:creationId xmlns:a16="http://schemas.microsoft.com/office/drawing/2014/main" id="{18956E55-A261-45FC-BE48-87B1C96DB6D6}"/>
              </a:ext>
            </a:extLst>
          </p:cNvPr>
          <p:cNvSpPr txBox="1"/>
          <p:nvPr/>
        </p:nvSpPr>
        <p:spPr>
          <a:xfrm>
            <a:off x="1886398" y="-2462460"/>
            <a:ext cx="45906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الأسباب الرئيسية التي تؤدي إلى حدوث التغييرات في المشاريع؟</a:t>
            </a:r>
            <a:endParaRPr lang="en-US" dirty="0"/>
          </a:p>
        </p:txBody>
      </p:sp>
      <p:pic>
        <p:nvPicPr>
          <p:cNvPr id="39" name="Picture 2" descr="Studying - Free education icons">
            <a:extLst>
              <a:ext uri="{FF2B5EF4-FFF2-40B4-BE49-F238E27FC236}">
                <a16:creationId xmlns:a16="http://schemas.microsoft.com/office/drawing/2014/main" id="{EF22BF18-B83E-4D17-9595-489F4C71B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3760766"/>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185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anim calcmode="lin" valueType="num">
                                      <p:cBhvr>
                                        <p:cTn id="8" dur="1000" fill="hold"/>
                                        <p:tgtEl>
                                          <p:spTgt spid="85"/>
                                        </p:tgtEl>
                                        <p:attrNameLst>
                                          <p:attrName>ppt_x</p:attrName>
                                        </p:attrNameLst>
                                      </p:cBhvr>
                                      <p:tavLst>
                                        <p:tav tm="0">
                                          <p:val>
                                            <p:strVal val="#ppt_x"/>
                                          </p:val>
                                        </p:tav>
                                        <p:tav tm="100000">
                                          <p:val>
                                            <p:strVal val="#ppt_x"/>
                                          </p:val>
                                        </p:tav>
                                      </p:tavLst>
                                    </p:anim>
                                    <p:anim calcmode="lin" valueType="num">
                                      <p:cBhvr>
                                        <p:cTn id="9"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1000"/>
                                        <p:tgtEl>
                                          <p:spTgt spid="86"/>
                                        </p:tgtEl>
                                      </p:cBhvr>
                                    </p:animEffect>
                                    <p:anim calcmode="lin" valueType="num">
                                      <p:cBhvr>
                                        <p:cTn id="15" dur="1000" fill="hold"/>
                                        <p:tgtEl>
                                          <p:spTgt spid="86"/>
                                        </p:tgtEl>
                                        <p:attrNameLst>
                                          <p:attrName>ppt_x</p:attrName>
                                        </p:attrNameLst>
                                      </p:cBhvr>
                                      <p:tavLst>
                                        <p:tav tm="0">
                                          <p:val>
                                            <p:strVal val="#ppt_x"/>
                                          </p:val>
                                        </p:tav>
                                        <p:tav tm="100000">
                                          <p:val>
                                            <p:strVal val="#ppt_x"/>
                                          </p:val>
                                        </p:tav>
                                      </p:tavLst>
                                    </p:anim>
                                    <p:anim calcmode="lin" valueType="num">
                                      <p:cBhvr>
                                        <p:cTn id="16"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7"/>
                                        </p:tgtEl>
                                        <p:attrNameLst>
                                          <p:attrName>style.visibility</p:attrName>
                                        </p:attrNameLst>
                                      </p:cBhvr>
                                      <p:to>
                                        <p:strVal val="visible"/>
                                      </p:to>
                                    </p:set>
                                    <p:animEffect transition="in" filter="fade">
                                      <p:cBhvr>
                                        <p:cTn id="21" dur="1000"/>
                                        <p:tgtEl>
                                          <p:spTgt spid="87"/>
                                        </p:tgtEl>
                                      </p:cBhvr>
                                    </p:animEffect>
                                    <p:anim calcmode="lin" valueType="num">
                                      <p:cBhvr>
                                        <p:cTn id="22" dur="1000" fill="hold"/>
                                        <p:tgtEl>
                                          <p:spTgt spid="87"/>
                                        </p:tgtEl>
                                        <p:attrNameLst>
                                          <p:attrName>ppt_x</p:attrName>
                                        </p:attrNameLst>
                                      </p:cBhvr>
                                      <p:tavLst>
                                        <p:tav tm="0">
                                          <p:val>
                                            <p:strVal val="#ppt_x"/>
                                          </p:val>
                                        </p:tav>
                                        <p:tav tm="100000">
                                          <p:val>
                                            <p:strVal val="#ppt_x"/>
                                          </p:val>
                                        </p:tav>
                                      </p:tavLst>
                                    </p:anim>
                                    <p:anim calcmode="lin" valueType="num">
                                      <p:cBhvr>
                                        <p:cTn id="23"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6" name="TextBox 25">
            <a:extLst>
              <a:ext uri="{FF2B5EF4-FFF2-40B4-BE49-F238E27FC236}">
                <a16:creationId xmlns:a16="http://schemas.microsoft.com/office/drawing/2014/main" id="{11AD002C-6A66-409E-9A63-05968E0F783A}"/>
              </a:ext>
            </a:extLst>
          </p:cNvPr>
          <p:cNvSpPr txBox="1"/>
          <p:nvPr/>
        </p:nvSpPr>
        <p:spPr>
          <a:xfrm>
            <a:off x="1886398" y="3429000"/>
            <a:ext cx="45906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الأسباب الرئيسية التي تؤدي إلى حدوث التغييرات في المشاريع؟</a:t>
            </a:r>
            <a:endParaRPr lang="en-US" dirty="0"/>
          </a:p>
        </p:txBody>
      </p:sp>
      <p:pic>
        <p:nvPicPr>
          <p:cNvPr id="27" name="Picture 2" descr="Studying - Free education icons">
            <a:extLst>
              <a:ext uri="{FF2B5EF4-FFF2-40B4-BE49-F238E27FC236}">
                <a16:creationId xmlns:a16="http://schemas.microsoft.com/office/drawing/2014/main" id="{EE1C924E-6029-4B35-91E5-A92FB94DA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dea 3d Images - Free Download on Freepik">
            <a:extLst>
              <a:ext uri="{FF2B5EF4-FFF2-40B4-BE49-F238E27FC236}">
                <a16:creationId xmlns:a16="http://schemas.microsoft.com/office/drawing/2014/main" id="{6D84FD31-BCCE-4C7C-9CA3-9B1AE48B97D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63599"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587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6" name="TextBox 25">
            <a:extLst>
              <a:ext uri="{FF2B5EF4-FFF2-40B4-BE49-F238E27FC236}">
                <a16:creationId xmlns:a16="http://schemas.microsoft.com/office/drawing/2014/main" id="{11AD002C-6A66-409E-9A63-05968E0F783A}"/>
              </a:ext>
            </a:extLst>
          </p:cNvPr>
          <p:cNvSpPr txBox="1"/>
          <p:nvPr/>
        </p:nvSpPr>
        <p:spPr>
          <a:xfrm>
            <a:off x="1886398" y="8826910"/>
            <a:ext cx="45906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ما هي الأسباب الرئيسية التي تؤدي إلى حدوث التغييرات في المشاريع؟</a:t>
            </a:r>
            <a:endParaRPr lang="en-US" dirty="0"/>
          </a:p>
        </p:txBody>
      </p:sp>
      <p:pic>
        <p:nvPicPr>
          <p:cNvPr id="27" name="Picture 2" descr="Studying - Free education icons">
            <a:extLst>
              <a:ext uri="{FF2B5EF4-FFF2-40B4-BE49-F238E27FC236}">
                <a16:creationId xmlns:a16="http://schemas.microsoft.com/office/drawing/2014/main" id="{EE1C924E-6029-4B35-91E5-A92FB94DA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52860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9C4E6183-B62D-4986-AB69-54F074EE8F2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47167B6-8FD0-4589-8D01-CDF9C3D4A9FD}"/>
              </a:ext>
            </a:extLst>
          </p:cNvPr>
          <p:cNvSpPr txBox="1"/>
          <p:nvPr/>
        </p:nvSpPr>
        <p:spPr>
          <a:xfrm>
            <a:off x="4171950" y="1915202"/>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التغييرات في متطلبات العميل أو أصحاب المصلحة</a:t>
            </a:r>
            <a:endParaRPr lang="en-US"/>
          </a:p>
        </p:txBody>
      </p:sp>
      <p:sp>
        <p:nvSpPr>
          <p:cNvPr id="22" name="TextBox 21">
            <a:extLst>
              <a:ext uri="{FF2B5EF4-FFF2-40B4-BE49-F238E27FC236}">
                <a16:creationId xmlns:a16="http://schemas.microsoft.com/office/drawing/2014/main" id="{5F801CA2-D8FB-48A4-8911-7CC349ED910A}"/>
              </a:ext>
            </a:extLst>
          </p:cNvPr>
          <p:cNvSpPr txBox="1"/>
          <p:nvPr/>
        </p:nvSpPr>
        <p:spPr>
          <a:xfrm>
            <a:off x="4171950" y="2646940"/>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التعديلات التكنولوجية أو التنظيمية</a:t>
            </a:r>
            <a:endParaRPr lang="en-US"/>
          </a:p>
        </p:txBody>
      </p:sp>
      <p:sp>
        <p:nvSpPr>
          <p:cNvPr id="23" name="TextBox 22">
            <a:extLst>
              <a:ext uri="{FF2B5EF4-FFF2-40B4-BE49-F238E27FC236}">
                <a16:creationId xmlns:a16="http://schemas.microsoft.com/office/drawing/2014/main" id="{9D5DF5F7-BC06-4B19-B9BF-768CFE25CA70}"/>
              </a:ext>
            </a:extLst>
          </p:cNvPr>
          <p:cNvSpPr txBox="1"/>
          <p:nvPr/>
        </p:nvSpPr>
        <p:spPr>
          <a:xfrm>
            <a:off x="4181699" y="3466113"/>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ظهور تحديات أو مخاطر جديدة خلال التنفيذ</a:t>
            </a:r>
            <a:endParaRPr lang="en-US" dirty="0"/>
          </a:p>
        </p:txBody>
      </p:sp>
      <p:sp>
        <p:nvSpPr>
          <p:cNvPr id="24" name="TextBox 23">
            <a:extLst>
              <a:ext uri="{FF2B5EF4-FFF2-40B4-BE49-F238E27FC236}">
                <a16:creationId xmlns:a16="http://schemas.microsoft.com/office/drawing/2014/main" id="{1C9B0956-EF2A-44BC-AA68-F162872C9680}"/>
              </a:ext>
            </a:extLst>
          </p:cNvPr>
          <p:cNvSpPr txBox="1"/>
          <p:nvPr/>
        </p:nvSpPr>
        <p:spPr>
          <a:xfrm>
            <a:off x="4171950" y="4276182"/>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حدوث تغييرات في الأوضاع السوقية أو التنظيمية</a:t>
            </a:r>
            <a:endParaRPr lang="en-US" dirty="0"/>
          </a:p>
        </p:txBody>
      </p:sp>
      <p:sp>
        <p:nvSpPr>
          <p:cNvPr id="25" name="TextBox 24">
            <a:extLst>
              <a:ext uri="{FF2B5EF4-FFF2-40B4-BE49-F238E27FC236}">
                <a16:creationId xmlns:a16="http://schemas.microsoft.com/office/drawing/2014/main" id="{179C6C41-9869-447C-B4B6-F6C44DCFDD8E}"/>
              </a:ext>
            </a:extLst>
          </p:cNvPr>
          <p:cNvSpPr txBox="1"/>
          <p:nvPr/>
        </p:nvSpPr>
        <p:spPr>
          <a:xfrm>
            <a:off x="4171950" y="5046859"/>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الحاجة لتحسين الكفاءة وتقليل التكاليف</a:t>
            </a:r>
            <a:endParaRPr lang="en-US"/>
          </a:p>
        </p:txBody>
      </p:sp>
      <p:sp>
        <p:nvSpPr>
          <p:cNvPr id="30" name="TextBox 29">
            <a:extLst>
              <a:ext uri="{FF2B5EF4-FFF2-40B4-BE49-F238E27FC236}">
                <a16:creationId xmlns:a16="http://schemas.microsoft.com/office/drawing/2014/main" id="{D0945916-E8AD-4171-B95A-653E4758CB91}"/>
              </a:ext>
            </a:extLst>
          </p:cNvPr>
          <p:cNvSpPr txBox="1"/>
          <p:nvPr/>
        </p:nvSpPr>
        <p:spPr>
          <a:xfrm>
            <a:off x="4171950" y="5860011"/>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التغييرات في الموارد المتاحة للمشروع</a:t>
            </a:r>
            <a:endParaRPr lang="en-US"/>
          </a:p>
        </p:txBody>
      </p:sp>
    </p:spTree>
    <p:extLst>
      <p:ext uri="{BB962C8B-B14F-4D97-AF65-F5344CB8AC3E}">
        <p14:creationId xmlns:p14="http://schemas.microsoft.com/office/powerpoint/2010/main" val="2272660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30"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مراحل إدارة التغيير في المشروع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9C4E6183-B62D-4986-AB69-54F074EE8F2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3765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31B1E47-446E-47C4-9290-5DFF157572C6}"/>
              </a:ext>
            </a:extLst>
          </p:cNvPr>
          <p:cNvGrpSpPr/>
          <p:nvPr/>
        </p:nvGrpSpPr>
        <p:grpSpPr>
          <a:xfrm>
            <a:off x="430762" y="3262077"/>
            <a:ext cx="5450712" cy="1395351"/>
            <a:chOff x="430762" y="3262077"/>
            <a:chExt cx="5450712" cy="1395351"/>
          </a:xfrm>
        </p:grpSpPr>
        <p:grpSp>
          <p:nvGrpSpPr>
            <p:cNvPr id="40" name="Group 39">
              <a:extLst>
                <a:ext uri="{FF2B5EF4-FFF2-40B4-BE49-F238E27FC236}">
                  <a16:creationId xmlns:a16="http://schemas.microsoft.com/office/drawing/2014/main" id="{DDCA984B-BBC9-4783-B936-6318B86B2C40}"/>
                </a:ext>
              </a:extLst>
            </p:cNvPr>
            <p:cNvGrpSpPr/>
            <p:nvPr/>
          </p:nvGrpSpPr>
          <p:grpSpPr>
            <a:xfrm>
              <a:off x="430762" y="3262077"/>
              <a:ext cx="5450712" cy="1395351"/>
              <a:chOff x="38824" y="666523"/>
              <a:chExt cx="4798810" cy="1229224"/>
            </a:xfrm>
          </p:grpSpPr>
          <p:grpSp>
            <p:nvGrpSpPr>
              <p:cNvPr id="52" name="Group 51">
                <a:extLst>
                  <a:ext uri="{FF2B5EF4-FFF2-40B4-BE49-F238E27FC236}">
                    <a16:creationId xmlns:a16="http://schemas.microsoft.com/office/drawing/2014/main" id="{CC6F7DB4-7578-4521-B253-5E51A6FB8B59}"/>
                  </a:ext>
                </a:extLst>
              </p:cNvPr>
              <p:cNvGrpSpPr/>
              <p:nvPr/>
            </p:nvGrpSpPr>
            <p:grpSpPr>
              <a:xfrm>
                <a:off x="85107" y="707758"/>
                <a:ext cx="4752527" cy="1138058"/>
                <a:chOff x="85107" y="707758"/>
                <a:chExt cx="7517635" cy="1800200"/>
              </a:xfrm>
            </p:grpSpPr>
            <p:sp>
              <p:nvSpPr>
                <p:cNvPr id="55" name="Rectangle: Rounded Corners 54">
                  <a:extLst>
                    <a:ext uri="{FF2B5EF4-FFF2-40B4-BE49-F238E27FC236}">
                      <a16:creationId xmlns:a16="http://schemas.microsoft.com/office/drawing/2014/main" id="{26FA085E-316C-44DE-92C7-E116632DB2A0}"/>
                    </a:ext>
                  </a:extLst>
                </p:cNvPr>
                <p:cNvSpPr/>
                <p:nvPr/>
              </p:nvSpPr>
              <p:spPr>
                <a:xfrm>
                  <a:off x="85107" y="995790"/>
                  <a:ext cx="7157595" cy="1512168"/>
                </a:xfrm>
                <a:prstGeom prst="roundRect">
                  <a:avLst/>
                </a:prstGeom>
                <a:solidFill>
                  <a:srgbClr val="99BC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6" name="Rectangle: Rounded Corners 2">
                  <a:extLst>
                    <a:ext uri="{FF2B5EF4-FFF2-40B4-BE49-F238E27FC236}">
                      <a16:creationId xmlns:a16="http://schemas.microsoft.com/office/drawing/2014/main" id="{D2FACE2D-4D01-4EE6-AA42-6B8A43FE6CD3}"/>
                    </a:ext>
                  </a:extLst>
                </p:cNvPr>
                <p:cNvSpPr/>
                <p:nvPr/>
              </p:nvSpPr>
              <p:spPr>
                <a:xfrm>
                  <a:off x="445146" y="707758"/>
                  <a:ext cx="7157596" cy="1543166"/>
                </a:xfrm>
                <a:custGeom>
                  <a:avLst/>
                  <a:gdLst>
                    <a:gd name="connsiteX0" fmla="*/ 0 w 7157595"/>
                    <a:gd name="connsiteY0" fmla="*/ 252033 h 1512168"/>
                    <a:gd name="connsiteX1" fmla="*/ 252033 w 7157595"/>
                    <a:gd name="connsiteY1" fmla="*/ 0 h 1512168"/>
                    <a:gd name="connsiteX2" fmla="*/ 6905562 w 7157595"/>
                    <a:gd name="connsiteY2" fmla="*/ 0 h 1512168"/>
                    <a:gd name="connsiteX3" fmla="*/ 7157595 w 7157595"/>
                    <a:gd name="connsiteY3" fmla="*/ 252033 h 1512168"/>
                    <a:gd name="connsiteX4" fmla="*/ 7157595 w 7157595"/>
                    <a:gd name="connsiteY4" fmla="*/ 1260135 h 1512168"/>
                    <a:gd name="connsiteX5" fmla="*/ 6905562 w 7157595"/>
                    <a:gd name="connsiteY5" fmla="*/ 1512168 h 1512168"/>
                    <a:gd name="connsiteX6" fmla="*/ 252033 w 7157595"/>
                    <a:gd name="connsiteY6" fmla="*/ 1512168 h 1512168"/>
                    <a:gd name="connsiteX7" fmla="*/ 0 w 7157595"/>
                    <a:gd name="connsiteY7" fmla="*/ 1260135 h 1512168"/>
                    <a:gd name="connsiteX8" fmla="*/ 0 w 7157595"/>
                    <a:gd name="connsiteY8" fmla="*/ 252033 h 1512168"/>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0 w 7157595"/>
                    <a:gd name="connsiteY7" fmla="*/ 1260135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595" h="1543165">
                      <a:moveTo>
                        <a:pt x="0" y="252033"/>
                      </a:moveTo>
                      <a:cubicBezTo>
                        <a:pt x="0" y="112839"/>
                        <a:pt x="112839" y="0"/>
                        <a:pt x="252033" y="0"/>
                      </a:cubicBezTo>
                      <a:lnTo>
                        <a:pt x="6905562" y="0"/>
                      </a:lnTo>
                      <a:cubicBezTo>
                        <a:pt x="7044756" y="0"/>
                        <a:pt x="7157595" y="112839"/>
                        <a:pt x="7157595" y="252033"/>
                      </a:cubicBezTo>
                      <a:lnTo>
                        <a:pt x="7157595" y="1260135"/>
                      </a:lnTo>
                      <a:cubicBezTo>
                        <a:pt x="7157595" y="1399329"/>
                        <a:pt x="7044756" y="1512168"/>
                        <a:pt x="6905562" y="1512168"/>
                      </a:cubicBezTo>
                      <a:lnTo>
                        <a:pt x="1135437" y="1543165"/>
                      </a:lnTo>
                      <a:cubicBezTo>
                        <a:pt x="996243" y="1543165"/>
                        <a:pt x="697424" y="1430326"/>
                        <a:pt x="557939" y="1182644"/>
                      </a:cubicBezTo>
                      <a:cubicBezTo>
                        <a:pt x="464949" y="732956"/>
                        <a:pt x="185980" y="562237"/>
                        <a:pt x="0" y="25203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53" name="TextBox 12">
                <a:extLst>
                  <a:ext uri="{FF2B5EF4-FFF2-40B4-BE49-F238E27FC236}">
                    <a16:creationId xmlns:a16="http://schemas.microsoft.com/office/drawing/2014/main" id="{9EE37CF6-372F-40A7-B166-374F8D236C17}"/>
                  </a:ext>
                </a:extLst>
              </p:cNvPr>
              <p:cNvSpPr txBox="1"/>
              <p:nvPr/>
            </p:nvSpPr>
            <p:spPr>
              <a:xfrm>
                <a:off x="1504027" y="666523"/>
                <a:ext cx="2892427" cy="1058033"/>
              </a:xfrm>
              <a:prstGeom prst="rect">
                <a:avLst/>
              </a:prstGeom>
              <a:noFill/>
            </p:spPr>
            <p:txBody>
              <a:bodyPr wrap="square" rtlCol="0">
                <a:noAutofit/>
              </a:bodyPr>
              <a:lstStyle/>
              <a:p>
                <a:pPr marL="0" marR="0" algn="ctr" rtl="0">
                  <a:lnSpc>
                    <a:spcPct val="115000"/>
                  </a:lnSpc>
                  <a:spcBef>
                    <a:spcPts val="0"/>
                  </a:spcBef>
                  <a:spcAft>
                    <a:spcPts val="0"/>
                  </a:spcAft>
                </a:pPr>
                <a:r>
                  <a:rPr lang="ar-SY" sz="2400" kern="1200">
                    <a:solidFill>
                      <a:srgbClr val="1C3963"/>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الحصول على الموافقات اللازمة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4" name="TextBox 13">
                <a:extLst>
                  <a:ext uri="{FF2B5EF4-FFF2-40B4-BE49-F238E27FC236}">
                    <a16:creationId xmlns:a16="http://schemas.microsoft.com/office/drawing/2014/main" id="{7611789B-2EB3-4F6E-8A21-187432F589E8}"/>
                  </a:ext>
                </a:extLst>
              </p:cNvPr>
              <p:cNvSpPr txBox="1"/>
              <p:nvPr/>
            </p:nvSpPr>
            <p:spPr>
              <a:xfrm>
                <a:off x="38824" y="1197693"/>
                <a:ext cx="767327" cy="698054"/>
              </a:xfrm>
              <a:prstGeom prst="rect">
                <a:avLst/>
              </a:prstGeom>
              <a:noFill/>
            </p:spPr>
            <p:txBody>
              <a:bodyPr wrap="square" rtlCol="0">
                <a:noAutofit/>
              </a:bodyPr>
              <a:lstStyle/>
              <a:p>
                <a:pPr marL="0" marR="0" algn="ctr" rtl="1">
                  <a:lnSpc>
                    <a:spcPct val="115000"/>
                  </a:lnSpc>
                  <a:spcBef>
                    <a:spcPts val="0"/>
                  </a:spcBef>
                  <a:spcAft>
                    <a:spcPts val="0"/>
                  </a:spcAft>
                </a:pPr>
                <a:r>
                  <a:rPr lang="ar-SA" sz="24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04</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1" name="رسم 6" descr="مصافحة باليد">
              <a:extLst>
                <a:ext uri="{FF2B5EF4-FFF2-40B4-BE49-F238E27FC236}">
                  <a16:creationId xmlns:a16="http://schemas.microsoft.com/office/drawing/2014/main" id="{895FF598-C839-46D2-A630-74D2A3EB0D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4002" y="3471214"/>
              <a:ext cx="853714" cy="853544"/>
            </a:xfrm>
            <a:prstGeom prst="rect">
              <a:avLst/>
            </a:prstGeom>
          </p:spPr>
        </p:pic>
      </p:grpSp>
      <p:grpSp>
        <p:nvGrpSpPr>
          <p:cNvPr id="7" name="Group 6">
            <a:extLst>
              <a:ext uri="{FF2B5EF4-FFF2-40B4-BE49-F238E27FC236}">
                <a16:creationId xmlns:a16="http://schemas.microsoft.com/office/drawing/2014/main" id="{4DA95BE7-1434-4433-A280-72F2CA43B567}"/>
              </a:ext>
            </a:extLst>
          </p:cNvPr>
          <p:cNvGrpSpPr/>
          <p:nvPr/>
        </p:nvGrpSpPr>
        <p:grpSpPr>
          <a:xfrm>
            <a:off x="6315912" y="3303561"/>
            <a:ext cx="5521476" cy="1297193"/>
            <a:chOff x="6315912" y="3303561"/>
            <a:chExt cx="5521476" cy="1297193"/>
          </a:xfrm>
        </p:grpSpPr>
        <p:grpSp>
          <p:nvGrpSpPr>
            <p:cNvPr id="44" name="Group 43">
              <a:extLst>
                <a:ext uri="{FF2B5EF4-FFF2-40B4-BE49-F238E27FC236}">
                  <a16:creationId xmlns:a16="http://schemas.microsoft.com/office/drawing/2014/main" id="{8F363D31-A662-4BD9-A5CC-AE409AA8E080}"/>
                </a:ext>
              </a:extLst>
            </p:cNvPr>
            <p:cNvGrpSpPr/>
            <p:nvPr/>
          </p:nvGrpSpPr>
          <p:grpSpPr>
            <a:xfrm flipH="1">
              <a:off x="6315912" y="3303561"/>
              <a:ext cx="5521476" cy="1297193"/>
              <a:chOff x="3039269" y="687677"/>
              <a:chExt cx="4861110" cy="1142753"/>
            </a:xfrm>
          </p:grpSpPr>
          <p:grpSp>
            <p:nvGrpSpPr>
              <p:cNvPr id="45" name="Group 44">
                <a:extLst>
                  <a:ext uri="{FF2B5EF4-FFF2-40B4-BE49-F238E27FC236}">
                    <a16:creationId xmlns:a16="http://schemas.microsoft.com/office/drawing/2014/main" id="{40DC68E1-EC83-4B6B-B323-260EF3FB8B31}"/>
                  </a:ext>
                </a:extLst>
              </p:cNvPr>
              <p:cNvGrpSpPr/>
              <p:nvPr/>
            </p:nvGrpSpPr>
            <p:grpSpPr>
              <a:xfrm>
                <a:off x="3147852" y="692372"/>
                <a:ext cx="4752527" cy="1138058"/>
                <a:chOff x="3147852" y="692372"/>
                <a:chExt cx="7517635" cy="1800200"/>
              </a:xfrm>
            </p:grpSpPr>
            <p:sp>
              <p:nvSpPr>
                <p:cNvPr id="48" name="Rectangle: Rounded Corners 47">
                  <a:extLst>
                    <a:ext uri="{FF2B5EF4-FFF2-40B4-BE49-F238E27FC236}">
                      <a16:creationId xmlns:a16="http://schemas.microsoft.com/office/drawing/2014/main" id="{234C7293-AA9B-4BDB-A196-A08FD63054ED}"/>
                    </a:ext>
                  </a:extLst>
                </p:cNvPr>
                <p:cNvSpPr/>
                <p:nvPr/>
              </p:nvSpPr>
              <p:spPr>
                <a:xfrm>
                  <a:off x="3147852" y="980404"/>
                  <a:ext cx="7157595" cy="1512168"/>
                </a:xfrm>
                <a:prstGeom prst="roundRect">
                  <a:avLst/>
                </a:prstGeom>
                <a:solidFill>
                  <a:srgbClr val="99BC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9" name="Rectangle: Rounded Corners 2">
                  <a:extLst>
                    <a:ext uri="{FF2B5EF4-FFF2-40B4-BE49-F238E27FC236}">
                      <a16:creationId xmlns:a16="http://schemas.microsoft.com/office/drawing/2014/main" id="{9300F494-0AA6-4CA1-87DE-A93704D52C8B}"/>
                    </a:ext>
                  </a:extLst>
                </p:cNvPr>
                <p:cNvSpPr/>
                <p:nvPr/>
              </p:nvSpPr>
              <p:spPr>
                <a:xfrm>
                  <a:off x="3507892" y="692372"/>
                  <a:ext cx="7157595" cy="1543165"/>
                </a:xfrm>
                <a:custGeom>
                  <a:avLst/>
                  <a:gdLst>
                    <a:gd name="connsiteX0" fmla="*/ 0 w 7157595"/>
                    <a:gd name="connsiteY0" fmla="*/ 252033 h 1512168"/>
                    <a:gd name="connsiteX1" fmla="*/ 252033 w 7157595"/>
                    <a:gd name="connsiteY1" fmla="*/ 0 h 1512168"/>
                    <a:gd name="connsiteX2" fmla="*/ 6905562 w 7157595"/>
                    <a:gd name="connsiteY2" fmla="*/ 0 h 1512168"/>
                    <a:gd name="connsiteX3" fmla="*/ 7157595 w 7157595"/>
                    <a:gd name="connsiteY3" fmla="*/ 252033 h 1512168"/>
                    <a:gd name="connsiteX4" fmla="*/ 7157595 w 7157595"/>
                    <a:gd name="connsiteY4" fmla="*/ 1260135 h 1512168"/>
                    <a:gd name="connsiteX5" fmla="*/ 6905562 w 7157595"/>
                    <a:gd name="connsiteY5" fmla="*/ 1512168 h 1512168"/>
                    <a:gd name="connsiteX6" fmla="*/ 252033 w 7157595"/>
                    <a:gd name="connsiteY6" fmla="*/ 1512168 h 1512168"/>
                    <a:gd name="connsiteX7" fmla="*/ 0 w 7157595"/>
                    <a:gd name="connsiteY7" fmla="*/ 1260135 h 1512168"/>
                    <a:gd name="connsiteX8" fmla="*/ 0 w 7157595"/>
                    <a:gd name="connsiteY8" fmla="*/ 252033 h 1512168"/>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0 w 7157595"/>
                    <a:gd name="connsiteY7" fmla="*/ 1260135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595" h="1543165">
                      <a:moveTo>
                        <a:pt x="0" y="252033"/>
                      </a:moveTo>
                      <a:cubicBezTo>
                        <a:pt x="0" y="112839"/>
                        <a:pt x="112839" y="0"/>
                        <a:pt x="252033" y="0"/>
                      </a:cubicBezTo>
                      <a:lnTo>
                        <a:pt x="6905562" y="0"/>
                      </a:lnTo>
                      <a:cubicBezTo>
                        <a:pt x="7044756" y="0"/>
                        <a:pt x="7157595" y="112839"/>
                        <a:pt x="7157595" y="252033"/>
                      </a:cubicBezTo>
                      <a:lnTo>
                        <a:pt x="7157595" y="1260135"/>
                      </a:lnTo>
                      <a:cubicBezTo>
                        <a:pt x="7157595" y="1399329"/>
                        <a:pt x="7044756" y="1512168"/>
                        <a:pt x="6905562" y="1512168"/>
                      </a:cubicBezTo>
                      <a:lnTo>
                        <a:pt x="1135437" y="1543165"/>
                      </a:lnTo>
                      <a:cubicBezTo>
                        <a:pt x="996243" y="1543165"/>
                        <a:pt x="697424" y="1430326"/>
                        <a:pt x="557939" y="1182644"/>
                      </a:cubicBezTo>
                      <a:cubicBezTo>
                        <a:pt x="464949" y="732956"/>
                        <a:pt x="185980" y="562237"/>
                        <a:pt x="0" y="25203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46" name="TextBox 33">
                <a:extLst>
                  <a:ext uri="{FF2B5EF4-FFF2-40B4-BE49-F238E27FC236}">
                    <a16:creationId xmlns:a16="http://schemas.microsoft.com/office/drawing/2014/main" id="{3D2C4245-D1B0-4058-B746-0AE2B5914C93}"/>
                  </a:ext>
                </a:extLst>
              </p:cNvPr>
              <p:cNvSpPr txBox="1"/>
              <p:nvPr/>
            </p:nvSpPr>
            <p:spPr>
              <a:xfrm>
                <a:off x="4697623" y="687677"/>
                <a:ext cx="2600439" cy="1047309"/>
              </a:xfrm>
              <a:prstGeom prst="rect">
                <a:avLst/>
              </a:prstGeom>
              <a:noFill/>
            </p:spPr>
            <p:txBody>
              <a:bodyPr wrap="square" rtlCol="0">
                <a:noAutofit/>
              </a:bodyPr>
              <a:lstStyle/>
              <a:p>
                <a:pPr marL="0" marR="0" algn="ctr" rtl="0">
                  <a:lnSpc>
                    <a:spcPct val="115000"/>
                  </a:lnSpc>
                  <a:spcBef>
                    <a:spcPts val="0"/>
                  </a:spcBef>
                  <a:spcAft>
                    <a:spcPts val="0"/>
                  </a:spcAft>
                </a:pPr>
                <a:r>
                  <a:rPr lang="ar-SY" sz="2400" kern="1200" dirty="0">
                    <a:solidFill>
                      <a:srgbClr val="1C3963"/>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التخطيط لتنفيذ التغيير</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7" name="TextBox 34">
                <a:extLst>
                  <a:ext uri="{FF2B5EF4-FFF2-40B4-BE49-F238E27FC236}">
                    <a16:creationId xmlns:a16="http://schemas.microsoft.com/office/drawing/2014/main" id="{C97FA61C-4963-4835-807D-D7C79BC5A42A}"/>
                  </a:ext>
                </a:extLst>
              </p:cNvPr>
              <p:cNvSpPr txBox="1"/>
              <p:nvPr/>
            </p:nvSpPr>
            <p:spPr>
              <a:xfrm>
                <a:off x="3039269" y="1132369"/>
                <a:ext cx="820651" cy="698054"/>
              </a:xfrm>
              <a:prstGeom prst="rect">
                <a:avLst/>
              </a:prstGeom>
              <a:noFill/>
            </p:spPr>
            <p:txBody>
              <a:bodyPr wrap="square" rtlCol="0">
                <a:noAutofit/>
              </a:bodyPr>
              <a:lstStyle/>
              <a:p>
                <a:pPr marL="0" marR="0" algn="ctr" rtl="1">
                  <a:lnSpc>
                    <a:spcPct val="115000"/>
                  </a:lnSpc>
                  <a:spcBef>
                    <a:spcPts val="0"/>
                  </a:spcBef>
                  <a:spcAft>
                    <a:spcPts val="0"/>
                  </a:spcAft>
                </a:pPr>
                <a:r>
                  <a:rPr lang="ar-SA" sz="24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03</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2" name="Graphic 7" descr="Books on shelf with solid fill">
              <a:extLst>
                <a:ext uri="{FF2B5EF4-FFF2-40B4-BE49-F238E27FC236}">
                  <a16:creationId xmlns:a16="http://schemas.microsoft.com/office/drawing/2014/main" id="{FF7F6508-D926-465F-B811-B027A18C437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89303" y="3429659"/>
              <a:ext cx="860987" cy="860816"/>
            </a:xfrm>
            <a:prstGeom prst="rect">
              <a:avLst/>
            </a:prstGeom>
          </p:spPr>
        </p:pic>
      </p:grpSp>
      <p:grpSp>
        <p:nvGrpSpPr>
          <p:cNvPr id="5" name="Group 4">
            <a:extLst>
              <a:ext uri="{FF2B5EF4-FFF2-40B4-BE49-F238E27FC236}">
                <a16:creationId xmlns:a16="http://schemas.microsoft.com/office/drawing/2014/main" id="{139A752A-D6DD-46B8-8218-AC5E0F7F2484}"/>
              </a:ext>
            </a:extLst>
          </p:cNvPr>
          <p:cNvGrpSpPr/>
          <p:nvPr/>
        </p:nvGrpSpPr>
        <p:grpSpPr>
          <a:xfrm>
            <a:off x="354612" y="4715945"/>
            <a:ext cx="5526862" cy="1292095"/>
            <a:chOff x="354612" y="4715945"/>
            <a:chExt cx="5526862" cy="1292095"/>
          </a:xfrm>
        </p:grpSpPr>
        <p:grpSp>
          <p:nvGrpSpPr>
            <p:cNvPr id="37" name="Group 36">
              <a:extLst>
                <a:ext uri="{FF2B5EF4-FFF2-40B4-BE49-F238E27FC236}">
                  <a16:creationId xmlns:a16="http://schemas.microsoft.com/office/drawing/2014/main" id="{E81818BD-7369-43FF-80B7-89ABA2642616}"/>
                </a:ext>
              </a:extLst>
            </p:cNvPr>
            <p:cNvGrpSpPr/>
            <p:nvPr/>
          </p:nvGrpSpPr>
          <p:grpSpPr>
            <a:xfrm>
              <a:off x="354612" y="4715945"/>
              <a:ext cx="5526862" cy="1292095"/>
              <a:chOff x="0" y="1407901"/>
              <a:chExt cx="4865853" cy="1138262"/>
            </a:xfrm>
          </p:grpSpPr>
          <p:grpSp>
            <p:nvGrpSpPr>
              <p:cNvPr id="67" name="Group 66">
                <a:extLst>
                  <a:ext uri="{FF2B5EF4-FFF2-40B4-BE49-F238E27FC236}">
                    <a16:creationId xmlns:a16="http://schemas.microsoft.com/office/drawing/2014/main" id="{3B73B47E-5644-4CED-9799-2B9257E87E15}"/>
                  </a:ext>
                </a:extLst>
              </p:cNvPr>
              <p:cNvGrpSpPr/>
              <p:nvPr/>
            </p:nvGrpSpPr>
            <p:grpSpPr>
              <a:xfrm>
                <a:off x="113326" y="1407901"/>
                <a:ext cx="4752527" cy="1138058"/>
                <a:chOff x="113326" y="1407901"/>
                <a:chExt cx="7517635" cy="1800200"/>
              </a:xfrm>
            </p:grpSpPr>
            <p:sp>
              <p:nvSpPr>
                <p:cNvPr id="70" name="Rectangle: Rounded Corners 69">
                  <a:extLst>
                    <a:ext uri="{FF2B5EF4-FFF2-40B4-BE49-F238E27FC236}">
                      <a16:creationId xmlns:a16="http://schemas.microsoft.com/office/drawing/2014/main" id="{1793E870-F940-4A23-92B4-A57DA87A39F6}"/>
                    </a:ext>
                  </a:extLst>
                </p:cNvPr>
                <p:cNvSpPr/>
                <p:nvPr/>
              </p:nvSpPr>
              <p:spPr>
                <a:xfrm>
                  <a:off x="113326" y="1695933"/>
                  <a:ext cx="7157596" cy="1512168"/>
                </a:xfrm>
                <a:prstGeom prst="roundRect">
                  <a:avLst/>
                </a:prstGeom>
                <a:solidFill>
                  <a:srgbClr val="99BC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1" name="Rectangle: Rounded Corners 2">
                  <a:extLst>
                    <a:ext uri="{FF2B5EF4-FFF2-40B4-BE49-F238E27FC236}">
                      <a16:creationId xmlns:a16="http://schemas.microsoft.com/office/drawing/2014/main" id="{A9450A35-B0D6-4394-B6B9-29D12DE1F4CC}"/>
                    </a:ext>
                  </a:extLst>
                </p:cNvPr>
                <p:cNvSpPr/>
                <p:nvPr/>
              </p:nvSpPr>
              <p:spPr>
                <a:xfrm>
                  <a:off x="473365" y="1407901"/>
                  <a:ext cx="7157596" cy="1543166"/>
                </a:xfrm>
                <a:custGeom>
                  <a:avLst/>
                  <a:gdLst>
                    <a:gd name="connsiteX0" fmla="*/ 0 w 7157595"/>
                    <a:gd name="connsiteY0" fmla="*/ 252033 h 1512168"/>
                    <a:gd name="connsiteX1" fmla="*/ 252033 w 7157595"/>
                    <a:gd name="connsiteY1" fmla="*/ 0 h 1512168"/>
                    <a:gd name="connsiteX2" fmla="*/ 6905562 w 7157595"/>
                    <a:gd name="connsiteY2" fmla="*/ 0 h 1512168"/>
                    <a:gd name="connsiteX3" fmla="*/ 7157595 w 7157595"/>
                    <a:gd name="connsiteY3" fmla="*/ 252033 h 1512168"/>
                    <a:gd name="connsiteX4" fmla="*/ 7157595 w 7157595"/>
                    <a:gd name="connsiteY4" fmla="*/ 1260135 h 1512168"/>
                    <a:gd name="connsiteX5" fmla="*/ 6905562 w 7157595"/>
                    <a:gd name="connsiteY5" fmla="*/ 1512168 h 1512168"/>
                    <a:gd name="connsiteX6" fmla="*/ 252033 w 7157595"/>
                    <a:gd name="connsiteY6" fmla="*/ 1512168 h 1512168"/>
                    <a:gd name="connsiteX7" fmla="*/ 0 w 7157595"/>
                    <a:gd name="connsiteY7" fmla="*/ 1260135 h 1512168"/>
                    <a:gd name="connsiteX8" fmla="*/ 0 w 7157595"/>
                    <a:gd name="connsiteY8" fmla="*/ 252033 h 1512168"/>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0 w 7157595"/>
                    <a:gd name="connsiteY7" fmla="*/ 1260135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595" h="1543165">
                      <a:moveTo>
                        <a:pt x="0" y="252033"/>
                      </a:moveTo>
                      <a:cubicBezTo>
                        <a:pt x="0" y="112839"/>
                        <a:pt x="112839" y="0"/>
                        <a:pt x="252033" y="0"/>
                      </a:cubicBezTo>
                      <a:lnTo>
                        <a:pt x="6905562" y="0"/>
                      </a:lnTo>
                      <a:cubicBezTo>
                        <a:pt x="7044756" y="0"/>
                        <a:pt x="7157595" y="112839"/>
                        <a:pt x="7157595" y="252033"/>
                      </a:cubicBezTo>
                      <a:lnTo>
                        <a:pt x="7157595" y="1260135"/>
                      </a:lnTo>
                      <a:cubicBezTo>
                        <a:pt x="7157595" y="1399329"/>
                        <a:pt x="7044756" y="1512168"/>
                        <a:pt x="6905562" y="1512168"/>
                      </a:cubicBezTo>
                      <a:lnTo>
                        <a:pt x="1135437" y="1543165"/>
                      </a:lnTo>
                      <a:cubicBezTo>
                        <a:pt x="996243" y="1543165"/>
                        <a:pt x="697424" y="1430326"/>
                        <a:pt x="557939" y="1182644"/>
                      </a:cubicBezTo>
                      <a:cubicBezTo>
                        <a:pt x="464949" y="732956"/>
                        <a:pt x="185980" y="562237"/>
                        <a:pt x="0" y="25203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68" name="TextBox 18">
                <a:extLst>
                  <a:ext uri="{FF2B5EF4-FFF2-40B4-BE49-F238E27FC236}">
                    <a16:creationId xmlns:a16="http://schemas.microsoft.com/office/drawing/2014/main" id="{1DF7C354-249B-47AD-ACF1-F9C7E1A25349}"/>
                  </a:ext>
                </a:extLst>
              </p:cNvPr>
              <p:cNvSpPr txBox="1"/>
              <p:nvPr/>
            </p:nvSpPr>
            <p:spPr>
              <a:xfrm>
                <a:off x="1075411" y="1634451"/>
                <a:ext cx="3529978" cy="699052"/>
              </a:xfrm>
              <a:prstGeom prst="rect">
                <a:avLst/>
              </a:prstGeom>
              <a:noFill/>
            </p:spPr>
            <p:txBody>
              <a:bodyPr wrap="square" rtlCol="0">
                <a:noAutofit/>
              </a:bodyPr>
              <a:lstStyle/>
              <a:p>
                <a:pPr marL="0" marR="0" algn="ctr" rtl="0">
                  <a:lnSpc>
                    <a:spcPct val="115000"/>
                  </a:lnSpc>
                  <a:spcBef>
                    <a:spcPts val="0"/>
                  </a:spcBef>
                  <a:spcAft>
                    <a:spcPts val="0"/>
                  </a:spcAft>
                </a:pPr>
                <a:r>
                  <a:rPr lang="ar-SY" sz="2400" kern="1200">
                    <a:solidFill>
                      <a:srgbClr val="1C3963"/>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مراجعة وتقييم التغيير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9" name="TextBox 19">
                <a:extLst>
                  <a:ext uri="{FF2B5EF4-FFF2-40B4-BE49-F238E27FC236}">
                    <a16:creationId xmlns:a16="http://schemas.microsoft.com/office/drawing/2014/main" id="{9CF6ABBC-6593-4F4E-9088-80F609074EE5}"/>
                  </a:ext>
                </a:extLst>
              </p:cNvPr>
              <p:cNvSpPr txBox="1"/>
              <p:nvPr/>
            </p:nvSpPr>
            <p:spPr>
              <a:xfrm>
                <a:off x="0" y="1848111"/>
                <a:ext cx="820652" cy="698052"/>
              </a:xfrm>
              <a:prstGeom prst="rect">
                <a:avLst/>
              </a:prstGeom>
              <a:noFill/>
            </p:spPr>
            <p:txBody>
              <a:bodyPr wrap="square" rtlCol="0">
                <a:noAutofit/>
              </a:bodyPr>
              <a:lstStyle/>
              <a:p>
                <a:pPr marL="0" marR="0" algn="ctr" rtl="1">
                  <a:lnSpc>
                    <a:spcPct val="115000"/>
                  </a:lnSpc>
                  <a:spcBef>
                    <a:spcPts val="0"/>
                  </a:spcBef>
                  <a:spcAft>
                    <a:spcPts val="0"/>
                  </a:spcAft>
                </a:pPr>
                <a:r>
                  <a:rPr lang="ar-SA" sz="24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06</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3" name="Graphic 26" descr="Gears with solid fill">
              <a:extLst>
                <a:ext uri="{FF2B5EF4-FFF2-40B4-BE49-F238E27FC236}">
                  <a16:creationId xmlns:a16="http://schemas.microsoft.com/office/drawing/2014/main" id="{A00E09C5-76EC-4FFA-B908-7BAB65B6D7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0562" y="4813909"/>
              <a:ext cx="952921" cy="952732"/>
            </a:xfrm>
            <a:prstGeom prst="rect">
              <a:avLst/>
            </a:prstGeom>
          </p:spPr>
        </p:pic>
      </p:grpSp>
      <p:grpSp>
        <p:nvGrpSpPr>
          <p:cNvPr id="2" name="Group 1">
            <a:extLst>
              <a:ext uri="{FF2B5EF4-FFF2-40B4-BE49-F238E27FC236}">
                <a16:creationId xmlns:a16="http://schemas.microsoft.com/office/drawing/2014/main" id="{20D6172B-3B4F-44BF-A8DB-52E4C345C826}"/>
              </a:ext>
            </a:extLst>
          </p:cNvPr>
          <p:cNvGrpSpPr/>
          <p:nvPr/>
        </p:nvGrpSpPr>
        <p:grpSpPr>
          <a:xfrm>
            <a:off x="6315912" y="1955002"/>
            <a:ext cx="5398141" cy="1348559"/>
            <a:chOff x="6315912" y="1955002"/>
            <a:chExt cx="5398141" cy="1348559"/>
          </a:xfrm>
        </p:grpSpPr>
        <p:grpSp>
          <p:nvGrpSpPr>
            <p:cNvPr id="41" name="Group 40">
              <a:extLst>
                <a:ext uri="{FF2B5EF4-FFF2-40B4-BE49-F238E27FC236}">
                  <a16:creationId xmlns:a16="http://schemas.microsoft.com/office/drawing/2014/main" id="{36ABE7ED-F3E7-40DF-A48B-486B5D80D257}"/>
                </a:ext>
              </a:extLst>
            </p:cNvPr>
            <p:cNvGrpSpPr/>
            <p:nvPr/>
          </p:nvGrpSpPr>
          <p:grpSpPr>
            <a:xfrm flipH="1">
              <a:off x="6315912" y="1955002"/>
              <a:ext cx="5398141" cy="1291861"/>
              <a:chOff x="3039269" y="0"/>
              <a:chExt cx="7517635" cy="1800200"/>
            </a:xfrm>
          </p:grpSpPr>
          <p:sp>
            <p:nvSpPr>
              <p:cNvPr id="50" name="Rectangle: Rounded Corners 49">
                <a:extLst>
                  <a:ext uri="{FF2B5EF4-FFF2-40B4-BE49-F238E27FC236}">
                    <a16:creationId xmlns:a16="http://schemas.microsoft.com/office/drawing/2014/main" id="{EF430AF6-3170-494D-9428-04782AE57556}"/>
                  </a:ext>
                </a:extLst>
              </p:cNvPr>
              <p:cNvSpPr/>
              <p:nvPr/>
            </p:nvSpPr>
            <p:spPr>
              <a:xfrm>
                <a:off x="3039269" y="288032"/>
                <a:ext cx="7157595" cy="1512168"/>
              </a:xfrm>
              <a:prstGeom prst="roundRect">
                <a:avLst/>
              </a:prstGeom>
              <a:solidFill>
                <a:srgbClr val="99BC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1" name="Rectangle: Rounded Corners 2">
                <a:extLst>
                  <a:ext uri="{FF2B5EF4-FFF2-40B4-BE49-F238E27FC236}">
                    <a16:creationId xmlns:a16="http://schemas.microsoft.com/office/drawing/2014/main" id="{06E00688-4EAA-4FC5-B994-1D84D90BB089}"/>
                  </a:ext>
                </a:extLst>
              </p:cNvPr>
              <p:cNvSpPr/>
              <p:nvPr/>
            </p:nvSpPr>
            <p:spPr>
              <a:xfrm>
                <a:off x="3399309" y="0"/>
                <a:ext cx="7157595" cy="1543165"/>
              </a:xfrm>
              <a:custGeom>
                <a:avLst/>
                <a:gdLst>
                  <a:gd name="connsiteX0" fmla="*/ 0 w 7157595"/>
                  <a:gd name="connsiteY0" fmla="*/ 252033 h 1512168"/>
                  <a:gd name="connsiteX1" fmla="*/ 252033 w 7157595"/>
                  <a:gd name="connsiteY1" fmla="*/ 0 h 1512168"/>
                  <a:gd name="connsiteX2" fmla="*/ 6905562 w 7157595"/>
                  <a:gd name="connsiteY2" fmla="*/ 0 h 1512168"/>
                  <a:gd name="connsiteX3" fmla="*/ 7157595 w 7157595"/>
                  <a:gd name="connsiteY3" fmla="*/ 252033 h 1512168"/>
                  <a:gd name="connsiteX4" fmla="*/ 7157595 w 7157595"/>
                  <a:gd name="connsiteY4" fmla="*/ 1260135 h 1512168"/>
                  <a:gd name="connsiteX5" fmla="*/ 6905562 w 7157595"/>
                  <a:gd name="connsiteY5" fmla="*/ 1512168 h 1512168"/>
                  <a:gd name="connsiteX6" fmla="*/ 252033 w 7157595"/>
                  <a:gd name="connsiteY6" fmla="*/ 1512168 h 1512168"/>
                  <a:gd name="connsiteX7" fmla="*/ 0 w 7157595"/>
                  <a:gd name="connsiteY7" fmla="*/ 1260135 h 1512168"/>
                  <a:gd name="connsiteX8" fmla="*/ 0 w 7157595"/>
                  <a:gd name="connsiteY8" fmla="*/ 252033 h 1512168"/>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0 w 7157595"/>
                  <a:gd name="connsiteY7" fmla="*/ 1260135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595" h="1543165">
                    <a:moveTo>
                      <a:pt x="0" y="252033"/>
                    </a:moveTo>
                    <a:cubicBezTo>
                      <a:pt x="0" y="112839"/>
                      <a:pt x="112839" y="0"/>
                      <a:pt x="252033" y="0"/>
                    </a:cubicBezTo>
                    <a:lnTo>
                      <a:pt x="6905562" y="0"/>
                    </a:lnTo>
                    <a:cubicBezTo>
                      <a:pt x="7044756" y="0"/>
                      <a:pt x="7157595" y="112839"/>
                      <a:pt x="7157595" y="252033"/>
                    </a:cubicBezTo>
                    <a:lnTo>
                      <a:pt x="7157595" y="1260135"/>
                    </a:lnTo>
                    <a:cubicBezTo>
                      <a:pt x="7157595" y="1399329"/>
                      <a:pt x="7044756" y="1512168"/>
                      <a:pt x="6905562" y="1512168"/>
                    </a:cubicBezTo>
                    <a:lnTo>
                      <a:pt x="1135437" y="1543165"/>
                    </a:lnTo>
                    <a:cubicBezTo>
                      <a:pt x="996243" y="1543165"/>
                      <a:pt x="697424" y="1430326"/>
                      <a:pt x="557939" y="1182644"/>
                    </a:cubicBezTo>
                    <a:cubicBezTo>
                      <a:pt x="464949" y="732956"/>
                      <a:pt x="185980" y="562237"/>
                      <a:pt x="0" y="25203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42" name="TextBox 38">
              <a:extLst>
                <a:ext uri="{FF2B5EF4-FFF2-40B4-BE49-F238E27FC236}">
                  <a16:creationId xmlns:a16="http://schemas.microsoft.com/office/drawing/2014/main" id="{E5970877-48E3-4CE5-8662-47E211D7501C}"/>
                </a:ext>
              </a:extLst>
            </p:cNvPr>
            <p:cNvSpPr txBox="1"/>
            <p:nvPr/>
          </p:nvSpPr>
          <p:spPr>
            <a:xfrm flipH="1">
              <a:off x="6668043" y="2193436"/>
              <a:ext cx="3611742" cy="792392"/>
            </a:xfrm>
            <a:prstGeom prst="rect">
              <a:avLst/>
            </a:prstGeom>
            <a:noFill/>
          </p:spPr>
          <p:txBody>
            <a:bodyPr wrap="square" rtlCol="0">
              <a:noAutofit/>
            </a:bodyPr>
            <a:lstStyle/>
            <a:p>
              <a:pPr marL="0" marR="0" algn="ctr" rtl="0">
                <a:lnSpc>
                  <a:spcPct val="115000"/>
                </a:lnSpc>
                <a:spcBef>
                  <a:spcPts val="0"/>
                </a:spcBef>
                <a:spcAft>
                  <a:spcPts val="0"/>
                </a:spcAft>
              </a:pPr>
              <a:r>
                <a:rPr lang="ar-SY" sz="2400" kern="1200" dirty="0">
                  <a:solidFill>
                    <a:srgbClr val="1C3963"/>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تحديد الحاجة للتغيير</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3" name="TextBox 39">
              <a:extLst>
                <a:ext uri="{FF2B5EF4-FFF2-40B4-BE49-F238E27FC236}">
                  <a16:creationId xmlns:a16="http://schemas.microsoft.com/office/drawing/2014/main" id="{1A8A876F-32EE-4A24-949B-8C13C8878288}"/>
                </a:ext>
              </a:extLst>
            </p:cNvPr>
            <p:cNvSpPr txBox="1"/>
            <p:nvPr/>
          </p:nvSpPr>
          <p:spPr>
            <a:xfrm flipH="1">
              <a:off x="10957826" y="2511169"/>
              <a:ext cx="754774" cy="792392"/>
            </a:xfrm>
            <a:prstGeom prst="rect">
              <a:avLst/>
            </a:prstGeom>
            <a:noFill/>
          </p:spPr>
          <p:txBody>
            <a:bodyPr wrap="square" rtlCol="0">
              <a:noAutofit/>
            </a:bodyPr>
            <a:lstStyle/>
            <a:p>
              <a:pPr marL="0" marR="0" algn="ctr" rtl="0">
                <a:lnSpc>
                  <a:spcPct val="115000"/>
                </a:lnSpc>
                <a:spcBef>
                  <a:spcPts val="0"/>
                </a:spcBef>
                <a:spcAft>
                  <a:spcPts val="0"/>
                </a:spcAft>
              </a:pPr>
              <a:r>
                <a:rPr lang="en-US" sz="24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01</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4" name="Graphic 19" descr="List with solid fill">
              <a:extLst>
                <a:ext uri="{FF2B5EF4-FFF2-40B4-BE49-F238E27FC236}">
                  <a16:creationId xmlns:a16="http://schemas.microsoft.com/office/drawing/2014/main" id="{DAAC297C-28D9-49E8-A6EA-FCEE582C37C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66275" y="2135519"/>
              <a:ext cx="811642" cy="811480"/>
            </a:xfrm>
            <a:prstGeom prst="rect">
              <a:avLst/>
            </a:prstGeom>
          </p:spPr>
        </p:pic>
      </p:grpSp>
      <p:grpSp>
        <p:nvGrpSpPr>
          <p:cNvPr id="3" name="Group 2">
            <a:extLst>
              <a:ext uri="{FF2B5EF4-FFF2-40B4-BE49-F238E27FC236}">
                <a16:creationId xmlns:a16="http://schemas.microsoft.com/office/drawing/2014/main" id="{5FC8C375-C203-4B51-A858-FA3FC21D1D67}"/>
              </a:ext>
            </a:extLst>
          </p:cNvPr>
          <p:cNvGrpSpPr/>
          <p:nvPr/>
        </p:nvGrpSpPr>
        <p:grpSpPr>
          <a:xfrm>
            <a:off x="368077" y="1955002"/>
            <a:ext cx="5513397" cy="1292354"/>
            <a:chOff x="368077" y="1955002"/>
            <a:chExt cx="5513397" cy="1292354"/>
          </a:xfrm>
        </p:grpSpPr>
        <p:grpSp>
          <p:nvGrpSpPr>
            <p:cNvPr id="39" name="Group 38">
              <a:extLst>
                <a:ext uri="{FF2B5EF4-FFF2-40B4-BE49-F238E27FC236}">
                  <a16:creationId xmlns:a16="http://schemas.microsoft.com/office/drawing/2014/main" id="{055B0773-2F97-4E6B-96B8-89E84BAF77DC}"/>
                </a:ext>
              </a:extLst>
            </p:cNvPr>
            <p:cNvGrpSpPr/>
            <p:nvPr/>
          </p:nvGrpSpPr>
          <p:grpSpPr>
            <a:xfrm>
              <a:off x="368077" y="1955002"/>
              <a:ext cx="5513397" cy="1292354"/>
              <a:chOff x="6865" y="0"/>
              <a:chExt cx="4853998" cy="1138490"/>
            </a:xfrm>
          </p:grpSpPr>
          <p:grpSp>
            <p:nvGrpSpPr>
              <p:cNvPr id="57" name="Group 56">
                <a:extLst>
                  <a:ext uri="{FF2B5EF4-FFF2-40B4-BE49-F238E27FC236}">
                    <a16:creationId xmlns:a16="http://schemas.microsoft.com/office/drawing/2014/main" id="{700239E7-D654-4747-8F26-DE79EE8DE6C3}"/>
                  </a:ext>
                </a:extLst>
              </p:cNvPr>
              <p:cNvGrpSpPr/>
              <p:nvPr/>
            </p:nvGrpSpPr>
            <p:grpSpPr>
              <a:xfrm>
                <a:off x="108336" y="0"/>
                <a:ext cx="4752527" cy="1138058"/>
                <a:chOff x="108336" y="0"/>
                <a:chExt cx="7517635" cy="1800200"/>
              </a:xfrm>
            </p:grpSpPr>
            <p:sp>
              <p:nvSpPr>
                <p:cNvPr id="60" name="Rectangle: Rounded Corners 59">
                  <a:extLst>
                    <a:ext uri="{FF2B5EF4-FFF2-40B4-BE49-F238E27FC236}">
                      <a16:creationId xmlns:a16="http://schemas.microsoft.com/office/drawing/2014/main" id="{06FC151C-6BC1-42D1-B8AB-720036599B57}"/>
                    </a:ext>
                  </a:extLst>
                </p:cNvPr>
                <p:cNvSpPr/>
                <p:nvPr/>
              </p:nvSpPr>
              <p:spPr>
                <a:xfrm>
                  <a:off x="108336" y="288033"/>
                  <a:ext cx="7157595" cy="1512167"/>
                </a:xfrm>
                <a:prstGeom prst="roundRect">
                  <a:avLst/>
                </a:prstGeom>
                <a:solidFill>
                  <a:srgbClr val="99BC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1" name="Rectangle: Rounded Corners 2">
                  <a:extLst>
                    <a:ext uri="{FF2B5EF4-FFF2-40B4-BE49-F238E27FC236}">
                      <a16:creationId xmlns:a16="http://schemas.microsoft.com/office/drawing/2014/main" id="{F2EAB1F5-A0CE-4FF3-9BBF-8CFAF5A0C7EA}"/>
                    </a:ext>
                  </a:extLst>
                </p:cNvPr>
                <p:cNvSpPr/>
                <p:nvPr/>
              </p:nvSpPr>
              <p:spPr>
                <a:xfrm>
                  <a:off x="468375" y="0"/>
                  <a:ext cx="7157596" cy="1543165"/>
                </a:xfrm>
                <a:custGeom>
                  <a:avLst/>
                  <a:gdLst>
                    <a:gd name="connsiteX0" fmla="*/ 0 w 7157595"/>
                    <a:gd name="connsiteY0" fmla="*/ 252033 h 1512168"/>
                    <a:gd name="connsiteX1" fmla="*/ 252033 w 7157595"/>
                    <a:gd name="connsiteY1" fmla="*/ 0 h 1512168"/>
                    <a:gd name="connsiteX2" fmla="*/ 6905562 w 7157595"/>
                    <a:gd name="connsiteY2" fmla="*/ 0 h 1512168"/>
                    <a:gd name="connsiteX3" fmla="*/ 7157595 w 7157595"/>
                    <a:gd name="connsiteY3" fmla="*/ 252033 h 1512168"/>
                    <a:gd name="connsiteX4" fmla="*/ 7157595 w 7157595"/>
                    <a:gd name="connsiteY4" fmla="*/ 1260135 h 1512168"/>
                    <a:gd name="connsiteX5" fmla="*/ 6905562 w 7157595"/>
                    <a:gd name="connsiteY5" fmla="*/ 1512168 h 1512168"/>
                    <a:gd name="connsiteX6" fmla="*/ 252033 w 7157595"/>
                    <a:gd name="connsiteY6" fmla="*/ 1512168 h 1512168"/>
                    <a:gd name="connsiteX7" fmla="*/ 0 w 7157595"/>
                    <a:gd name="connsiteY7" fmla="*/ 1260135 h 1512168"/>
                    <a:gd name="connsiteX8" fmla="*/ 0 w 7157595"/>
                    <a:gd name="connsiteY8" fmla="*/ 252033 h 1512168"/>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0 w 7157595"/>
                    <a:gd name="connsiteY7" fmla="*/ 1260135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595" h="1543165">
                      <a:moveTo>
                        <a:pt x="0" y="252033"/>
                      </a:moveTo>
                      <a:cubicBezTo>
                        <a:pt x="0" y="112839"/>
                        <a:pt x="112839" y="0"/>
                        <a:pt x="252033" y="0"/>
                      </a:cubicBezTo>
                      <a:lnTo>
                        <a:pt x="6905562" y="0"/>
                      </a:lnTo>
                      <a:cubicBezTo>
                        <a:pt x="7044756" y="0"/>
                        <a:pt x="7157595" y="112839"/>
                        <a:pt x="7157595" y="252033"/>
                      </a:cubicBezTo>
                      <a:lnTo>
                        <a:pt x="7157595" y="1260135"/>
                      </a:lnTo>
                      <a:cubicBezTo>
                        <a:pt x="7157595" y="1399329"/>
                        <a:pt x="7044756" y="1512168"/>
                        <a:pt x="6905562" y="1512168"/>
                      </a:cubicBezTo>
                      <a:lnTo>
                        <a:pt x="1135437" y="1543165"/>
                      </a:lnTo>
                      <a:cubicBezTo>
                        <a:pt x="996243" y="1543165"/>
                        <a:pt x="697424" y="1430326"/>
                        <a:pt x="557939" y="1182644"/>
                      </a:cubicBezTo>
                      <a:cubicBezTo>
                        <a:pt x="464949" y="732956"/>
                        <a:pt x="185980" y="562237"/>
                        <a:pt x="0" y="25203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58" name="TextBox 6">
                <a:extLst>
                  <a:ext uri="{FF2B5EF4-FFF2-40B4-BE49-F238E27FC236}">
                    <a16:creationId xmlns:a16="http://schemas.microsoft.com/office/drawing/2014/main" id="{2041EDC3-8C26-461C-93EE-53EB2D80EABA}"/>
                  </a:ext>
                </a:extLst>
              </p:cNvPr>
              <p:cNvSpPr txBox="1"/>
              <p:nvPr/>
            </p:nvSpPr>
            <p:spPr>
              <a:xfrm>
                <a:off x="1520012" y="80607"/>
                <a:ext cx="2840499" cy="894957"/>
              </a:xfrm>
              <a:prstGeom prst="rect">
                <a:avLst/>
              </a:prstGeom>
            </p:spPr>
            <p:txBody>
              <a:bodyPr wrap="square" rtlCol="0">
                <a:noAutofit/>
              </a:bodyPr>
              <a:lstStyle/>
              <a:p>
                <a:pPr marL="0" marR="0" algn="ctr" rtl="0">
                  <a:lnSpc>
                    <a:spcPct val="115000"/>
                  </a:lnSpc>
                  <a:spcBef>
                    <a:spcPts val="0"/>
                  </a:spcBef>
                  <a:spcAft>
                    <a:spcPts val="0"/>
                  </a:spcAft>
                </a:pPr>
                <a:r>
                  <a:rPr lang="ar-SY" sz="2400" kern="1200">
                    <a:solidFill>
                      <a:srgbClr val="1C3963"/>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تقييم آثار التغيير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9" name="TextBox 8">
                <a:extLst>
                  <a:ext uri="{FF2B5EF4-FFF2-40B4-BE49-F238E27FC236}">
                    <a16:creationId xmlns:a16="http://schemas.microsoft.com/office/drawing/2014/main" id="{3F4978CF-08DD-421F-AA1B-18B0F1D565E1}"/>
                  </a:ext>
                </a:extLst>
              </p:cNvPr>
              <p:cNvSpPr txBox="1"/>
              <p:nvPr/>
            </p:nvSpPr>
            <p:spPr>
              <a:xfrm>
                <a:off x="6865" y="440438"/>
                <a:ext cx="820652" cy="698052"/>
              </a:xfrm>
              <a:prstGeom prst="rect">
                <a:avLst/>
              </a:prstGeom>
              <a:noFill/>
            </p:spPr>
            <p:txBody>
              <a:bodyPr wrap="square" rtlCol="0">
                <a:noAutofit/>
              </a:bodyPr>
              <a:lstStyle/>
              <a:p>
                <a:pPr marL="0" marR="0" algn="ctr" rtl="1">
                  <a:lnSpc>
                    <a:spcPct val="115000"/>
                  </a:lnSpc>
                  <a:spcBef>
                    <a:spcPts val="0"/>
                  </a:spcBef>
                  <a:spcAft>
                    <a:spcPts val="0"/>
                  </a:spcAft>
                </a:pPr>
                <a:r>
                  <a:rPr lang="ar-SA" sz="24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02</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5" name="رسم 15" descr="قائمة اختيار">
              <a:extLst>
                <a:ext uri="{FF2B5EF4-FFF2-40B4-BE49-F238E27FC236}">
                  <a16:creationId xmlns:a16="http://schemas.microsoft.com/office/drawing/2014/main" id="{1EBF85F9-D814-42CD-A7D7-E515C43BFF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75580" y="2144495"/>
              <a:ext cx="793685" cy="793527"/>
            </a:xfrm>
            <a:prstGeom prst="rect">
              <a:avLst/>
            </a:prstGeom>
          </p:spPr>
        </p:pic>
      </p:grpSp>
      <p:grpSp>
        <p:nvGrpSpPr>
          <p:cNvPr id="6" name="Group 5">
            <a:extLst>
              <a:ext uri="{FF2B5EF4-FFF2-40B4-BE49-F238E27FC236}">
                <a16:creationId xmlns:a16="http://schemas.microsoft.com/office/drawing/2014/main" id="{61B13FF2-D3FF-4827-B1B0-2B9D622B066D}"/>
              </a:ext>
            </a:extLst>
          </p:cNvPr>
          <p:cNvGrpSpPr/>
          <p:nvPr/>
        </p:nvGrpSpPr>
        <p:grpSpPr>
          <a:xfrm>
            <a:off x="6315912" y="4715943"/>
            <a:ext cx="5521476" cy="1291863"/>
            <a:chOff x="6315912" y="4715943"/>
            <a:chExt cx="5521476" cy="1291863"/>
          </a:xfrm>
        </p:grpSpPr>
        <p:grpSp>
          <p:nvGrpSpPr>
            <p:cNvPr id="38" name="Group 37">
              <a:extLst>
                <a:ext uri="{FF2B5EF4-FFF2-40B4-BE49-F238E27FC236}">
                  <a16:creationId xmlns:a16="http://schemas.microsoft.com/office/drawing/2014/main" id="{74B6D015-F44B-459B-96C6-8AB6D0097429}"/>
                </a:ext>
              </a:extLst>
            </p:cNvPr>
            <p:cNvGrpSpPr/>
            <p:nvPr/>
          </p:nvGrpSpPr>
          <p:grpSpPr>
            <a:xfrm flipH="1">
              <a:off x="6315912" y="4715943"/>
              <a:ext cx="5521476" cy="1291863"/>
              <a:chOff x="3039269" y="1407900"/>
              <a:chExt cx="4861110" cy="1138058"/>
            </a:xfrm>
          </p:grpSpPr>
          <p:grpSp>
            <p:nvGrpSpPr>
              <p:cNvPr id="62" name="Group 61">
                <a:extLst>
                  <a:ext uri="{FF2B5EF4-FFF2-40B4-BE49-F238E27FC236}">
                    <a16:creationId xmlns:a16="http://schemas.microsoft.com/office/drawing/2014/main" id="{CE436C8E-7592-4FDA-97E7-EF5CF671CCE1}"/>
                  </a:ext>
                </a:extLst>
              </p:cNvPr>
              <p:cNvGrpSpPr/>
              <p:nvPr/>
            </p:nvGrpSpPr>
            <p:grpSpPr>
              <a:xfrm>
                <a:off x="3147852" y="1407900"/>
                <a:ext cx="4752527" cy="1138058"/>
                <a:chOff x="3147852" y="1407900"/>
                <a:chExt cx="7517635" cy="1800200"/>
              </a:xfrm>
            </p:grpSpPr>
            <p:sp>
              <p:nvSpPr>
                <p:cNvPr id="65" name="Rectangle: Rounded Corners 64">
                  <a:extLst>
                    <a:ext uri="{FF2B5EF4-FFF2-40B4-BE49-F238E27FC236}">
                      <a16:creationId xmlns:a16="http://schemas.microsoft.com/office/drawing/2014/main" id="{115E0F43-366A-4065-BFA6-FE485F2B122C}"/>
                    </a:ext>
                  </a:extLst>
                </p:cNvPr>
                <p:cNvSpPr/>
                <p:nvPr/>
              </p:nvSpPr>
              <p:spPr>
                <a:xfrm>
                  <a:off x="3147852" y="1695932"/>
                  <a:ext cx="7157595" cy="1512168"/>
                </a:xfrm>
                <a:prstGeom prst="roundRect">
                  <a:avLst/>
                </a:prstGeom>
                <a:solidFill>
                  <a:srgbClr val="99BCD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6" name="Rectangle: Rounded Corners 2">
                  <a:extLst>
                    <a:ext uri="{FF2B5EF4-FFF2-40B4-BE49-F238E27FC236}">
                      <a16:creationId xmlns:a16="http://schemas.microsoft.com/office/drawing/2014/main" id="{791F2C5D-D4E8-4488-B34F-D17385741EB3}"/>
                    </a:ext>
                  </a:extLst>
                </p:cNvPr>
                <p:cNvSpPr/>
                <p:nvPr/>
              </p:nvSpPr>
              <p:spPr>
                <a:xfrm>
                  <a:off x="3507892" y="1407900"/>
                  <a:ext cx="7157595" cy="1543165"/>
                </a:xfrm>
                <a:custGeom>
                  <a:avLst/>
                  <a:gdLst>
                    <a:gd name="connsiteX0" fmla="*/ 0 w 7157595"/>
                    <a:gd name="connsiteY0" fmla="*/ 252033 h 1512168"/>
                    <a:gd name="connsiteX1" fmla="*/ 252033 w 7157595"/>
                    <a:gd name="connsiteY1" fmla="*/ 0 h 1512168"/>
                    <a:gd name="connsiteX2" fmla="*/ 6905562 w 7157595"/>
                    <a:gd name="connsiteY2" fmla="*/ 0 h 1512168"/>
                    <a:gd name="connsiteX3" fmla="*/ 7157595 w 7157595"/>
                    <a:gd name="connsiteY3" fmla="*/ 252033 h 1512168"/>
                    <a:gd name="connsiteX4" fmla="*/ 7157595 w 7157595"/>
                    <a:gd name="connsiteY4" fmla="*/ 1260135 h 1512168"/>
                    <a:gd name="connsiteX5" fmla="*/ 6905562 w 7157595"/>
                    <a:gd name="connsiteY5" fmla="*/ 1512168 h 1512168"/>
                    <a:gd name="connsiteX6" fmla="*/ 252033 w 7157595"/>
                    <a:gd name="connsiteY6" fmla="*/ 1512168 h 1512168"/>
                    <a:gd name="connsiteX7" fmla="*/ 0 w 7157595"/>
                    <a:gd name="connsiteY7" fmla="*/ 1260135 h 1512168"/>
                    <a:gd name="connsiteX8" fmla="*/ 0 w 7157595"/>
                    <a:gd name="connsiteY8" fmla="*/ 252033 h 1512168"/>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0 w 7157595"/>
                    <a:gd name="connsiteY7" fmla="*/ 1260135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433953 w 7157595"/>
                    <a:gd name="connsiteY7" fmla="*/ 1151647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 name="connsiteX0" fmla="*/ 0 w 7157595"/>
                    <a:gd name="connsiteY0" fmla="*/ 252033 h 1543165"/>
                    <a:gd name="connsiteX1" fmla="*/ 252033 w 7157595"/>
                    <a:gd name="connsiteY1" fmla="*/ 0 h 1543165"/>
                    <a:gd name="connsiteX2" fmla="*/ 6905562 w 7157595"/>
                    <a:gd name="connsiteY2" fmla="*/ 0 h 1543165"/>
                    <a:gd name="connsiteX3" fmla="*/ 7157595 w 7157595"/>
                    <a:gd name="connsiteY3" fmla="*/ 252033 h 1543165"/>
                    <a:gd name="connsiteX4" fmla="*/ 7157595 w 7157595"/>
                    <a:gd name="connsiteY4" fmla="*/ 1260135 h 1543165"/>
                    <a:gd name="connsiteX5" fmla="*/ 6905562 w 7157595"/>
                    <a:gd name="connsiteY5" fmla="*/ 1512168 h 1543165"/>
                    <a:gd name="connsiteX6" fmla="*/ 1135437 w 7157595"/>
                    <a:gd name="connsiteY6" fmla="*/ 1543165 h 1543165"/>
                    <a:gd name="connsiteX7" fmla="*/ 557939 w 7157595"/>
                    <a:gd name="connsiteY7" fmla="*/ 1182644 h 1543165"/>
                    <a:gd name="connsiteX8" fmla="*/ 0 w 7157595"/>
                    <a:gd name="connsiteY8" fmla="*/ 252033 h 154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7595" h="1543165">
                      <a:moveTo>
                        <a:pt x="0" y="252033"/>
                      </a:moveTo>
                      <a:cubicBezTo>
                        <a:pt x="0" y="112839"/>
                        <a:pt x="112839" y="0"/>
                        <a:pt x="252033" y="0"/>
                      </a:cubicBezTo>
                      <a:lnTo>
                        <a:pt x="6905562" y="0"/>
                      </a:lnTo>
                      <a:cubicBezTo>
                        <a:pt x="7044756" y="0"/>
                        <a:pt x="7157595" y="112839"/>
                        <a:pt x="7157595" y="252033"/>
                      </a:cubicBezTo>
                      <a:lnTo>
                        <a:pt x="7157595" y="1260135"/>
                      </a:lnTo>
                      <a:cubicBezTo>
                        <a:pt x="7157595" y="1399329"/>
                        <a:pt x="7044756" y="1512168"/>
                        <a:pt x="6905562" y="1512168"/>
                      </a:cubicBezTo>
                      <a:lnTo>
                        <a:pt x="1135437" y="1543165"/>
                      </a:lnTo>
                      <a:cubicBezTo>
                        <a:pt x="996243" y="1543165"/>
                        <a:pt x="697424" y="1430326"/>
                        <a:pt x="557939" y="1182644"/>
                      </a:cubicBezTo>
                      <a:cubicBezTo>
                        <a:pt x="464949" y="732956"/>
                        <a:pt x="185980" y="562237"/>
                        <a:pt x="0" y="252033"/>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63" name="TextBox 28">
                <a:extLst>
                  <a:ext uri="{FF2B5EF4-FFF2-40B4-BE49-F238E27FC236}">
                    <a16:creationId xmlns:a16="http://schemas.microsoft.com/office/drawing/2014/main" id="{02F5DA0E-864F-4E28-A259-CDF97A42AC84}"/>
                  </a:ext>
                </a:extLst>
              </p:cNvPr>
              <p:cNvSpPr txBox="1"/>
              <p:nvPr/>
            </p:nvSpPr>
            <p:spPr>
              <a:xfrm>
                <a:off x="4260390" y="1644768"/>
                <a:ext cx="3516427" cy="698052"/>
              </a:xfrm>
              <a:prstGeom prst="rect">
                <a:avLst/>
              </a:prstGeom>
            </p:spPr>
            <p:txBody>
              <a:bodyPr wrap="square" rtlCol="0">
                <a:noAutofit/>
              </a:bodyPr>
              <a:lstStyle/>
              <a:p>
                <a:pPr marL="0" marR="0" algn="ctr" rtl="0">
                  <a:lnSpc>
                    <a:spcPct val="115000"/>
                  </a:lnSpc>
                  <a:spcBef>
                    <a:spcPts val="0"/>
                  </a:spcBef>
                  <a:spcAft>
                    <a:spcPts val="0"/>
                  </a:spcAft>
                </a:pPr>
                <a:r>
                  <a:rPr lang="ar-SY" sz="2400" kern="1200">
                    <a:solidFill>
                      <a:srgbClr val="1C3963"/>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تنفيذ وإدارة التغيير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4" name="TextBox 29">
                <a:extLst>
                  <a:ext uri="{FF2B5EF4-FFF2-40B4-BE49-F238E27FC236}">
                    <a16:creationId xmlns:a16="http://schemas.microsoft.com/office/drawing/2014/main" id="{2E5FBD2E-3B4A-4F72-803A-0644D5CC6236}"/>
                  </a:ext>
                </a:extLst>
              </p:cNvPr>
              <p:cNvSpPr txBox="1"/>
              <p:nvPr/>
            </p:nvSpPr>
            <p:spPr>
              <a:xfrm>
                <a:off x="3039269" y="1847540"/>
                <a:ext cx="820651" cy="698052"/>
              </a:xfrm>
              <a:prstGeom prst="rect">
                <a:avLst/>
              </a:prstGeom>
              <a:noFill/>
            </p:spPr>
            <p:txBody>
              <a:bodyPr wrap="square" rtlCol="0">
                <a:noAutofit/>
              </a:bodyPr>
              <a:lstStyle/>
              <a:p>
                <a:pPr marL="0" marR="0" algn="ctr" rtl="1">
                  <a:lnSpc>
                    <a:spcPct val="115000"/>
                  </a:lnSpc>
                  <a:spcBef>
                    <a:spcPts val="0"/>
                  </a:spcBef>
                  <a:spcAft>
                    <a:spcPts val="0"/>
                  </a:spcAft>
                </a:pPr>
                <a:r>
                  <a:rPr lang="ar-SA" sz="24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05</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6" name="Graphic 16" descr="Document with solid fill">
              <a:extLst>
                <a:ext uri="{FF2B5EF4-FFF2-40B4-BE49-F238E27FC236}">
                  <a16:creationId xmlns:a16="http://schemas.microsoft.com/office/drawing/2014/main" id="{A7BE1916-BC6A-4266-AF19-F9FA0E7A9A6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177981" y="4887840"/>
              <a:ext cx="782683" cy="782528"/>
            </a:xfrm>
            <a:prstGeom prst="rect">
              <a:avLst/>
            </a:prstGeom>
          </p:spPr>
        </p:pic>
      </p:grpSp>
      <p:pic>
        <p:nvPicPr>
          <p:cNvPr id="72" name="Picture 71" descr="Page 2 | Admin Vector Art, Icons, and Graphics for Free Download">
            <a:extLst>
              <a:ext uri="{FF2B5EF4-FFF2-40B4-BE49-F238E27FC236}">
                <a16:creationId xmlns:a16="http://schemas.microsoft.com/office/drawing/2014/main" id="{67BD2026-B069-4190-8255-5A2830CBDBD3}"/>
              </a:ext>
            </a:extLst>
          </p:cNvPr>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8099" t="9728" r="11998" b="8139"/>
          <a:stretch/>
        </p:blipFill>
        <p:spPr bwMode="auto">
          <a:xfrm>
            <a:off x="-5180306" y="2185023"/>
            <a:ext cx="3254159" cy="382301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72983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0-#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المبادئ الفعالة في إدارة التغيير</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72" name="Picture 71" descr="Page 2 | Admin Vector Art, Icons, and Graphics for Free Download">
            <a:extLst>
              <a:ext uri="{FF2B5EF4-FFF2-40B4-BE49-F238E27FC236}">
                <a16:creationId xmlns:a16="http://schemas.microsoft.com/office/drawing/2014/main" id="{C9A2790D-ACB9-4D76-B0AC-A28540EEE00F}"/>
              </a:ext>
            </a:extLst>
          </p:cNvPr>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099" t="9728" r="11998" b="8139"/>
          <a:stretch/>
        </p:blipFill>
        <p:spPr bwMode="auto">
          <a:xfrm>
            <a:off x="1315651" y="2185023"/>
            <a:ext cx="3254159" cy="3823017"/>
          </a:xfrm>
          <a:prstGeom prst="rect">
            <a:avLst/>
          </a:prstGeom>
          <a:noFill/>
          <a:ln>
            <a:noFill/>
          </a:ln>
          <a:extLst>
            <a:ext uri="{53640926-AAD7-44D8-BBD7-CCE9431645EC}">
              <a14:shadowObscured xmlns:a14="http://schemas.microsoft.com/office/drawing/2010/main"/>
            </a:ext>
          </a:extLst>
        </p:spPr>
      </p:pic>
      <p:sp>
        <p:nvSpPr>
          <p:cNvPr id="73" name="TextBox 72">
            <a:extLst>
              <a:ext uri="{FF2B5EF4-FFF2-40B4-BE49-F238E27FC236}">
                <a16:creationId xmlns:a16="http://schemas.microsoft.com/office/drawing/2014/main" id="{7D8FA963-0622-4137-B282-5688663C90E6}"/>
              </a:ext>
            </a:extLst>
          </p:cNvPr>
          <p:cNvSpPr txBox="1"/>
          <p:nvPr/>
        </p:nvSpPr>
        <p:spPr>
          <a:xfrm>
            <a:off x="5486400" y="1905442"/>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الشفافية والتواصل المستمر مع أصحاب المصلحة</a:t>
            </a:r>
            <a:endParaRPr lang="en-US"/>
          </a:p>
        </p:txBody>
      </p:sp>
      <p:sp>
        <p:nvSpPr>
          <p:cNvPr id="74" name="TextBox 73">
            <a:extLst>
              <a:ext uri="{FF2B5EF4-FFF2-40B4-BE49-F238E27FC236}">
                <a16:creationId xmlns:a16="http://schemas.microsoft.com/office/drawing/2014/main" id="{F94D4D9F-6060-4112-A620-5DE3D58FA0A3}"/>
              </a:ext>
            </a:extLst>
          </p:cNvPr>
          <p:cNvSpPr txBox="1"/>
          <p:nvPr/>
        </p:nvSpPr>
        <p:spPr>
          <a:xfrm>
            <a:off x="5486400" y="2917065"/>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إشراك الفرق المعنية في عملية التخطيط والتنفيذ </a:t>
            </a:r>
            <a:endParaRPr lang="en-US"/>
          </a:p>
        </p:txBody>
      </p:sp>
      <p:sp>
        <p:nvSpPr>
          <p:cNvPr id="75" name="TextBox 74">
            <a:extLst>
              <a:ext uri="{FF2B5EF4-FFF2-40B4-BE49-F238E27FC236}">
                <a16:creationId xmlns:a16="http://schemas.microsoft.com/office/drawing/2014/main" id="{F67233BA-82AB-4C78-9C87-1B9FA798FF0D}"/>
              </a:ext>
            </a:extLst>
          </p:cNvPr>
          <p:cNvSpPr txBox="1"/>
          <p:nvPr/>
        </p:nvSpPr>
        <p:spPr>
          <a:xfrm>
            <a:off x="5486400" y="3928688"/>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dirty="0"/>
              <a:t>المرونة والاستعداد للتكيف مع المتغيرات </a:t>
            </a:r>
            <a:endParaRPr lang="en-US" dirty="0"/>
          </a:p>
        </p:txBody>
      </p:sp>
      <p:sp>
        <p:nvSpPr>
          <p:cNvPr id="76" name="TextBox 75">
            <a:extLst>
              <a:ext uri="{FF2B5EF4-FFF2-40B4-BE49-F238E27FC236}">
                <a16:creationId xmlns:a16="http://schemas.microsoft.com/office/drawing/2014/main" id="{6FB596F3-670E-46B2-94D9-FA792D03AA13}"/>
              </a:ext>
            </a:extLst>
          </p:cNvPr>
          <p:cNvSpPr txBox="1"/>
          <p:nvPr/>
        </p:nvSpPr>
        <p:spPr>
          <a:xfrm>
            <a:off x="5486400" y="4940311"/>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الاستفادة من الخبرات والدروس السابقة</a:t>
            </a:r>
            <a:endParaRPr lang="en-US"/>
          </a:p>
        </p:txBody>
      </p:sp>
      <p:sp>
        <p:nvSpPr>
          <p:cNvPr id="77" name="TextBox 76">
            <a:extLst>
              <a:ext uri="{FF2B5EF4-FFF2-40B4-BE49-F238E27FC236}">
                <a16:creationId xmlns:a16="http://schemas.microsoft.com/office/drawing/2014/main" id="{515EE326-FE94-4740-AAEC-0B3EEEE14A06}"/>
              </a:ext>
            </a:extLst>
          </p:cNvPr>
          <p:cNvSpPr txBox="1"/>
          <p:nvPr/>
        </p:nvSpPr>
        <p:spPr>
          <a:xfrm>
            <a:off x="5486400" y="5951934"/>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التوثيق الدقيق لجميع خطوات إدارة التغيير</a:t>
            </a:r>
            <a:endParaRPr lang="en-US"/>
          </a:p>
        </p:txBody>
      </p:sp>
      <p:sp>
        <p:nvSpPr>
          <p:cNvPr id="78" name="TextBox 77">
            <a:extLst>
              <a:ext uri="{FF2B5EF4-FFF2-40B4-BE49-F238E27FC236}">
                <a16:creationId xmlns:a16="http://schemas.microsoft.com/office/drawing/2014/main" id="{39C35988-B12E-4AFF-B9F6-8DA2C96FF4F0}"/>
              </a:ext>
            </a:extLst>
          </p:cNvPr>
          <p:cNvSpPr txBox="1"/>
          <p:nvPr/>
        </p:nvSpPr>
        <p:spPr>
          <a:xfrm>
            <a:off x="1886398" y="-3262213"/>
            <a:ext cx="45906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لإدارة عملية التغيير بفعالية في المشاريع؟</a:t>
            </a:r>
            <a:endParaRPr lang="en-US" dirty="0"/>
          </a:p>
        </p:txBody>
      </p:sp>
      <p:pic>
        <p:nvPicPr>
          <p:cNvPr id="79" name="Picture 2" descr="Studying - Free education icons">
            <a:extLst>
              <a:ext uri="{FF2B5EF4-FFF2-40B4-BE49-F238E27FC236}">
                <a16:creationId xmlns:a16="http://schemas.microsoft.com/office/drawing/2014/main" id="{DAF247FB-1365-41EE-A75B-4E480A4072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0302" y="-4560519"/>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239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randombar(horizontal)">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randombar(horizontal)">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randombar(horizontal)">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randombar(horizontal)">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randombar(horizontal)">
                                      <p:cBhvr>
                                        <p:cTn id="27"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5" grpId="0"/>
      <p:bldP spid="76" grpId="0"/>
      <p:bldP spid="77"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72" name="Picture 71" descr="Page 2 | Admin Vector Art, Icons, and Graphics for Free Download">
            <a:extLst>
              <a:ext uri="{FF2B5EF4-FFF2-40B4-BE49-F238E27FC236}">
                <a16:creationId xmlns:a16="http://schemas.microsoft.com/office/drawing/2014/main" id="{C9A2790D-ACB9-4D76-B0AC-A28540EEE00F}"/>
              </a:ext>
            </a:extLst>
          </p:cNvPr>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8099" t="9728" r="11998" b="8139"/>
          <a:stretch/>
        </p:blipFill>
        <p:spPr bwMode="auto">
          <a:xfrm>
            <a:off x="-4246949" y="2185023"/>
            <a:ext cx="3254159" cy="3823017"/>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02BF37AC-A175-42E5-B363-1FCC923F4CE8}"/>
              </a:ext>
            </a:extLst>
          </p:cNvPr>
          <p:cNvSpPr txBox="1"/>
          <p:nvPr/>
        </p:nvSpPr>
        <p:spPr>
          <a:xfrm>
            <a:off x="1886398" y="3429000"/>
            <a:ext cx="45906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لإدارة عملية التغيير بفعالية في المشاريع؟</a:t>
            </a:r>
            <a:endParaRPr lang="en-US" dirty="0"/>
          </a:p>
        </p:txBody>
      </p:sp>
      <p:pic>
        <p:nvPicPr>
          <p:cNvPr id="21" name="Picture 2" descr="Studying - Free education icons">
            <a:extLst>
              <a:ext uri="{FF2B5EF4-FFF2-40B4-BE49-F238E27FC236}">
                <a16:creationId xmlns:a16="http://schemas.microsoft.com/office/drawing/2014/main" id="{79B0298A-0822-4AB0-ABFF-E10ECB412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dea 3d Images - Free Download on Freepik">
            <a:extLst>
              <a:ext uri="{FF2B5EF4-FFF2-40B4-BE49-F238E27FC236}">
                <a16:creationId xmlns:a16="http://schemas.microsoft.com/office/drawing/2014/main" id="{2E483A8B-47D5-410D-897D-11CDABA304D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395927"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399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EF4BAD6-DC5F-4B0C-8BD0-FCF8B4B52B53}"/>
              </a:ext>
            </a:extLst>
          </p:cNvPr>
          <p:cNvGrpSpPr/>
          <p:nvPr/>
        </p:nvGrpSpPr>
        <p:grpSpPr>
          <a:xfrm>
            <a:off x="2698136" y="849960"/>
            <a:ext cx="6957150" cy="706814"/>
            <a:chOff x="2698136" y="781134"/>
            <a:chExt cx="6957150" cy="706814"/>
          </a:xfrm>
        </p:grpSpPr>
        <p:grpSp>
          <p:nvGrpSpPr>
            <p:cNvPr id="4" name="Group 3">
              <a:extLst>
                <a:ext uri="{FF2B5EF4-FFF2-40B4-BE49-F238E27FC236}">
                  <a16:creationId xmlns:a16="http://schemas.microsoft.com/office/drawing/2014/main" id="{514DA742-FF2D-4804-8136-1D89BEC85556}"/>
                </a:ext>
              </a:extLst>
            </p:cNvPr>
            <p:cNvGrpSpPr/>
            <p:nvPr/>
          </p:nvGrpSpPr>
          <p:grpSpPr>
            <a:xfrm>
              <a:off x="2698136" y="1333654"/>
              <a:ext cx="6957150" cy="154294"/>
              <a:chOff x="2941058" y="1479627"/>
              <a:chExt cx="6957150" cy="154294"/>
            </a:xfrm>
          </p:grpSpPr>
          <p:sp>
            <p:nvSpPr>
              <p:cNvPr id="6" name="Rectangle: Rounded Corners 5">
                <a:extLst>
                  <a:ext uri="{FF2B5EF4-FFF2-40B4-BE49-F238E27FC236}">
                    <a16:creationId xmlns:a16="http://schemas.microsoft.com/office/drawing/2014/main" id="{36CB0140-C8BE-47BB-931C-D9A2B3C337D7}"/>
                  </a:ext>
                </a:extLst>
              </p:cNvPr>
              <p:cNvSpPr/>
              <p:nvPr/>
            </p:nvSpPr>
            <p:spPr>
              <a:xfrm>
                <a:off x="3750175" y="1479628"/>
                <a:ext cx="5338916" cy="154291"/>
              </a:xfrm>
              <a:prstGeom prst="roundRect">
                <a:avLst/>
              </a:prstGeom>
              <a:solidFill>
                <a:srgbClr val="203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7" name="Group 6">
                <a:extLst>
                  <a:ext uri="{FF2B5EF4-FFF2-40B4-BE49-F238E27FC236}">
                    <a16:creationId xmlns:a16="http://schemas.microsoft.com/office/drawing/2014/main" id="{40BD280B-C78D-4E01-AFFD-6112D021BC91}"/>
                  </a:ext>
                </a:extLst>
              </p:cNvPr>
              <p:cNvGrpSpPr/>
              <p:nvPr/>
            </p:nvGrpSpPr>
            <p:grpSpPr>
              <a:xfrm>
                <a:off x="9256541" y="1479627"/>
                <a:ext cx="641667" cy="154294"/>
                <a:chOff x="9256541" y="1479627"/>
                <a:chExt cx="641667" cy="154294"/>
              </a:xfrm>
              <a:solidFill>
                <a:srgbClr val="627383"/>
              </a:solidFill>
            </p:grpSpPr>
            <p:sp>
              <p:nvSpPr>
                <p:cNvPr id="12" name="Oval 11">
                  <a:extLst>
                    <a:ext uri="{FF2B5EF4-FFF2-40B4-BE49-F238E27FC236}">
                      <a16:creationId xmlns:a16="http://schemas.microsoft.com/office/drawing/2014/main" id="{9AEBF521-FD97-4706-A4A3-72AD76A03C96}"/>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Oval 12">
                  <a:extLst>
                    <a:ext uri="{FF2B5EF4-FFF2-40B4-BE49-F238E27FC236}">
                      <a16:creationId xmlns:a16="http://schemas.microsoft.com/office/drawing/2014/main" id="{6220B82A-D55E-4052-8410-AE404347088C}"/>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Oval 13">
                  <a:extLst>
                    <a:ext uri="{FF2B5EF4-FFF2-40B4-BE49-F238E27FC236}">
                      <a16:creationId xmlns:a16="http://schemas.microsoft.com/office/drawing/2014/main" id="{AA0B4083-F552-4439-8839-34732E5C67B6}"/>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8" name="Group 7">
                <a:extLst>
                  <a:ext uri="{FF2B5EF4-FFF2-40B4-BE49-F238E27FC236}">
                    <a16:creationId xmlns:a16="http://schemas.microsoft.com/office/drawing/2014/main" id="{326AABA1-3FB0-4D43-A13E-0A2955B90D1D}"/>
                  </a:ext>
                </a:extLst>
              </p:cNvPr>
              <p:cNvGrpSpPr/>
              <p:nvPr/>
            </p:nvGrpSpPr>
            <p:grpSpPr>
              <a:xfrm>
                <a:off x="2941058" y="1479627"/>
                <a:ext cx="641667" cy="154294"/>
                <a:chOff x="9256541" y="1479627"/>
                <a:chExt cx="641667" cy="154294"/>
              </a:xfrm>
              <a:solidFill>
                <a:srgbClr val="627383"/>
              </a:solidFill>
            </p:grpSpPr>
            <p:sp>
              <p:nvSpPr>
                <p:cNvPr id="9" name="Oval 8">
                  <a:extLst>
                    <a:ext uri="{FF2B5EF4-FFF2-40B4-BE49-F238E27FC236}">
                      <a16:creationId xmlns:a16="http://schemas.microsoft.com/office/drawing/2014/main" id="{6A18987D-CA77-4CF6-8E88-A327A0142751}"/>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Oval 9">
                  <a:extLst>
                    <a:ext uri="{FF2B5EF4-FFF2-40B4-BE49-F238E27FC236}">
                      <a16:creationId xmlns:a16="http://schemas.microsoft.com/office/drawing/2014/main" id="{B47F638B-AAAC-4C1B-9D84-8F81B35797E2}"/>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Oval 10">
                  <a:extLst>
                    <a:ext uri="{FF2B5EF4-FFF2-40B4-BE49-F238E27FC236}">
                      <a16:creationId xmlns:a16="http://schemas.microsoft.com/office/drawing/2014/main" id="{A21908A1-EEE5-4343-B539-3514A988D264}"/>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5" name="TextBox 4">
              <a:extLst>
                <a:ext uri="{FF2B5EF4-FFF2-40B4-BE49-F238E27FC236}">
                  <a16:creationId xmlns:a16="http://schemas.microsoft.com/office/drawing/2014/main" id="{A5F8749A-D129-48B5-A736-D18D78C8FBF5}"/>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effectLst/>
                  <a:latin typeface="Times New Roman" panose="02020603050405020304" pitchFamily="18" charset="0"/>
                  <a:ea typeface="Calibri" panose="020F0502020204030204" pitchFamily="34" charset="0"/>
                  <a:cs typeface="GE Dinar Two Medium" panose="020A0503020102020204" pitchFamily="18" charset="-78"/>
                </a:rPr>
                <a:t>وص</a:t>
              </a:r>
              <a:r>
                <a:rPr lang="ar-SY" sz="2400" b="1" dirty="0">
                  <a:solidFill>
                    <a:srgbClr val="627383"/>
                  </a:solidFill>
                  <a:latin typeface="Times New Roman" panose="02020603050405020304" pitchFamily="18" charset="0"/>
                  <a:ea typeface="Calibri" panose="020F0502020204030204" pitchFamily="34" charset="0"/>
                  <a:cs typeface="GE Dinar Two Medium" panose="020A0503020102020204" pitchFamily="18" charset="-78"/>
                </a:rPr>
                <a:t>ف البرنامج </a:t>
              </a:r>
              <a:endParaRPr lang="en-US" sz="2800" dirty="0">
                <a:solidFill>
                  <a:srgbClr val="627383"/>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15" name="TextBox 14">
            <a:extLst>
              <a:ext uri="{FF2B5EF4-FFF2-40B4-BE49-F238E27FC236}">
                <a16:creationId xmlns:a16="http://schemas.microsoft.com/office/drawing/2014/main" id="{C7DC8A5E-2883-4B3B-9A83-D3F4864885D3}"/>
              </a:ext>
            </a:extLst>
          </p:cNvPr>
          <p:cNvSpPr txBox="1"/>
          <p:nvPr/>
        </p:nvSpPr>
        <p:spPr>
          <a:xfrm>
            <a:off x="1282700" y="2829769"/>
            <a:ext cx="5958214" cy="2239074"/>
          </a:xfrm>
          <a:prstGeom prst="rect">
            <a:avLst/>
          </a:prstGeom>
          <a:noFill/>
        </p:spPr>
        <p:txBody>
          <a:bodyPr wrap="square">
            <a:spAutoFit/>
          </a:bodyPr>
          <a:lstStyle>
            <a:defPPr>
              <a:defRPr lang="en-US"/>
            </a:defPPr>
            <a:lvl1pPr algn="just" rtl="1">
              <a:lnSpc>
                <a:spcPct val="200000"/>
              </a:lnSpc>
              <a:defRPr>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هذا برنامج تدريبي متخصص في مجال إدارة المشاريع. سيتناول البرنامج أهم المفاهيم والممارسات الحديثة في هذا المجال الحيوي. كما سيركز على تطوير المهارات العملية اللازمة لتخطيط وتنفيذ وإدارة المشاريع بكفاءة عالية</a:t>
            </a:r>
            <a:endParaRPr lang="en-US" dirty="0"/>
          </a:p>
        </p:txBody>
      </p:sp>
      <p:pic>
        <p:nvPicPr>
          <p:cNvPr id="16" name="صورة 2">
            <a:extLst>
              <a:ext uri="{FF2B5EF4-FFF2-40B4-BE49-F238E27FC236}">
                <a16:creationId xmlns:a16="http://schemas.microsoft.com/office/drawing/2014/main" id="{31C8A58C-0737-403F-9A33-416D4AA47F8F}"/>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35221" y="2296719"/>
            <a:ext cx="4440130" cy="3305175"/>
          </a:xfrm>
          <a:prstGeom prst="rect">
            <a:avLst/>
          </a:prstGeom>
        </p:spPr>
      </p:pic>
      <p:pic>
        <p:nvPicPr>
          <p:cNvPr id="17" name="صورة 6">
            <a:extLst>
              <a:ext uri="{FF2B5EF4-FFF2-40B4-BE49-F238E27FC236}">
                <a16:creationId xmlns:a16="http://schemas.microsoft.com/office/drawing/2014/main" id="{3A3FBD76-96CA-448D-B5BD-2414EFA250B5}"/>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3693058" y="1479626"/>
            <a:ext cx="4246833" cy="4246833"/>
          </a:xfrm>
          <a:prstGeom prst="rect">
            <a:avLst/>
          </a:prstGeom>
        </p:spPr>
      </p:pic>
    </p:spTree>
    <p:extLst>
      <p:ext uri="{BB962C8B-B14F-4D97-AF65-F5344CB8AC3E}">
        <p14:creationId xmlns:p14="http://schemas.microsoft.com/office/powerpoint/2010/main" val="9504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0" name="TextBox 29">
            <a:extLst>
              <a:ext uri="{FF2B5EF4-FFF2-40B4-BE49-F238E27FC236}">
                <a16:creationId xmlns:a16="http://schemas.microsoft.com/office/drawing/2014/main" id="{21DE828F-B374-4B63-AF61-A4B1250533E6}"/>
              </a:ext>
            </a:extLst>
          </p:cNvPr>
          <p:cNvSpPr txBox="1"/>
          <p:nvPr/>
        </p:nvSpPr>
        <p:spPr>
          <a:xfrm>
            <a:off x="2421692" y="3698530"/>
            <a:ext cx="3520014" cy="729430"/>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Y" sz="1800" kern="1200" dirty="0">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rPr>
              <a:t>من هم أصحاب المصلحة في المشروع وما هي أدوارهم؟</a:t>
            </a:r>
            <a:endParaRPr lang="en-US" dirty="0"/>
          </a:p>
        </p:txBody>
      </p:sp>
      <p:pic>
        <p:nvPicPr>
          <p:cNvPr id="31" name="Picture 2" descr="Studying - Free education icons">
            <a:extLst>
              <a:ext uri="{FF2B5EF4-FFF2-40B4-BE49-F238E27FC236}">
                <a16:creationId xmlns:a16="http://schemas.microsoft.com/office/drawing/2014/main" id="{4FE7609D-D9D6-47D9-917E-F4FAD89D4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dea 3d Images - Free Download on Freepik">
            <a:extLst>
              <a:ext uri="{FF2B5EF4-FFF2-40B4-BE49-F238E27FC236}">
                <a16:creationId xmlns:a16="http://schemas.microsoft.com/office/drawing/2014/main" id="{D8DD9D56-28A3-4A1C-9968-19DBD8DB88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45823"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619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0" name="TextBox 19">
            <a:extLst>
              <a:ext uri="{FF2B5EF4-FFF2-40B4-BE49-F238E27FC236}">
                <a16:creationId xmlns:a16="http://schemas.microsoft.com/office/drawing/2014/main" id="{02BF37AC-A175-42E5-B363-1FCC923F4CE8}"/>
              </a:ext>
            </a:extLst>
          </p:cNvPr>
          <p:cNvSpPr txBox="1"/>
          <p:nvPr/>
        </p:nvSpPr>
        <p:spPr>
          <a:xfrm>
            <a:off x="1886398" y="9416845"/>
            <a:ext cx="4590602"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ما هي الخطوات الرئيسية لإدارة عملية التغيير بفعالية في المشاريع؟</a:t>
            </a:r>
            <a:endParaRPr lang="en-US" dirty="0"/>
          </a:p>
        </p:txBody>
      </p:sp>
      <p:pic>
        <p:nvPicPr>
          <p:cNvPr id="21" name="Picture 2" descr="Studying - Free education icons">
            <a:extLst>
              <a:ext uri="{FF2B5EF4-FFF2-40B4-BE49-F238E27FC236}">
                <a16:creationId xmlns:a16="http://schemas.microsoft.com/office/drawing/2014/main" id="{79B0298A-0822-4AB0-ABFF-E10ECB412D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118539"/>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dea 3d Images - Free Download on Freepik">
            <a:extLst>
              <a:ext uri="{FF2B5EF4-FFF2-40B4-BE49-F238E27FC236}">
                <a16:creationId xmlns:a16="http://schemas.microsoft.com/office/drawing/2014/main" id="{0A237BE6-0C7E-41B2-8E7E-D1281E3B247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A7E85BB-4985-4B58-9840-BFC430B75C56}"/>
              </a:ext>
            </a:extLst>
          </p:cNvPr>
          <p:cNvSpPr txBox="1"/>
          <p:nvPr/>
        </p:nvSpPr>
        <p:spPr>
          <a:xfrm>
            <a:off x="4171950" y="1915202"/>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تحديد الحاجة للتغيير وتوثيقها بشكل واضح</a:t>
            </a:r>
            <a:endParaRPr lang="en-US"/>
          </a:p>
        </p:txBody>
      </p:sp>
      <p:sp>
        <p:nvSpPr>
          <p:cNvPr id="24" name="TextBox 23">
            <a:extLst>
              <a:ext uri="{FF2B5EF4-FFF2-40B4-BE49-F238E27FC236}">
                <a16:creationId xmlns:a16="http://schemas.microsoft.com/office/drawing/2014/main" id="{469671F2-2B44-4AB8-ABF0-CD41D7A87CDF}"/>
              </a:ext>
            </a:extLst>
          </p:cNvPr>
          <p:cNvSpPr txBox="1"/>
          <p:nvPr/>
        </p:nvSpPr>
        <p:spPr>
          <a:xfrm>
            <a:off x="4171950" y="2646940"/>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تقييم تأثير التغيير المقترح على أهداف المشروع وخطوات التنفيذ</a:t>
            </a:r>
            <a:endParaRPr lang="en-US"/>
          </a:p>
        </p:txBody>
      </p:sp>
      <p:sp>
        <p:nvSpPr>
          <p:cNvPr id="25" name="TextBox 24">
            <a:extLst>
              <a:ext uri="{FF2B5EF4-FFF2-40B4-BE49-F238E27FC236}">
                <a16:creationId xmlns:a16="http://schemas.microsoft.com/office/drawing/2014/main" id="{AB29F0BA-58D5-4B80-A7C1-A617D3E16415}"/>
              </a:ext>
            </a:extLst>
          </p:cNvPr>
          <p:cNvSpPr txBox="1"/>
          <p:nvPr/>
        </p:nvSpPr>
        <p:spPr>
          <a:xfrm>
            <a:off x="4181699" y="3381993"/>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وضع خطة إدارة التغيير تتضمن الأنشطة والمسؤوليات والجداول الزمنية</a:t>
            </a:r>
            <a:endParaRPr lang="en-US" dirty="0"/>
          </a:p>
        </p:txBody>
      </p:sp>
      <p:sp>
        <p:nvSpPr>
          <p:cNvPr id="26" name="TextBox 25">
            <a:extLst>
              <a:ext uri="{FF2B5EF4-FFF2-40B4-BE49-F238E27FC236}">
                <a16:creationId xmlns:a16="http://schemas.microsoft.com/office/drawing/2014/main" id="{C8D36C31-8537-49BE-B460-72BAEA642DD9}"/>
              </a:ext>
            </a:extLst>
          </p:cNvPr>
          <p:cNvSpPr txBox="1"/>
          <p:nvPr/>
        </p:nvSpPr>
        <p:spPr>
          <a:xfrm>
            <a:off x="4171950" y="4512158"/>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التنسيق مع أصحاب المصلحة المتأثرين وإشراكهم في عملية التغيير</a:t>
            </a:r>
            <a:endParaRPr lang="en-US"/>
          </a:p>
        </p:txBody>
      </p:sp>
      <p:sp>
        <p:nvSpPr>
          <p:cNvPr id="27" name="TextBox 26">
            <a:extLst>
              <a:ext uri="{FF2B5EF4-FFF2-40B4-BE49-F238E27FC236}">
                <a16:creationId xmlns:a16="http://schemas.microsoft.com/office/drawing/2014/main" id="{B2D61473-D991-4D72-A417-99BCCD68DD5C}"/>
              </a:ext>
            </a:extLst>
          </p:cNvPr>
          <p:cNvSpPr txBox="1"/>
          <p:nvPr/>
        </p:nvSpPr>
        <p:spPr>
          <a:xfrm>
            <a:off x="4171950" y="5282835"/>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تنفيذ التغيير وفقاً للخطة المعتمدة مع المراقبة والتتبع المستمر</a:t>
            </a:r>
            <a:endParaRPr lang="en-US" dirty="0"/>
          </a:p>
        </p:txBody>
      </p:sp>
      <p:sp>
        <p:nvSpPr>
          <p:cNvPr id="28" name="TextBox 27">
            <a:extLst>
              <a:ext uri="{FF2B5EF4-FFF2-40B4-BE49-F238E27FC236}">
                <a16:creationId xmlns:a16="http://schemas.microsoft.com/office/drawing/2014/main" id="{2A1D9CFB-995A-4BAE-ACE7-6F87118577E4}"/>
              </a:ext>
            </a:extLst>
          </p:cNvPr>
          <p:cNvSpPr txBox="1"/>
          <p:nvPr/>
        </p:nvSpPr>
        <p:spPr>
          <a:xfrm>
            <a:off x="4171950" y="6095987"/>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إغلاق عملية التغيير وتوثيق الدروس المستفادة</a:t>
            </a:r>
            <a:endParaRPr lang="en-US"/>
          </a:p>
        </p:txBody>
      </p:sp>
    </p:spTree>
    <p:extLst>
      <p:ext uri="{BB962C8B-B14F-4D97-AF65-F5344CB8AC3E}">
        <p14:creationId xmlns:p14="http://schemas.microsoft.com/office/powerpoint/2010/main" val="1014430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تقييم تأثير التغييرات</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2" name="Picture 2" descr="Idea 3d Images - Free Download on Freepik">
            <a:extLst>
              <a:ext uri="{FF2B5EF4-FFF2-40B4-BE49-F238E27FC236}">
                <a16:creationId xmlns:a16="http://schemas.microsoft.com/office/drawing/2014/main" id="{0A237BE6-0C7E-41B2-8E7E-D1281E3B247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960449"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D7311196-C190-43C5-8057-CA072981EBE2}"/>
              </a:ext>
            </a:extLst>
          </p:cNvPr>
          <p:cNvGrpSpPr/>
          <p:nvPr/>
        </p:nvGrpSpPr>
        <p:grpSpPr>
          <a:xfrm>
            <a:off x="2838600" y="3999976"/>
            <a:ext cx="2977802" cy="2636002"/>
            <a:chOff x="831449" y="1418669"/>
            <a:chExt cx="2927037" cy="2592030"/>
          </a:xfrm>
        </p:grpSpPr>
        <p:sp>
          <p:nvSpPr>
            <p:cNvPr id="45" name="مربع نص 24">
              <a:extLst>
                <a:ext uri="{FF2B5EF4-FFF2-40B4-BE49-F238E27FC236}">
                  <a16:creationId xmlns:a16="http://schemas.microsoft.com/office/drawing/2014/main" id="{F20E13F0-23C4-40F5-81DA-87628ACD7099}"/>
                </a:ext>
              </a:extLst>
            </p:cNvPr>
            <p:cNvSpPr txBox="1"/>
            <p:nvPr/>
          </p:nvSpPr>
          <p:spPr>
            <a:xfrm>
              <a:off x="1737435" y="1844609"/>
              <a:ext cx="1825886" cy="2064500"/>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الحصول على الموافقات والقبول</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6" name="Freeform: Shape 45">
              <a:extLst>
                <a:ext uri="{FF2B5EF4-FFF2-40B4-BE49-F238E27FC236}">
                  <a16:creationId xmlns:a16="http://schemas.microsoft.com/office/drawing/2014/main" id="{F6534A42-8FFC-4A52-AA69-6B1E666A09B5}"/>
                </a:ext>
              </a:extLst>
            </p:cNvPr>
            <p:cNvSpPr/>
            <p:nvPr/>
          </p:nvSpPr>
          <p:spPr>
            <a:xfrm>
              <a:off x="831449" y="1418669"/>
              <a:ext cx="2927037" cy="2592030"/>
            </a:xfrm>
            <a:custGeom>
              <a:avLst/>
              <a:gdLst>
                <a:gd name="connsiteX0" fmla="*/ 406966 w 2927037"/>
                <a:gd name="connsiteY0" fmla="*/ 1076455 h 2592030"/>
                <a:gd name="connsiteX1" fmla="*/ 233244 w 2927037"/>
                <a:gd name="connsiteY1" fmla="*/ 1335840 h 2592030"/>
                <a:gd name="connsiteX2" fmla="*/ 406966 w 2927037"/>
                <a:gd name="connsiteY2" fmla="*/ 1335840 h 2592030"/>
                <a:gd name="connsiteX3" fmla="*/ 425992 w 2927037"/>
                <a:gd name="connsiteY3" fmla="*/ 1000314 h 2592030"/>
                <a:gd name="connsiteX4" fmla="*/ 437893 w 2927037"/>
                <a:gd name="connsiteY4" fmla="*/ 1016971 h 2592030"/>
                <a:gd name="connsiteX5" fmla="*/ 437893 w 2927037"/>
                <a:gd name="connsiteY5" fmla="*/ 1352497 h 2592030"/>
                <a:gd name="connsiteX6" fmla="*/ 423617 w 2927037"/>
                <a:gd name="connsiteY6" fmla="*/ 1371541 h 2592030"/>
                <a:gd name="connsiteX7" fmla="*/ 199930 w 2927037"/>
                <a:gd name="connsiteY7" fmla="*/ 1371541 h 2592030"/>
                <a:gd name="connsiteX8" fmla="*/ 183267 w 2927037"/>
                <a:gd name="connsiteY8" fmla="*/ 1362028 h 2592030"/>
                <a:gd name="connsiteX9" fmla="*/ 183267 w 2927037"/>
                <a:gd name="connsiteY9" fmla="*/ 1342984 h 2592030"/>
                <a:gd name="connsiteX10" fmla="*/ 406966 w 2927037"/>
                <a:gd name="connsiteY10" fmla="*/ 1007440 h 2592030"/>
                <a:gd name="connsiteX11" fmla="*/ 425992 w 2927037"/>
                <a:gd name="connsiteY11" fmla="*/ 1000314 h 2592030"/>
                <a:gd name="connsiteX12" fmla="*/ 1765725 w 2927037"/>
                <a:gd name="connsiteY12" fmla="*/ 0 h 2592030"/>
                <a:gd name="connsiteX13" fmla="*/ 1920462 w 2927037"/>
                <a:gd name="connsiteY13" fmla="*/ 41076 h 2592030"/>
                <a:gd name="connsiteX14" fmla="*/ 2772419 w 2927037"/>
                <a:gd name="connsiteY14" fmla="*/ 533630 h 2592030"/>
                <a:gd name="connsiteX15" fmla="*/ 2927037 w 2927037"/>
                <a:gd name="connsiteY15" fmla="*/ 802526 h 2592030"/>
                <a:gd name="connsiteX16" fmla="*/ 2927037 w 2927037"/>
                <a:gd name="connsiteY16" fmla="*/ 1787755 h 2592030"/>
                <a:gd name="connsiteX17" fmla="*/ 2772419 w 2927037"/>
                <a:gd name="connsiteY17" fmla="*/ 2056651 h 2592030"/>
                <a:gd name="connsiteX18" fmla="*/ 1920462 w 2927037"/>
                <a:gd name="connsiteY18" fmla="*/ 2549205 h 2592030"/>
                <a:gd name="connsiteX19" fmla="*/ 1768147 w 2927037"/>
                <a:gd name="connsiteY19" fmla="*/ 2592030 h 2592030"/>
                <a:gd name="connsiteX20" fmla="*/ 1613394 w 2927037"/>
                <a:gd name="connsiteY20" fmla="*/ 2551617 h 2592030"/>
                <a:gd name="connsiteX21" fmla="*/ 485400 w 2927037"/>
                <a:gd name="connsiteY21" fmla="*/ 1901876 h 2592030"/>
                <a:gd name="connsiteX22" fmla="*/ 468868 w 2927037"/>
                <a:gd name="connsiteY22" fmla="*/ 1885228 h 2592030"/>
                <a:gd name="connsiteX23" fmla="*/ 468868 w 2927037"/>
                <a:gd name="connsiteY23" fmla="*/ 1597392 h 2592030"/>
                <a:gd name="connsiteX24" fmla="*/ 16668 w 2927037"/>
                <a:gd name="connsiteY24" fmla="*/ 1597392 h 2592030"/>
                <a:gd name="connsiteX25" fmla="*/ 0 w 2927037"/>
                <a:gd name="connsiteY25" fmla="*/ 1580624 h 2592030"/>
                <a:gd name="connsiteX26" fmla="*/ 0 w 2927037"/>
                <a:gd name="connsiteY26" fmla="*/ 1335613 h 2592030"/>
                <a:gd name="connsiteX27" fmla="*/ 2439 w 2927037"/>
                <a:gd name="connsiteY27" fmla="*/ 1326083 h 2592030"/>
                <a:gd name="connsiteX28" fmla="*/ 473611 w 2927037"/>
                <a:gd name="connsiteY28" fmla="*/ 633516 h 2592030"/>
                <a:gd name="connsiteX29" fmla="*/ 487840 w 2927037"/>
                <a:gd name="connsiteY29" fmla="*/ 626398 h 2592030"/>
                <a:gd name="connsiteX30" fmla="*/ 811440 w 2927037"/>
                <a:gd name="connsiteY30" fmla="*/ 626398 h 2592030"/>
                <a:gd name="connsiteX31" fmla="*/ 828108 w 2927037"/>
                <a:gd name="connsiteY31" fmla="*/ 643046 h 2592030"/>
                <a:gd name="connsiteX32" fmla="*/ 828108 w 2927037"/>
                <a:gd name="connsiteY32" fmla="*/ 1335613 h 2592030"/>
                <a:gd name="connsiteX33" fmla="*/ 968497 w 2927037"/>
                <a:gd name="connsiteY33" fmla="*/ 1335613 h 2592030"/>
                <a:gd name="connsiteX34" fmla="*/ 985165 w 2927037"/>
                <a:gd name="connsiteY34" fmla="*/ 1352261 h 2592030"/>
                <a:gd name="connsiteX35" fmla="*/ 968497 w 2927037"/>
                <a:gd name="connsiteY35" fmla="*/ 1368909 h 2592030"/>
                <a:gd name="connsiteX36" fmla="*/ 809136 w 2927037"/>
                <a:gd name="connsiteY36" fmla="*/ 1368909 h 2592030"/>
                <a:gd name="connsiteX37" fmla="*/ 792468 w 2927037"/>
                <a:gd name="connsiteY37" fmla="*/ 1352261 h 2592030"/>
                <a:gd name="connsiteX38" fmla="*/ 792468 w 2927037"/>
                <a:gd name="connsiteY38" fmla="*/ 659694 h 2592030"/>
                <a:gd name="connsiteX39" fmla="*/ 497325 w 2927037"/>
                <a:gd name="connsiteY39" fmla="*/ 659694 h 2592030"/>
                <a:gd name="connsiteX40" fmla="*/ 33336 w 2927037"/>
                <a:gd name="connsiteY40" fmla="*/ 1337905 h 2592030"/>
                <a:gd name="connsiteX41" fmla="*/ 33336 w 2927037"/>
                <a:gd name="connsiteY41" fmla="*/ 1559271 h 2592030"/>
                <a:gd name="connsiteX42" fmla="*/ 485400 w 2927037"/>
                <a:gd name="connsiteY42" fmla="*/ 1559271 h 2592030"/>
                <a:gd name="connsiteX43" fmla="*/ 502068 w 2927037"/>
                <a:gd name="connsiteY43" fmla="*/ 1575919 h 2592030"/>
                <a:gd name="connsiteX44" fmla="*/ 502068 w 2927037"/>
                <a:gd name="connsiteY44" fmla="*/ 1868580 h 2592030"/>
                <a:gd name="connsiteX45" fmla="*/ 1630062 w 2927037"/>
                <a:gd name="connsiteY45" fmla="*/ 2518201 h 2592030"/>
                <a:gd name="connsiteX46" fmla="*/ 1906098 w 2927037"/>
                <a:gd name="connsiteY46" fmla="*/ 2518201 h 2592030"/>
                <a:gd name="connsiteX47" fmla="*/ 2758055 w 2927037"/>
                <a:gd name="connsiteY47" fmla="*/ 2025647 h 2592030"/>
                <a:gd name="connsiteX48" fmla="*/ 2896141 w 2927037"/>
                <a:gd name="connsiteY48" fmla="*/ 1787755 h 2592030"/>
                <a:gd name="connsiteX49" fmla="*/ 2896141 w 2927037"/>
                <a:gd name="connsiteY49" fmla="*/ 802526 h 2592030"/>
                <a:gd name="connsiteX50" fmla="*/ 2758055 w 2927037"/>
                <a:gd name="connsiteY50" fmla="*/ 564512 h 2592030"/>
                <a:gd name="connsiteX51" fmla="*/ 1906098 w 2927037"/>
                <a:gd name="connsiteY51" fmla="*/ 71958 h 2592030"/>
                <a:gd name="connsiteX52" fmla="*/ 1630062 w 2927037"/>
                <a:gd name="connsiteY52" fmla="*/ 71958 h 2592030"/>
                <a:gd name="connsiteX53" fmla="*/ 887597 w 2927037"/>
                <a:gd name="connsiteY53" fmla="*/ 476569 h 2592030"/>
                <a:gd name="connsiteX54" fmla="*/ 863883 w 2927037"/>
                <a:gd name="connsiteY54" fmla="*/ 469331 h 2592030"/>
                <a:gd name="connsiteX55" fmla="*/ 870929 w 2927037"/>
                <a:gd name="connsiteY55" fmla="*/ 445566 h 2592030"/>
                <a:gd name="connsiteX56" fmla="*/ 1611090 w 2927037"/>
                <a:gd name="connsiteY56" fmla="*/ 41076 h 2592030"/>
                <a:gd name="connsiteX57" fmla="*/ 1765725 w 2927037"/>
                <a:gd name="connsiteY57" fmla="*/ 0 h 259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927037" h="2592030">
                  <a:moveTo>
                    <a:pt x="406966" y="1076455"/>
                  </a:moveTo>
                  <a:lnTo>
                    <a:pt x="233244" y="1335840"/>
                  </a:lnTo>
                  <a:lnTo>
                    <a:pt x="406966" y="1335840"/>
                  </a:lnTo>
                  <a:close/>
                  <a:moveTo>
                    <a:pt x="425992" y="1000314"/>
                  </a:moveTo>
                  <a:cubicBezTo>
                    <a:pt x="433130" y="1002683"/>
                    <a:pt x="437893" y="1009827"/>
                    <a:pt x="437893" y="1016971"/>
                  </a:cubicBezTo>
                  <a:lnTo>
                    <a:pt x="437893" y="1352497"/>
                  </a:lnTo>
                  <a:cubicBezTo>
                    <a:pt x="442655" y="1364398"/>
                    <a:pt x="433142" y="1371541"/>
                    <a:pt x="423617" y="1371541"/>
                  </a:cubicBezTo>
                  <a:lnTo>
                    <a:pt x="199930" y="1371541"/>
                  </a:lnTo>
                  <a:cubicBezTo>
                    <a:pt x="192792" y="1371541"/>
                    <a:pt x="188029" y="1366785"/>
                    <a:pt x="183267" y="1362028"/>
                  </a:cubicBezTo>
                  <a:cubicBezTo>
                    <a:pt x="180891" y="1357271"/>
                    <a:pt x="180891" y="1350128"/>
                    <a:pt x="183267" y="1342984"/>
                  </a:cubicBezTo>
                  <a:lnTo>
                    <a:pt x="406966" y="1007440"/>
                  </a:lnTo>
                  <a:cubicBezTo>
                    <a:pt x="411716" y="1000314"/>
                    <a:pt x="418854" y="997927"/>
                    <a:pt x="425992" y="1000314"/>
                  </a:cubicBezTo>
                  <a:close/>
                  <a:moveTo>
                    <a:pt x="1765725" y="0"/>
                  </a:moveTo>
                  <a:cubicBezTo>
                    <a:pt x="1819269" y="0"/>
                    <a:pt x="1872830" y="13692"/>
                    <a:pt x="1920462" y="41076"/>
                  </a:cubicBezTo>
                  <a:lnTo>
                    <a:pt x="2772419" y="533630"/>
                  </a:lnTo>
                  <a:cubicBezTo>
                    <a:pt x="2867548" y="588398"/>
                    <a:pt x="2927037" y="693110"/>
                    <a:pt x="2927037" y="802526"/>
                  </a:cubicBezTo>
                  <a:lnTo>
                    <a:pt x="2927037" y="1787755"/>
                  </a:lnTo>
                  <a:cubicBezTo>
                    <a:pt x="2927037" y="1897171"/>
                    <a:pt x="2867548" y="2001882"/>
                    <a:pt x="2772419" y="2056651"/>
                  </a:cubicBezTo>
                  <a:lnTo>
                    <a:pt x="1920462" y="2549205"/>
                  </a:lnTo>
                  <a:cubicBezTo>
                    <a:pt x="1875201" y="2577795"/>
                    <a:pt x="1822894" y="2592030"/>
                    <a:pt x="1768147" y="2592030"/>
                  </a:cubicBezTo>
                  <a:cubicBezTo>
                    <a:pt x="1713401" y="2592030"/>
                    <a:pt x="1661094" y="2577795"/>
                    <a:pt x="1613394" y="2551617"/>
                  </a:cubicBezTo>
                  <a:lnTo>
                    <a:pt x="485400" y="1901876"/>
                  </a:lnTo>
                  <a:cubicBezTo>
                    <a:pt x="475915" y="1901876"/>
                    <a:pt x="468868" y="1894758"/>
                    <a:pt x="468868" y="1885228"/>
                  </a:cubicBezTo>
                  <a:lnTo>
                    <a:pt x="468868" y="1597392"/>
                  </a:lnTo>
                  <a:lnTo>
                    <a:pt x="16668" y="1597392"/>
                  </a:lnTo>
                  <a:cubicBezTo>
                    <a:pt x="7182" y="1597392"/>
                    <a:pt x="0" y="1590154"/>
                    <a:pt x="0" y="1580624"/>
                  </a:cubicBezTo>
                  <a:lnTo>
                    <a:pt x="0" y="1335613"/>
                  </a:lnTo>
                  <a:cubicBezTo>
                    <a:pt x="0" y="1333201"/>
                    <a:pt x="0" y="1328375"/>
                    <a:pt x="2439" y="1326083"/>
                  </a:cubicBezTo>
                  <a:lnTo>
                    <a:pt x="473611" y="633516"/>
                  </a:lnTo>
                  <a:cubicBezTo>
                    <a:pt x="475915" y="628811"/>
                    <a:pt x="483097" y="626398"/>
                    <a:pt x="487840" y="626398"/>
                  </a:cubicBezTo>
                  <a:lnTo>
                    <a:pt x="811440" y="626398"/>
                  </a:lnTo>
                  <a:cubicBezTo>
                    <a:pt x="821061" y="626398"/>
                    <a:pt x="828108" y="633516"/>
                    <a:pt x="828108" y="643046"/>
                  </a:cubicBezTo>
                  <a:lnTo>
                    <a:pt x="828108" y="1335613"/>
                  </a:lnTo>
                  <a:lnTo>
                    <a:pt x="968497" y="1335613"/>
                  </a:lnTo>
                  <a:cubicBezTo>
                    <a:pt x="978118" y="1335613"/>
                    <a:pt x="985165" y="1342731"/>
                    <a:pt x="985165" y="1352261"/>
                  </a:cubicBezTo>
                  <a:cubicBezTo>
                    <a:pt x="985165" y="1361791"/>
                    <a:pt x="978118" y="1368909"/>
                    <a:pt x="968497" y="1368909"/>
                  </a:cubicBezTo>
                  <a:lnTo>
                    <a:pt x="809136" y="1368909"/>
                  </a:lnTo>
                  <a:cubicBezTo>
                    <a:pt x="799515" y="1368909"/>
                    <a:pt x="792468" y="1361791"/>
                    <a:pt x="792468" y="1352261"/>
                  </a:cubicBezTo>
                  <a:lnTo>
                    <a:pt x="792468" y="659694"/>
                  </a:lnTo>
                  <a:lnTo>
                    <a:pt x="497325" y="659694"/>
                  </a:lnTo>
                  <a:lnTo>
                    <a:pt x="33336" y="1337905"/>
                  </a:lnTo>
                  <a:lnTo>
                    <a:pt x="33336" y="1559271"/>
                  </a:lnTo>
                  <a:lnTo>
                    <a:pt x="485400" y="1559271"/>
                  </a:lnTo>
                  <a:cubicBezTo>
                    <a:pt x="495022" y="1559271"/>
                    <a:pt x="502068" y="1566389"/>
                    <a:pt x="502068" y="1575919"/>
                  </a:cubicBezTo>
                  <a:lnTo>
                    <a:pt x="502068" y="1868580"/>
                  </a:lnTo>
                  <a:lnTo>
                    <a:pt x="1630062" y="2518201"/>
                  </a:lnTo>
                  <a:cubicBezTo>
                    <a:pt x="1715705" y="2568265"/>
                    <a:pt x="1820455" y="2568265"/>
                    <a:pt x="1906098" y="2518201"/>
                  </a:cubicBezTo>
                  <a:lnTo>
                    <a:pt x="2758055" y="2025647"/>
                  </a:lnTo>
                  <a:cubicBezTo>
                    <a:pt x="2843698" y="1975704"/>
                    <a:pt x="2896141" y="1885228"/>
                    <a:pt x="2896141" y="1787755"/>
                  </a:cubicBezTo>
                  <a:lnTo>
                    <a:pt x="2896141" y="802526"/>
                  </a:lnTo>
                  <a:cubicBezTo>
                    <a:pt x="2896141" y="704932"/>
                    <a:pt x="2843698" y="612163"/>
                    <a:pt x="2758055" y="564512"/>
                  </a:cubicBezTo>
                  <a:lnTo>
                    <a:pt x="1906098" y="71958"/>
                  </a:lnTo>
                  <a:cubicBezTo>
                    <a:pt x="1820455" y="22015"/>
                    <a:pt x="1715705" y="22015"/>
                    <a:pt x="1630062" y="71958"/>
                  </a:cubicBezTo>
                  <a:lnTo>
                    <a:pt x="887597" y="476569"/>
                  </a:lnTo>
                  <a:cubicBezTo>
                    <a:pt x="878111" y="481274"/>
                    <a:pt x="868625" y="478861"/>
                    <a:pt x="863883" y="469331"/>
                  </a:cubicBezTo>
                  <a:cubicBezTo>
                    <a:pt x="859140" y="459801"/>
                    <a:pt x="861443" y="450391"/>
                    <a:pt x="870929" y="445566"/>
                  </a:cubicBezTo>
                  <a:lnTo>
                    <a:pt x="1611090" y="41076"/>
                  </a:lnTo>
                  <a:cubicBezTo>
                    <a:pt x="1658655" y="13692"/>
                    <a:pt x="1712181" y="0"/>
                    <a:pt x="1765725" y="0"/>
                  </a:cubicBezTo>
                  <a:close/>
                </a:path>
              </a:pathLst>
            </a:custGeom>
            <a:solidFill>
              <a:srgbClr val="0058A3"/>
            </a:solidFill>
            <a:ln w="12700">
              <a:miter lim="400000"/>
            </a:ln>
          </p:spPr>
          <p:txBody>
            <a:bodyPr wrap="square" lIns="38100" tIns="38100" rIns="38100" bIns="38100" anchor="ctr">
              <a:noAutofit/>
            </a:bodyPr>
            <a:lstStyle/>
            <a:p>
              <a:endParaRPr lang="en-US" sz="2400"/>
            </a:p>
          </p:txBody>
        </p:sp>
      </p:grpSp>
      <p:grpSp>
        <p:nvGrpSpPr>
          <p:cNvPr id="31" name="Group 30">
            <a:extLst>
              <a:ext uri="{FF2B5EF4-FFF2-40B4-BE49-F238E27FC236}">
                <a16:creationId xmlns:a16="http://schemas.microsoft.com/office/drawing/2014/main" id="{B2C22AEF-5386-4795-BC2A-3F39B1449C9A}"/>
              </a:ext>
            </a:extLst>
          </p:cNvPr>
          <p:cNvGrpSpPr/>
          <p:nvPr/>
        </p:nvGrpSpPr>
        <p:grpSpPr>
          <a:xfrm>
            <a:off x="6373080" y="4045927"/>
            <a:ext cx="2832545" cy="2686685"/>
            <a:chOff x="2966202" y="1446424"/>
            <a:chExt cx="2784257" cy="2641867"/>
          </a:xfrm>
        </p:grpSpPr>
        <p:sp>
          <p:nvSpPr>
            <p:cNvPr id="43" name="مربع نص 24">
              <a:extLst>
                <a:ext uri="{FF2B5EF4-FFF2-40B4-BE49-F238E27FC236}">
                  <a16:creationId xmlns:a16="http://schemas.microsoft.com/office/drawing/2014/main" id="{CDA6E187-9DD8-4150-8738-200482CDF2F0}"/>
                </a:ext>
              </a:extLst>
            </p:cNvPr>
            <p:cNvSpPr txBox="1"/>
            <p:nvPr/>
          </p:nvSpPr>
          <p:spPr>
            <a:xfrm>
              <a:off x="3804689" y="1827180"/>
              <a:ext cx="1825886" cy="2261111"/>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التخطيط الفعال لتنفيذ التغييرات</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4" name="Shape">
              <a:extLst>
                <a:ext uri="{FF2B5EF4-FFF2-40B4-BE49-F238E27FC236}">
                  <a16:creationId xmlns:a16="http://schemas.microsoft.com/office/drawing/2014/main" id="{DEF669C6-997E-4A4E-A5F0-33D0C375573F}"/>
                </a:ext>
              </a:extLst>
            </p:cNvPr>
            <p:cNvSpPr/>
            <p:nvPr/>
          </p:nvSpPr>
          <p:spPr>
            <a:xfrm>
              <a:off x="2966202" y="1446424"/>
              <a:ext cx="2784257" cy="2597150"/>
            </a:xfrm>
            <a:custGeom>
              <a:avLst/>
              <a:gdLst/>
              <a:ahLst/>
              <a:cxnLst>
                <a:cxn ang="0">
                  <a:pos x="wd2" y="hd2"/>
                </a:cxn>
                <a:cxn ang="5400000">
                  <a:pos x="wd2" y="hd2"/>
                </a:cxn>
                <a:cxn ang="10800000">
                  <a:pos x="wd2" y="hd2"/>
                </a:cxn>
                <a:cxn ang="16200000">
                  <a:pos x="wd2" y="hd2"/>
                </a:cxn>
              </a:cxnLst>
              <a:rect l="0" t="0" r="r" b="b"/>
              <a:pathLst>
                <a:path w="21600" h="21489" extrusionOk="0">
                  <a:moveTo>
                    <a:pt x="12498" y="21489"/>
                  </a:moveTo>
                  <a:cubicBezTo>
                    <a:pt x="12074" y="21489"/>
                    <a:pt x="11668" y="21371"/>
                    <a:pt x="11298" y="21154"/>
                  </a:cubicBezTo>
                  <a:lnTo>
                    <a:pt x="3822" y="16547"/>
                  </a:lnTo>
                  <a:cubicBezTo>
                    <a:pt x="3046" y="16547"/>
                    <a:pt x="2160" y="16291"/>
                    <a:pt x="1569" y="15897"/>
                  </a:cubicBezTo>
                  <a:cubicBezTo>
                    <a:pt x="960" y="15503"/>
                    <a:pt x="517" y="14952"/>
                    <a:pt x="240" y="14282"/>
                  </a:cubicBezTo>
                  <a:cubicBezTo>
                    <a:pt x="129" y="13987"/>
                    <a:pt x="55" y="13652"/>
                    <a:pt x="0" y="13318"/>
                  </a:cubicBezTo>
                  <a:cubicBezTo>
                    <a:pt x="0" y="13318"/>
                    <a:pt x="0" y="13298"/>
                    <a:pt x="0" y="13298"/>
                  </a:cubicBezTo>
                  <a:lnTo>
                    <a:pt x="0" y="13259"/>
                  </a:lnTo>
                  <a:cubicBezTo>
                    <a:pt x="0" y="13062"/>
                    <a:pt x="111" y="12944"/>
                    <a:pt x="314" y="12944"/>
                  </a:cubicBezTo>
                  <a:lnTo>
                    <a:pt x="2455" y="12944"/>
                  </a:lnTo>
                  <a:cubicBezTo>
                    <a:pt x="2529" y="12944"/>
                    <a:pt x="2677" y="12983"/>
                    <a:pt x="2788" y="13180"/>
                  </a:cubicBezTo>
                  <a:cubicBezTo>
                    <a:pt x="2788" y="13199"/>
                    <a:pt x="2806" y="13199"/>
                    <a:pt x="2806" y="13219"/>
                  </a:cubicBezTo>
                  <a:cubicBezTo>
                    <a:pt x="2806" y="13239"/>
                    <a:pt x="2825" y="13298"/>
                    <a:pt x="2898" y="13416"/>
                  </a:cubicBezTo>
                  <a:cubicBezTo>
                    <a:pt x="2898" y="13416"/>
                    <a:pt x="2898" y="13416"/>
                    <a:pt x="2898" y="13436"/>
                  </a:cubicBezTo>
                  <a:cubicBezTo>
                    <a:pt x="3065" y="13810"/>
                    <a:pt x="3305" y="13987"/>
                    <a:pt x="3674" y="13987"/>
                  </a:cubicBezTo>
                  <a:cubicBezTo>
                    <a:pt x="3858" y="13987"/>
                    <a:pt x="4006" y="13948"/>
                    <a:pt x="4154" y="13849"/>
                  </a:cubicBezTo>
                  <a:cubicBezTo>
                    <a:pt x="4302" y="13751"/>
                    <a:pt x="4412" y="13613"/>
                    <a:pt x="4505" y="13436"/>
                  </a:cubicBezTo>
                  <a:cubicBezTo>
                    <a:pt x="4597" y="13239"/>
                    <a:pt x="4652" y="13003"/>
                    <a:pt x="4652" y="12727"/>
                  </a:cubicBezTo>
                  <a:cubicBezTo>
                    <a:pt x="4652" y="12451"/>
                    <a:pt x="4615" y="12235"/>
                    <a:pt x="4523" y="12038"/>
                  </a:cubicBezTo>
                  <a:cubicBezTo>
                    <a:pt x="4468" y="11861"/>
                    <a:pt x="4357" y="11742"/>
                    <a:pt x="4228" y="11644"/>
                  </a:cubicBezTo>
                  <a:cubicBezTo>
                    <a:pt x="4080" y="11546"/>
                    <a:pt x="3932" y="11506"/>
                    <a:pt x="3748" y="11506"/>
                  </a:cubicBezTo>
                  <a:cubicBezTo>
                    <a:pt x="3545" y="11506"/>
                    <a:pt x="3360" y="11565"/>
                    <a:pt x="3194" y="11664"/>
                  </a:cubicBezTo>
                  <a:cubicBezTo>
                    <a:pt x="3028" y="11762"/>
                    <a:pt x="2917" y="11880"/>
                    <a:pt x="2862" y="12018"/>
                  </a:cubicBezTo>
                  <a:cubicBezTo>
                    <a:pt x="2825" y="12176"/>
                    <a:pt x="2695" y="12274"/>
                    <a:pt x="2548" y="12274"/>
                  </a:cubicBezTo>
                  <a:lnTo>
                    <a:pt x="369" y="12274"/>
                  </a:lnTo>
                  <a:cubicBezTo>
                    <a:pt x="277" y="12274"/>
                    <a:pt x="203" y="12235"/>
                    <a:pt x="148" y="12176"/>
                  </a:cubicBezTo>
                  <a:cubicBezTo>
                    <a:pt x="92" y="12117"/>
                    <a:pt x="55" y="12038"/>
                    <a:pt x="55" y="11939"/>
                  </a:cubicBezTo>
                  <a:lnTo>
                    <a:pt x="55" y="5540"/>
                  </a:lnTo>
                  <a:cubicBezTo>
                    <a:pt x="55" y="5442"/>
                    <a:pt x="92" y="5363"/>
                    <a:pt x="148" y="5304"/>
                  </a:cubicBezTo>
                  <a:cubicBezTo>
                    <a:pt x="203" y="5245"/>
                    <a:pt x="277" y="5205"/>
                    <a:pt x="369" y="5205"/>
                  </a:cubicBezTo>
                  <a:lnTo>
                    <a:pt x="6775" y="5205"/>
                  </a:lnTo>
                  <a:cubicBezTo>
                    <a:pt x="6868" y="5205"/>
                    <a:pt x="6942" y="5245"/>
                    <a:pt x="6997" y="5304"/>
                  </a:cubicBezTo>
                  <a:cubicBezTo>
                    <a:pt x="7052" y="5363"/>
                    <a:pt x="7089" y="5442"/>
                    <a:pt x="7089" y="5540"/>
                  </a:cubicBezTo>
                  <a:lnTo>
                    <a:pt x="7089" y="7371"/>
                  </a:lnTo>
                  <a:cubicBezTo>
                    <a:pt x="7089" y="7470"/>
                    <a:pt x="7052" y="7548"/>
                    <a:pt x="6997" y="7607"/>
                  </a:cubicBezTo>
                  <a:cubicBezTo>
                    <a:pt x="6942" y="7667"/>
                    <a:pt x="6868" y="7706"/>
                    <a:pt x="6775" y="7706"/>
                  </a:cubicBezTo>
                  <a:lnTo>
                    <a:pt x="2769" y="7706"/>
                  </a:lnTo>
                  <a:lnTo>
                    <a:pt x="2769" y="9321"/>
                  </a:lnTo>
                  <a:cubicBezTo>
                    <a:pt x="3157" y="9104"/>
                    <a:pt x="3600" y="9005"/>
                    <a:pt x="4080" y="9005"/>
                  </a:cubicBezTo>
                  <a:cubicBezTo>
                    <a:pt x="4800" y="9005"/>
                    <a:pt x="5428" y="9202"/>
                    <a:pt x="5982" y="9596"/>
                  </a:cubicBezTo>
                  <a:cubicBezTo>
                    <a:pt x="6535" y="9990"/>
                    <a:pt x="6923" y="10522"/>
                    <a:pt x="7182" y="11191"/>
                  </a:cubicBezTo>
                  <a:cubicBezTo>
                    <a:pt x="7200" y="11270"/>
                    <a:pt x="7182" y="11349"/>
                    <a:pt x="7108" y="11388"/>
                  </a:cubicBezTo>
                  <a:cubicBezTo>
                    <a:pt x="7034" y="11408"/>
                    <a:pt x="6960" y="11388"/>
                    <a:pt x="6923" y="11309"/>
                  </a:cubicBezTo>
                  <a:cubicBezTo>
                    <a:pt x="6702" y="10699"/>
                    <a:pt x="6332" y="10207"/>
                    <a:pt x="5834" y="9852"/>
                  </a:cubicBezTo>
                  <a:cubicBezTo>
                    <a:pt x="5335" y="9498"/>
                    <a:pt x="4745" y="9321"/>
                    <a:pt x="4080" y="9321"/>
                  </a:cubicBezTo>
                  <a:cubicBezTo>
                    <a:pt x="3600" y="9321"/>
                    <a:pt x="3175" y="9439"/>
                    <a:pt x="2806" y="9675"/>
                  </a:cubicBezTo>
                  <a:cubicBezTo>
                    <a:pt x="2751" y="9734"/>
                    <a:pt x="2677" y="9734"/>
                    <a:pt x="2603" y="9695"/>
                  </a:cubicBezTo>
                  <a:cubicBezTo>
                    <a:pt x="2529" y="9655"/>
                    <a:pt x="2492" y="9596"/>
                    <a:pt x="2492" y="9498"/>
                  </a:cubicBezTo>
                  <a:lnTo>
                    <a:pt x="2492" y="7667"/>
                  </a:lnTo>
                  <a:cubicBezTo>
                    <a:pt x="2492" y="7529"/>
                    <a:pt x="2585" y="7450"/>
                    <a:pt x="2695" y="7450"/>
                  </a:cubicBezTo>
                  <a:lnTo>
                    <a:pt x="6775" y="7450"/>
                  </a:lnTo>
                  <a:cubicBezTo>
                    <a:pt x="6794" y="7450"/>
                    <a:pt x="6794" y="7450"/>
                    <a:pt x="6794" y="7430"/>
                  </a:cubicBezTo>
                  <a:cubicBezTo>
                    <a:pt x="6794" y="7430"/>
                    <a:pt x="6812" y="7411"/>
                    <a:pt x="6812" y="7411"/>
                  </a:cubicBezTo>
                  <a:lnTo>
                    <a:pt x="6812" y="5540"/>
                  </a:lnTo>
                  <a:cubicBezTo>
                    <a:pt x="6812" y="5520"/>
                    <a:pt x="6812" y="5520"/>
                    <a:pt x="6794" y="5520"/>
                  </a:cubicBezTo>
                  <a:cubicBezTo>
                    <a:pt x="6794" y="5520"/>
                    <a:pt x="6775" y="5501"/>
                    <a:pt x="6775" y="5501"/>
                  </a:cubicBezTo>
                  <a:lnTo>
                    <a:pt x="369" y="5501"/>
                  </a:lnTo>
                  <a:cubicBezTo>
                    <a:pt x="351" y="5501"/>
                    <a:pt x="351" y="5501"/>
                    <a:pt x="351" y="5520"/>
                  </a:cubicBezTo>
                  <a:cubicBezTo>
                    <a:pt x="351" y="5520"/>
                    <a:pt x="332" y="5540"/>
                    <a:pt x="332" y="5540"/>
                  </a:cubicBezTo>
                  <a:lnTo>
                    <a:pt x="332" y="11939"/>
                  </a:lnTo>
                  <a:cubicBezTo>
                    <a:pt x="332" y="11959"/>
                    <a:pt x="332" y="11959"/>
                    <a:pt x="351" y="11959"/>
                  </a:cubicBezTo>
                  <a:cubicBezTo>
                    <a:pt x="351" y="11959"/>
                    <a:pt x="369" y="11979"/>
                    <a:pt x="369" y="11979"/>
                  </a:cubicBezTo>
                  <a:lnTo>
                    <a:pt x="2548" y="11979"/>
                  </a:lnTo>
                  <a:cubicBezTo>
                    <a:pt x="2585" y="11979"/>
                    <a:pt x="2585" y="11979"/>
                    <a:pt x="2603" y="11920"/>
                  </a:cubicBezTo>
                  <a:cubicBezTo>
                    <a:pt x="2695" y="11703"/>
                    <a:pt x="2843" y="11526"/>
                    <a:pt x="3065" y="11388"/>
                  </a:cubicBezTo>
                  <a:cubicBezTo>
                    <a:pt x="3286" y="11270"/>
                    <a:pt x="3508" y="11191"/>
                    <a:pt x="3766" y="11191"/>
                  </a:cubicBezTo>
                  <a:cubicBezTo>
                    <a:pt x="3988" y="11191"/>
                    <a:pt x="4209" y="11250"/>
                    <a:pt x="4394" y="11368"/>
                  </a:cubicBezTo>
                  <a:cubicBezTo>
                    <a:pt x="4578" y="11486"/>
                    <a:pt x="4708" y="11664"/>
                    <a:pt x="4800" y="11880"/>
                  </a:cubicBezTo>
                  <a:cubicBezTo>
                    <a:pt x="4892" y="12097"/>
                    <a:pt x="4948" y="12372"/>
                    <a:pt x="4948" y="12688"/>
                  </a:cubicBezTo>
                  <a:cubicBezTo>
                    <a:pt x="4948" y="13022"/>
                    <a:pt x="4892" y="13318"/>
                    <a:pt x="4763" y="13534"/>
                  </a:cubicBezTo>
                  <a:cubicBezTo>
                    <a:pt x="4652" y="13751"/>
                    <a:pt x="4505" y="13948"/>
                    <a:pt x="4320" y="14066"/>
                  </a:cubicBezTo>
                  <a:cubicBezTo>
                    <a:pt x="4135" y="14184"/>
                    <a:pt x="3914" y="14243"/>
                    <a:pt x="3692" y="14243"/>
                  </a:cubicBezTo>
                  <a:cubicBezTo>
                    <a:pt x="3231" y="14243"/>
                    <a:pt x="2880" y="14007"/>
                    <a:pt x="2677" y="13534"/>
                  </a:cubicBezTo>
                  <a:cubicBezTo>
                    <a:pt x="2622" y="13436"/>
                    <a:pt x="2585" y="13337"/>
                    <a:pt x="2566" y="13259"/>
                  </a:cubicBezTo>
                  <a:cubicBezTo>
                    <a:pt x="2529" y="13199"/>
                    <a:pt x="2511" y="13199"/>
                    <a:pt x="2492" y="13199"/>
                  </a:cubicBezTo>
                  <a:lnTo>
                    <a:pt x="351" y="13199"/>
                  </a:lnTo>
                  <a:cubicBezTo>
                    <a:pt x="332" y="13199"/>
                    <a:pt x="314" y="13199"/>
                    <a:pt x="314" y="13199"/>
                  </a:cubicBezTo>
                  <a:cubicBezTo>
                    <a:pt x="314" y="13199"/>
                    <a:pt x="314" y="13199"/>
                    <a:pt x="314" y="13219"/>
                  </a:cubicBezTo>
                  <a:lnTo>
                    <a:pt x="314" y="13239"/>
                  </a:lnTo>
                  <a:cubicBezTo>
                    <a:pt x="369" y="13554"/>
                    <a:pt x="443" y="13849"/>
                    <a:pt x="535" y="14125"/>
                  </a:cubicBezTo>
                  <a:cubicBezTo>
                    <a:pt x="775" y="14735"/>
                    <a:pt x="1200" y="15247"/>
                    <a:pt x="1754" y="15602"/>
                  </a:cubicBezTo>
                  <a:cubicBezTo>
                    <a:pt x="2308" y="15956"/>
                    <a:pt x="3157" y="16192"/>
                    <a:pt x="3914" y="16192"/>
                  </a:cubicBezTo>
                  <a:cubicBezTo>
                    <a:pt x="3932" y="16192"/>
                    <a:pt x="3969" y="16192"/>
                    <a:pt x="3988" y="16212"/>
                  </a:cubicBezTo>
                  <a:lnTo>
                    <a:pt x="11502" y="20839"/>
                  </a:lnTo>
                  <a:cubicBezTo>
                    <a:pt x="12166" y="21253"/>
                    <a:pt x="12978" y="21253"/>
                    <a:pt x="13643" y="20839"/>
                  </a:cubicBezTo>
                  <a:lnTo>
                    <a:pt x="20252" y="16763"/>
                  </a:lnTo>
                  <a:cubicBezTo>
                    <a:pt x="20917" y="16350"/>
                    <a:pt x="21323" y="15602"/>
                    <a:pt x="21323" y="14794"/>
                  </a:cubicBezTo>
                  <a:lnTo>
                    <a:pt x="21323" y="6643"/>
                  </a:lnTo>
                  <a:cubicBezTo>
                    <a:pt x="21323" y="5835"/>
                    <a:pt x="20917" y="5067"/>
                    <a:pt x="20252" y="4674"/>
                  </a:cubicBezTo>
                  <a:lnTo>
                    <a:pt x="13643" y="598"/>
                  </a:lnTo>
                  <a:cubicBezTo>
                    <a:pt x="12978" y="184"/>
                    <a:pt x="12166" y="184"/>
                    <a:pt x="11502" y="598"/>
                  </a:cubicBezTo>
                  <a:cubicBezTo>
                    <a:pt x="11483" y="618"/>
                    <a:pt x="11465" y="618"/>
                    <a:pt x="11446" y="618"/>
                  </a:cubicBezTo>
                  <a:lnTo>
                    <a:pt x="5649" y="3945"/>
                  </a:lnTo>
                  <a:cubicBezTo>
                    <a:pt x="5575" y="3985"/>
                    <a:pt x="5502" y="3965"/>
                    <a:pt x="5465" y="3886"/>
                  </a:cubicBezTo>
                  <a:cubicBezTo>
                    <a:pt x="5428" y="3807"/>
                    <a:pt x="5446" y="3729"/>
                    <a:pt x="5520" y="3689"/>
                  </a:cubicBezTo>
                  <a:lnTo>
                    <a:pt x="11354" y="342"/>
                  </a:lnTo>
                  <a:cubicBezTo>
                    <a:pt x="11372" y="342"/>
                    <a:pt x="11391" y="322"/>
                    <a:pt x="11409" y="322"/>
                  </a:cubicBezTo>
                  <a:cubicBezTo>
                    <a:pt x="12148" y="-111"/>
                    <a:pt x="13052" y="-111"/>
                    <a:pt x="13791" y="342"/>
                  </a:cubicBezTo>
                  <a:lnTo>
                    <a:pt x="20400" y="4418"/>
                  </a:lnTo>
                  <a:cubicBezTo>
                    <a:pt x="21138" y="4871"/>
                    <a:pt x="21600" y="5737"/>
                    <a:pt x="21600" y="6643"/>
                  </a:cubicBezTo>
                  <a:lnTo>
                    <a:pt x="21600" y="14794"/>
                  </a:lnTo>
                  <a:cubicBezTo>
                    <a:pt x="21600" y="15700"/>
                    <a:pt x="21138" y="16566"/>
                    <a:pt x="20400" y="17019"/>
                  </a:cubicBezTo>
                  <a:lnTo>
                    <a:pt x="13791" y="21095"/>
                  </a:lnTo>
                  <a:cubicBezTo>
                    <a:pt x="13329" y="21371"/>
                    <a:pt x="12923" y="21489"/>
                    <a:pt x="12498" y="21489"/>
                  </a:cubicBezTo>
                  <a:close/>
                </a:path>
              </a:pathLst>
            </a:custGeom>
            <a:solidFill>
              <a:srgbClr val="0058A3"/>
            </a:solidFill>
            <a:ln w="12700">
              <a:miter lim="400000"/>
            </a:ln>
          </p:spPr>
          <p:txBody>
            <a:bodyPr lIns="38100" tIns="38100" rIns="38100" bIns="38100" anchor="ctr"/>
            <a:lstStyle/>
            <a:p>
              <a:endParaRPr lang="en-US" sz="2400"/>
            </a:p>
          </p:txBody>
        </p:sp>
      </p:grpSp>
      <p:grpSp>
        <p:nvGrpSpPr>
          <p:cNvPr id="37" name="Group 36">
            <a:extLst>
              <a:ext uri="{FF2B5EF4-FFF2-40B4-BE49-F238E27FC236}">
                <a16:creationId xmlns:a16="http://schemas.microsoft.com/office/drawing/2014/main" id="{3C8915B1-EB89-4497-8B80-6C6A64199DA1}"/>
              </a:ext>
            </a:extLst>
          </p:cNvPr>
          <p:cNvGrpSpPr/>
          <p:nvPr/>
        </p:nvGrpSpPr>
        <p:grpSpPr>
          <a:xfrm>
            <a:off x="4594082" y="1675412"/>
            <a:ext cx="2847070" cy="2623006"/>
            <a:chOff x="1891724" y="14611"/>
            <a:chExt cx="2798535" cy="2580195"/>
          </a:xfrm>
        </p:grpSpPr>
        <p:sp>
          <p:nvSpPr>
            <p:cNvPr id="41" name="مربع نص 24">
              <a:extLst>
                <a:ext uri="{FF2B5EF4-FFF2-40B4-BE49-F238E27FC236}">
                  <a16:creationId xmlns:a16="http://schemas.microsoft.com/office/drawing/2014/main" id="{5A51CB95-4722-4E6C-A7E1-B2F8BBB8E21E}"/>
                </a:ext>
              </a:extLst>
            </p:cNvPr>
            <p:cNvSpPr txBox="1"/>
            <p:nvPr/>
          </p:nvSpPr>
          <p:spPr>
            <a:xfrm>
              <a:off x="2660092" y="444930"/>
              <a:ext cx="1825888" cy="1990161"/>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تقدير التكاليف والجهود الإضافية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2" name="Shape">
              <a:extLst>
                <a:ext uri="{FF2B5EF4-FFF2-40B4-BE49-F238E27FC236}">
                  <a16:creationId xmlns:a16="http://schemas.microsoft.com/office/drawing/2014/main" id="{8E7684B8-AD3E-4EF2-AA6C-8AD2EF99565C}"/>
                </a:ext>
              </a:extLst>
            </p:cNvPr>
            <p:cNvSpPr/>
            <p:nvPr/>
          </p:nvSpPr>
          <p:spPr>
            <a:xfrm>
              <a:off x="1891724" y="14611"/>
              <a:ext cx="2798535" cy="2580195"/>
            </a:xfrm>
            <a:custGeom>
              <a:avLst/>
              <a:gdLst/>
              <a:ahLst/>
              <a:cxnLst>
                <a:cxn ang="0">
                  <a:pos x="wd2" y="hd2"/>
                </a:cxn>
                <a:cxn ang="5400000">
                  <a:pos x="wd2" y="hd2"/>
                </a:cxn>
                <a:cxn ang="10800000">
                  <a:pos x="wd2" y="hd2"/>
                </a:cxn>
                <a:cxn ang="16200000">
                  <a:pos x="wd2" y="hd2"/>
                </a:cxn>
              </a:cxnLst>
              <a:rect l="0" t="0" r="r" b="b"/>
              <a:pathLst>
                <a:path w="21600" h="21486" extrusionOk="0">
                  <a:moveTo>
                    <a:pt x="12600" y="21486"/>
                  </a:moveTo>
                  <a:cubicBezTo>
                    <a:pt x="12178" y="21486"/>
                    <a:pt x="11773" y="21367"/>
                    <a:pt x="11406" y="21149"/>
                  </a:cubicBezTo>
                  <a:lnTo>
                    <a:pt x="3729" y="16373"/>
                  </a:lnTo>
                  <a:lnTo>
                    <a:pt x="386" y="16373"/>
                  </a:lnTo>
                  <a:cubicBezTo>
                    <a:pt x="294" y="16373"/>
                    <a:pt x="220" y="16334"/>
                    <a:pt x="165" y="16274"/>
                  </a:cubicBezTo>
                  <a:cubicBezTo>
                    <a:pt x="110" y="16215"/>
                    <a:pt x="73" y="16136"/>
                    <a:pt x="73" y="16036"/>
                  </a:cubicBezTo>
                  <a:lnTo>
                    <a:pt x="73" y="14293"/>
                  </a:lnTo>
                  <a:cubicBezTo>
                    <a:pt x="73" y="14154"/>
                    <a:pt x="110" y="14035"/>
                    <a:pt x="202" y="13956"/>
                  </a:cubicBezTo>
                  <a:cubicBezTo>
                    <a:pt x="790" y="13381"/>
                    <a:pt x="1561" y="12529"/>
                    <a:pt x="2516" y="11439"/>
                  </a:cubicBezTo>
                  <a:lnTo>
                    <a:pt x="3398" y="10448"/>
                  </a:lnTo>
                  <a:cubicBezTo>
                    <a:pt x="4463" y="9259"/>
                    <a:pt x="4684" y="8685"/>
                    <a:pt x="4684" y="8407"/>
                  </a:cubicBezTo>
                  <a:cubicBezTo>
                    <a:pt x="4684" y="8149"/>
                    <a:pt x="4592" y="7932"/>
                    <a:pt x="4408" y="7773"/>
                  </a:cubicBezTo>
                  <a:cubicBezTo>
                    <a:pt x="4225" y="7595"/>
                    <a:pt x="3986" y="7515"/>
                    <a:pt x="3692" y="7515"/>
                  </a:cubicBezTo>
                  <a:cubicBezTo>
                    <a:pt x="3398" y="7515"/>
                    <a:pt x="3159" y="7595"/>
                    <a:pt x="2976" y="7773"/>
                  </a:cubicBezTo>
                  <a:cubicBezTo>
                    <a:pt x="2792" y="7951"/>
                    <a:pt x="2718" y="8169"/>
                    <a:pt x="2718" y="8447"/>
                  </a:cubicBezTo>
                  <a:lnTo>
                    <a:pt x="2718" y="8823"/>
                  </a:lnTo>
                  <a:cubicBezTo>
                    <a:pt x="2718" y="8922"/>
                    <a:pt x="2682" y="9002"/>
                    <a:pt x="2627" y="9061"/>
                  </a:cubicBezTo>
                  <a:cubicBezTo>
                    <a:pt x="2571" y="9120"/>
                    <a:pt x="2498" y="9160"/>
                    <a:pt x="2406" y="9160"/>
                  </a:cubicBezTo>
                  <a:lnTo>
                    <a:pt x="312" y="9160"/>
                  </a:lnTo>
                  <a:cubicBezTo>
                    <a:pt x="220" y="9160"/>
                    <a:pt x="147" y="9120"/>
                    <a:pt x="92" y="9061"/>
                  </a:cubicBezTo>
                  <a:cubicBezTo>
                    <a:pt x="37" y="9002"/>
                    <a:pt x="0" y="8922"/>
                    <a:pt x="0" y="8823"/>
                  </a:cubicBezTo>
                  <a:lnTo>
                    <a:pt x="0" y="8031"/>
                  </a:lnTo>
                  <a:cubicBezTo>
                    <a:pt x="37" y="7416"/>
                    <a:pt x="239" y="6861"/>
                    <a:pt x="569" y="6406"/>
                  </a:cubicBezTo>
                  <a:cubicBezTo>
                    <a:pt x="900" y="5950"/>
                    <a:pt x="1341" y="5593"/>
                    <a:pt x="1892" y="5355"/>
                  </a:cubicBezTo>
                  <a:cubicBezTo>
                    <a:pt x="2424" y="5118"/>
                    <a:pt x="3031" y="4999"/>
                    <a:pt x="3692" y="4999"/>
                  </a:cubicBezTo>
                  <a:cubicBezTo>
                    <a:pt x="4427" y="4999"/>
                    <a:pt x="5088" y="5157"/>
                    <a:pt x="5639" y="5454"/>
                  </a:cubicBezTo>
                  <a:cubicBezTo>
                    <a:pt x="6190" y="5752"/>
                    <a:pt x="6631" y="6168"/>
                    <a:pt x="6924" y="6683"/>
                  </a:cubicBezTo>
                  <a:cubicBezTo>
                    <a:pt x="7218" y="7198"/>
                    <a:pt x="7365" y="7773"/>
                    <a:pt x="7365" y="8387"/>
                  </a:cubicBezTo>
                  <a:cubicBezTo>
                    <a:pt x="7365" y="8843"/>
                    <a:pt x="7255" y="9299"/>
                    <a:pt x="7053" y="9755"/>
                  </a:cubicBezTo>
                  <a:cubicBezTo>
                    <a:pt x="6851" y="10210"/>
                    <a:pt x="6557" y="10686"/>
                    <a:pt x="6153" y="11181"/>
                  </a:cubicBezTo>
                  <a:cubicBezTo>
                    <a:pt x="5878" y="11538"/>
                    <a:pt x="5565" y="11915"/>
                    <a:pt x="5235" y="12271"/>
                  </a:cubicBezTo>
                  <a:cubicBezTo>
                    <a:pt x="4904" y="12628"/>
                    <a:pt x="4427" y="13123"/>
                    <a:pt x="3820" y="13758"/>
                  </a:cubicBezTo>
                  <a:lnTo>
                    <a:pt x="3692" y="13896"/>
                  </a:lnTo>
                  <a:lnTo>
                    <a:pt x="7200" y="13896"/>
                  </a:lnTo>
                  <a:cubicBezTo>
                    <a:pt x="7273" y="13896"/>
                    <a:pt x="7329" y="13956"/>
                    <a:pt x="7329" y="14035"/>
                  </a:cubicBezTo>
                  <a:cubicBezTo>
                    <a:pt x="7329" y="14114"/>
                    <a:pt x="7273" y="14174"/>
                    <a:pt x="7200" y="14174"/>
                  </a:cubicBezTo>
                  <a:lnTo>
                    <a:pt x="3490" y="14174"/>
                  </a:lnTo>
                  <a:cubicBezTo>
                    <a:pt x="3416" y="14174"/>
                    <a:pt x="3343" y="14134"/>
                    <a:pt x="3306" y="14055"/>
                  </a:cubicBezTo>
                  <a:cubicBezTo>
                    <a:pt x="3269" y="13976"/>
                    <a:pt x="3288" y="13896"/>
                    <a:pt x="3343" y="13817"/>
                  </a:cubicBezTo>
                  <a:lnTo>
                    <a:pt x="3637" y="13520"/>
                  </a:lnTo>
                  <a:cubicBezTo>
                    <a:pt x="4243" y="12886"/>
                    <a:pt x="4702" y="12410"/>
                    <a:pt x="5051" y="12053"/>
                  </a:cubicBezTo>
                  <a:cubicBezTo>
                    <a:pt x="5382" y="11697"/>
                    <a:pt x="5694" y="11340"/>
                    <a:pt x="5951" y="10983"/>
                  </a:cubicBezTo>
                  <a:cubicBezTo>
                    <a:pt x="6337" y="10508"/>
                    <a:pt x="6612" y="10052"/>
                    <a:pt x="6814" y="9616"/>
                  </a:cubicBezTo>
                  <a:cubicBezTo>
                    <a:pt x="6998" y="9200"/>
                    <a:pt x="7090" y="8784"/>
                    <a:pt x="7090" y="8387"/>
                  </a:cubicBezTo>
                  <a:cubicBezTo>
                    <a:pt x="7090" y="7832"/>
                    <a:pt x="6961" y="7297"/>
                    <a:pt x="6686" y="6842"/>
                  </a:cubicBezTo>
                  <a:cubicBezTo>
                    <a:pt x="6410" y="6386"/>
                    <a:pt x="6025" y="6009"/>
                    <a:pt x="5510" y="5732"/>
                  </a:cubicBezTo>
                  <a:cubicBezTo>
                    <a:pt x="4996" y="5454"/>
                    <a:pt x="4390" y="5316"/>
                    <a:pt x="3692" y="5316"/>
                  </a:cubicBezTo>
                  <a:cubicBezTo>
                    <a:pt x="3067" y="5316"/>
                    <a:pt x="2498" y="5435"/>
                    <a:pt x="2002" y="5653"/>
                  </a:cubicBezTo>
                  <a:cubicBezTo>
                    <a:pt x="1506" y="5871"/>
                    <a:pt x="1102" y="6207"/>
                    <a:pt x="790" y="6624"/>
                  </a:cubicBezTo>
                  <a:cubicBezTo>
                    <a:pt x="496" y="7040"/>
                    <a:pt x="312" y="7535"/>
                    <a:pt x="276" y="8070"/>
                  </a:cubicBezTo>
                  <a:lnTo>
                    <a:pt x="276" y="8843"/>
                  </a:lnTo>
                  <a:cubicBezTo>
                    <a:pt x="276" y="8863"/>
                    <a:pt x="276" y="8863"/>
                    <a:pt x="294" y="8863"/>
                  </a:cubicBezTo>
                  <a:cubicBezTo>
                    <a:pt x="294" y="8863"/>
                    <a:pt x="312" y="8883"/>
                    <a:pt x="312" y="8883"/>
                  </a:cubicBezTo>
                  <a:lnTo>
                    <a:pt x="2406" y="8883"/>
                  </a:lnTo>
                  <a:cubicBezTo>
                    <a:pt x="2425" y="8883"/>
                    <a:pt x="2425" y="8883"/>
                    <a:pt x="2425" y="8863"/>
                  </a:cubicBezTo>
                  <a:cubicBezTo>
                    <a:pt x="2425" y="8863"/>
                    <a:pt x="2443" y="8843"/>
                    <a:pt x="2443" y="8843"/>
                  </a:cubicBezTo>
                  <a:lnTo>
                    <a:pt x="2443" y="8467"/>
                  </a:lnTo>
                  <a:cubicBezTo>
                    <a:pt x="2443" y="8110"/>
                    <a:pt x="2553" y="7793"/>
                    <a:pt x="2792" y="7575"/>
                  </a:cubicBezTo>
                  <a:cubicBezTo>
                    <a:pt x="3012" y="7357"/>
                    <a:pt x="3325" y="7238"/>
                    <a:pt x="3692" y="7238"/>
                  </a:cubicBezTo>
                  <a:cubicBezTo>
                    <a:pt x="4059" y="7238"/>
                    <a:pt x="4353" y="7357"/>
                    <a:pt x="4592" y="7575"/>
                  </a:cubicBezTo>
                  <a:cubicBezTo>
                    <a:pt x="4831" y="7793"/>
                    <a:pt x="4959" y="8090"/>
                    <a:pt x="4959" y="8447"/>
                  </a:cubicBezTo>
                  <a:cubicBezTo>
                    <a:pt x="4959" y="8942"/>
                    <a:pt x="4518" y="9675"/>
                    <a:pt x="3600" y="10706"/>
                  </a:cubicBezTo>
                  <a:lnTo>
                    <a:pt x="2737" y="11697"/>
                  </a:lnTo>
                  <a:cubicBezTo>
                    <a:pt x="1782" y="12787"/>
                    <a:pt x="992" y="13639"/>
                    <a:pt x="422" y="14233"/>
                  </a:cubicBezTo>
                  <a:cubicBezTo>
                    <a:pt x="386" y="14273"/>
                    <a:pt x="386" y="14312"/>
                    <a:pt x="386" y="14352"/>
                  </a:cubicBezTo>
                  <a:lnTo>
                    <a:pt x="386" y="16096"/>
                  </a:lnTo>
                  <a:cubicBezTo>
                    <a:pt x="386" y="16116"/>
                    <a:pt x="386" y="16116"/>
                    <a:pt x="404" y="16116"/>
                  </a:cubicBezTo>
                  <a:cubicBezTo>
                    <a:pt x="404" y="16116"/>
                    <a:pt x="422" y="16136"/>
                    <a:pt x="422" y="16136"/>
                  </a:cubicBezTo>
                  <a:lnTo>
                    <a:pt x="3802" y="16136"/>
                  </a:lnTo>
                  <a:lnTo>
                    <a:pt x="3802" y="16136"/>
                  </a:lnTo>
                  <a:cubicBezTo>
                    <a:pt x="3820" y="16136"/>
                    <a:pt x="3857" y="16136"/>
                    <a:pt x="3876" y="16155"/>
                  </a:cubicBezTo>
                  <a:lnTo>
                    <a:pt x="11590" y="20951"/>
                  </a:lnTo>
                  <a:cubicBezTo>
                    <a:pt x="12251" y="21367"/>
                    <a:pt x="13059" y="21367"/>
                    <a:pt x="13720" y="20951"/>
                  </a:cubicBezTo>
                  <a:lnTo>
                    <a:pt x="20296" y="16849"/>
                  </a:lnTo>
                  <a:cubicBezTo>
                    <a:pt x="20957" y="16433"/>
                    <a:pt x="21361" y="15680"/>
                    <a:pt x="21361" y="14867"/>
                  </a:cubicBezTo>
                  <a:lnTo>
                    <a:pt x="21361" y="6663"/>
                  </a:lnTo>
                  <a:cubicBezTo>
                    <a:pt x="21361" y="5851"/>
                    <a:pt x="20957" y="5078"/>
                    <a:pt x="20296" y="4682"/>
                  </a:cubicBezTo>
                  <a:lnTo>
                    <a:pt x="13720" y="580"/>
                  </a:lnTo>
                  <a:cubicBezTo>
                    <a:pt x="13078" y="183"/>
                    <a:pt x="12269" y="163"/>
                    <a:pt x="11608" y="580"/>
                  </a:cubicBezTo>
                  <a:cubicBezTo>
                    <a:pt x="11608" y="580"/>
                    <a:pt x="11590" y="580"/>
                    <a:pt x="11590" y="599"/>
                  </a:cubicBezTo>
                  <a:lnTo>
                    <a:pt x="5786" y="3968"/>
                  </a:lnTo>
                  <a:cubicBezTo>
                    <a:pt x="5712" y="4008"/>
                    <a:pt x="5639" y="3988"/>
                    <a:pt x="5602" y="3909"/>
                  </a:cubicBezTo>
                  <a:cubicBezTo>
                    <a:pt x="5565" y="3829"/>
                    <a:pt x="5584" y="3750"/>
                    <a:pt x="5657" y="3711"/>
                  </a:cubicBezTo>
                  <a:lnTo>
                    <a:pt x="11443" y="342"/>
                  </a:lnTo>
                  <a:cubicBezTo>
                    <a:pt x="11443" y="342"/>
                    <a:pt x="11443" y="342"/>
                    <a:pt x="11443" y="342"/>
                  </a:cubicBezTo>
                  <a:cubicBezTo>
                    <a:pt x="12178" y="-114"/>
                    <a:pt x="13096" y="-114"/>
                    <a:pt x="13831" y="342"/>
                  </a:cubicBezTo>
                  <a:lnTo>
                    <a:pt x="20406" y="4444"/>
                  </a:lnTo>
                  <a:cubicBezTo>
                    <a:pt x="21141" y="4900"/>
                    <a:pt x="21600" y="5772"/>
                    <a:pt x="21600" y="6683"/>
                  </a:cubicBezTo>
                  <a:lnTo>
                    <a:pt x="21600" y="14887"/>
                  </a:lnTo>
                  <a:cubicBezTo>
                    <a:pt x="21600" y="15799"/>
                    <a:pt x="21141" y="16671"/>
                    <a:pt x="20406" y="17126"/>
                  </a:cubicBezTo>
                  <a:lnTo>
                    <a:pt x="13831" y="21228"/>
                  </a:lnTo>
                  <a:cubicBezTo>
                    <a:pt x="13427" y="21367"/>
                    <a:pt x="13004" y="21486"/>
                    <a:pt x="12600" y="21486"/>
                  </a:cubicBezTo>
                  <a:close/>
                </a:path>
              </a:pathLst>
            </a:custGeom>
            <a:solidFill>
              <a:srgbClr val="0058A3"/>
            </a:solidFill>
            <a:ln w="12700">
              <a:miter lim="400000"/>
            </a:ln>
          </p:spPr>
          <p:txBody>
            <a:bodyPr lIns="38100" tIns="38100" rIns="38100" bIns="38100" anchor="ctr"/>
            <a:lstStyle/>
            <a:p>
              <a:endParaRPr lang="en-US" sz="2400"/>
            </a:p>
          </p:txBody>
        </p:sp>
      </p:grpSp>
      <p:grpSp>
        <p:nvGrpSpPr>
          <p:cNvPr id="38" name="Group 37">
            <a:extLst>
              <a:ext uri="{FF2B5EF4-FFF2-40B4-BE49-F238E27FC236}">
                <a16:creationId xmlns:a16="http://schemas.microsoft.com/office/drawing/2014/main" id="{A0DB2A9A-BA43-4E08-A88A-B15687F885E1}"/>
              </a:ext>
            </a:extLst>
          </p:cNvPr>
          <p:cNvGrpSpPr/>
          <p:nvPr/>
        </p:nvGrpSpPr>
        <p:grpSpPr>
          <a:xfrm>
            <a:off x="1461982" y="1651222"/>
            <a:ext cx="2721172" cy="2632678"/>
            <a:chOff x="0" y="0"/>
            <a:chExt cx="2674783" cy="2589711"/>
          </a:xfrm>
        </p:grpSpPr>
        <p:sp>
          <p:nvSpPr>
            <p:cNvPr id="39" name="مربع نص 24">
              <a:extLst>
                <a:ext uri="{FF2B5EF4-FFF2-40B4-BE49-F238E27FC236}">
                  <a16:creationId xmlns:a16="http://schemas.microsoft.com/office/drawing/2014/main" id="{8767C5F2-189D-4FB5-9B2D-717146ABD54F}"/>
                </a:ext>
              </a:extLst>
            </p:cNvPr>
            <p:cNvSpPr txBox="1"/>
            <p:nvPr/>
          </p:nvSpPr>
          <p:spPr>
            <a:xfrm>
              <a:off x="634236" y="825954"/>
              <a:ext cx="1955511" cy="1707348"/>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نطاق وحجم التأثير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0" name="Shape">
              <a:extLst>
                <a:ext uri="{FF2B5EF4-FFF2-40B4-BE49-F238E27FC236}">
                  <a16:creationId xmlns:a16="http://schemas.microsoft.com/office/drawing/2014/main" id="{A4BC108B-F446-44C7-9719-45986D708D70}"/>
                </a:ext>
              </a:extLst>
            </p:cNvPr>
            <p:cNvSpPr/>
            <p:nvPr/>
          </p:nvSpPr>
          <p:spPr>
            <a:xfrm>
              <a:off x="0" y="0"/>
              <a:ext cx="2674783" cy="2589711"/>
            </a:xfrm>
            <a:custGeom>
              <a:avLst/>
              <a:gdLst/>
              <a:ahLst/>
              <a:cxnLst>
                <a:cxn ang="0">
                  <a:pos x="wd2" y="hd2"/>
                </a:cxn>
                <a:cxn ang="5400000">
                  <a:pos x="wd2" y="hd2"/>
                </a:cxn>
                <a:cxn ang="10800000">
                  <a:pos x="wd2" y="hd2"/>
                </a:cxn>
                <a:cxn ang="16200000">
                  <a:pos x="wd2" y="hd2"/>
                </a:cxn>
              </a:cxnLst>
              <a:rect l="0" t="0" r="r" b="b"/>
              <a:pathLst>
                <a:path w="21600" h="21486" extrusionOk="0">
                  <a:moveTo>
                    <a:pt x="12203" y="21486"/>
                  </a:moveTo>
                  <a:cubicBezTo>
                    <a:pt x="11761" y="21486"/>
                    <a:pt x="11338" y="21368"/>
                    <a:pt x="10954" y="21150"/>
                  </a:cubicBezTo>
                  <a:lnTo>
                    <a:pt x="4401" y="17320"/>
                  </a:lnTo>
                  <a:cubicBezTo>
                    <a:pt x="4362" y="17300"/>
                    <a:pt x="4324" y="17241"/>
                    <a:pt x="4324" y="17202"/>
                  </a:cubicBezTo>
                  <a:lnTo>
                    <a:pt x="4324" y="5493"/>
                  </a:lnTo>
                  <a:cubicBezTo>
                    <a:pt x="4324" y="5474"/>
                    <a:pt x="4324" y="5474"/>
                    <a:pt x="4305" y="5474"/>
                  </a:cubicBezTo>
                  <a:cubicBezTo>
                    <a:pt x="4305" y="5474"/>
                    <a:pt x="4285" y="5454"/>
                    <a:pt x="4285" y="5454"/>
                  </a:cubicBezTo>
                  <a:lnTo>
                    <a:pt x="2056" y="5454"/>
                  </a:lnTo>
                  <a:cubicBezTo>
                    <a:pt x="1999" y="5454"/>
                    <a:pt x="1941" y="5474"/>
                    <a:pt x="1883" y="5493"/>
                  </a:cubicBezTo>
                  <a:lnTo>
                    <a:pt x="327" y="6184"/>
                  </a:lnTo>
                  <a:cubicBezTo>
                    <a:pt x="288" y="6204"/>
                    <a:pt x="269" y="6224"/>
                    <a:pt x="269" y="6263"/>
                  </a:cubicBezTo>
                  <a:lnTo>
                    <a:pt x="307" y="7902"/>
                  </a:lnTo>
                  <a:cubicBezTo>
                    <a:pt x="307" y="7902"/>
                    <a:pt x="307" y="7922"/>
                    <a:pt x="307" y="7922"/>
                  </a:cubicBezTo>
                  <a:lnTo>
                    <a:pt x="327" y="7922"/>
                  </a:lnTo>
                  <a:lnTo>
                    <a:pt x="1806" y="7566"/>
                  </a:lnTo>
                  <a:cubicBezTo>
                    <a:pt x="1883" y="7547"/>
                    <a:pt x="1960" y="7566"/>
                    <a:pt x="2018" y="7626"/>
                  </a:cubicBezTo>
                  <a:cubicBezTo>
                    <a:pt x="2075" y="7685"/>
                    <a:pt x="2095" y="7744"/>
                    <a:pt x="2095" y="7784"/>
                  </a:cubicBezTo>
                  <a:lnTo>
                    <a:pt x="2095" y="16056"/>
                  </a:lnTo>
                  <a:cubicBezTo>
                    <a:pt x="2095" y="16135"/>
                    <a:pt x="2037" y="16195"/>
                    <a:pt x="1960" y="16195"/>
                  </a:cubicBezTo>
                  <a:cubicBezTo>
                    <a:pt x="1883" y="16195"/>
                    <a:pt x="1826" y="16135"/>
                    <a:pt x="1826" y="16056"/>
                  </a:cubicBezTo>
                  <a:lnTo>
                    <a:pt x="1826" y="7863"/>
                  </a:lnTo>
                  <a:lnTo>
                    <a:pt x="365" y="8218"/>
                  </a:lnTo>
                  <a:cubicBezTo>
                    <a:pt x="346" y="8218"/>
                    <a:pt x="346" y="8218"/>
                    <a:pt x="327" y="8218"/>
                  </a:cubicBezTo>
                  <a:cubicBezTo>
                    <a:pt x="192" y="8218"/>
                    <a:pt x="38" y="8139"/>
                    <a:pt x="38" y="7902"/>
                  </a:cubicBezTo>
                  <a:lnTo>
                    <a:pt x="0" y="6263"/>
                  </a:lnTo>
                  <a:cubicBezTo>
                    <a:pt x="0" y="6105"/>
                    <a:pt x="77" y="5967"/>
                    <a:pt x="231" y="5908"/>
                  </a:cubicBezTo>
                  <a:lnTo>
                    <a:pt x="1806" y="5197"/>
                  </a:lnTo>
                  <a:cubicBezTo>
                    <a:pt x="1902" y="5158"/>
                    <a:pt x="1999" y="5138"/>
                    <a:pt x="2095" y="5138"/>
                  </a:cubicBezTo>
                  <a:lnTo>
                    <a:pt x="4324" y="5138"/>
                  </a:lnTo>
                  <a:cubicBezTo>
                    <a:pt x="4420" y="5138"/>
                    <a:pt x="4497" y="5177"/>
                    <a:pt x="4554" y="5237"/>
                  </a:cubicBezTo>
                  <a:cubicBezTo>
                    <a:pt x="4612" y="5296"/>
                    <a:pt x="4651" y="5375"/>
                    <a:pt x="4651" y="5474"/>
                  </a:cubicBezTo>
                  <a:lnTo>
                    <a:pt x="4651" y="17083"/>
                  </a:lnTo>
                  <a:lnTo>
                    <a:pt x="11107" y="20894"/>
                  </a:lnTo>
                  <a:cubicBezTo>
                    <a:pt x="11799" y="21308"/>
                    <a:pt x="12645" y="21308"/>
                    <a:pt x="13337" y="20894"/>
                  </a:cubicBezTo>
                  <a:lnTo>
                    <a:pt x="20216" y="16807"/>
                  </a:lnTo>
                  <a:cubicBezTo>
                    <a:pt x="20908" y="16392"/>
                    <a:pt x="21331" y="15642"/>
                    <a:pt x="21331" y="14832"/>
                  </a:cubicBezTo>
                  <a:lnTo>
                    <a:pt x="21331" y="6658"/>
                  </a:lnTo>
                  <a:cubicBezTo>
                    <a:pt x="21331" y="5849"/>
                    <a:pt x="20908" y="5079"/>
                    <a:pt x="20216" y="4684"/>
                  </a:cubicBezTo>
                  <a:lnTo>
                    <a:pt x="13337" y="597"/>
                  </a:lnTo>
                  <a:cubicBezTo>
                    <a:pt x="12645" y="182"/>
                    <a:pt x="11799" y="182"/>
                    <a:pt x="11107" y="597"/>
                  </a:cubicBezTo>
                  <a:lnTo>
                    <a:pt x="5035" y="3953"/>
                  </a:lnTo>
                  <a:cubicBezTo>
                    <a:pt x="4958" y="3993"/>
                    <a:pt x="4881" y="3973"/>
                    <a:pt x="4843" y="3894"/>
                  </a:cubicBezTo>
                  <a:cubicBezTo>
                    <a:pt x="4804" y="3815"/>
                    <a:pt x="4823" y="3736"/>
                    <a:pt x="4900" y="3697"/>
                  </a:cubicBezTo>
                  <a:lnTo>
                    <a:pt x="10973" y="340"/>
                  </a:lnTo>
                  <a:cubicBezTo>
                    <a:pt x="11742" y="-114"/>
                    <a:pt x="12702" y="-114"/>
                    <a:pt x="13471" y="340"/>
                  </a:cubicBezTo>
                  <a:lnTo>
                    <a:pt x="20351" y="4427"/>
                  </a:lnTo>
                  <a:cubicBezTo>
                    <a:pt x="21120" y="4881"/>
                    <a:pt x="21600" y="5750"/>
                    <a:pt x="21600" y="6658"/>
                  </a:cubicBezTo>
                  <a:lnTo>
                    <a:pt x="21600" y="14832"/>
                  </a:lnTo>
                  <a:cubicBezTo>
                    <a:pt x="21600" y="15740"/>
                    <a:pt x="21120" y="16609"/>
                    <a:pt x="20351" y="17063"/>
                  </a:cubicBezTo>
                  <a:lnTo>
                    <a:pt x="13471" y="21150"/>
                  </a:lnTo>
                  <a:cubicBezTo>
                    <a:pt x="13087" y="21368"/>
                    <a:pt x="12645" y="21486"/>
                    <a:pt x="12203" y="21486"/>
                  </a:cubicBezTo>
                  <a:close/>
                  <a:moveTo>
                    <a:pt x="1922" y="7843"/>
                  </a:moveTo>
                  <a:cubicBezTo>
                    <a:pt x="1922" y="7843"/>
                    <a:pt x="1922" y="7843"/>
                    <a:pt x="1922" y="7843"/>
                  </a:cubicBezTo>
                  <a:cubicBezTo>
                    <a:pt x="1922" y="7843"/>
                    <a:pt x="1922" y="7843"/>
                    <a:pt x="1922" y="7843"/>
                  </a:cubicBezTo>
                  <a:close/>
                </a:path>
              </a:pathLst>
            </a:custGeom>
            <a:solidFill>
              <a:srgbClr val="0058A3"/>
            </a:solidFill>
            <a:ln w="12700">
              <a:miter lim="400000"/>
            </a:ln>
          </p:spPr>
          <p:txBody>
            <a:bodyPr lIns="38100" tIns="38100" rIns="38100" bIns="38100" anchor="ctr"/>
            <a:lstStyle/>
            <a:p>
              <a:endParaRPr lang="en-US" sz="2400"/>
            </a:p>
          </p:txBody>
        </p:sp>
      </p:grpSp>
      <p:grpSp>
        <p:nvGrpSpPr>
          <p:cNvPr id="34" name="Group 33">
            <a:extLst>
              <a:ext uri="{FF2B5EF4-FFF2-40B4-BE49-F238E27FC236}">
                <a16:creationId xmlns:a16="http://schemas.microsoft.com/office/drawing/2014/main" id="{D2C7BC18-4B0E-4D47-91CA-997F253D6836}"/>
              </a:ext>
            </a:extLst>
          </p:cNvPr>
          <p:cNvGrpSpPr/>
          <p:nvPr/>
        </p:nvGrpSpPr>
        <p:grpSpPr>
          <a:xfrm>
            <a:off x="7885374" y="1675412"/>
            <a:ext cx="2844642" cy="2632680"/>
            <a:chOff x="3879597" y="14611"/>
            <a:chExt cx="2796148" cy="2589711"/>
          </a:xfrm>
        </p:grpSpPr>
        <p:sp>
          <p:nvSpPr>
            <p:cNvPr id="35" name="مربع نص 18">
              <a:extLst>
                <a:ext uri="{FF2B5EF4-FFF2-40B4-BE49-F238E27FC236}">
                  <a16:creationId xmlns:a16="http://schemas.microsoft.com/office/drawing/2014/main" id="{C490C124-582F-41B1-87FF-E0FD7DB98596}"/>
                </a:ext>
              </a:extLst>
            </p:cNvPr>
            <p:cNvSpPr txBox="1"/>
            <p:nvPr/>
          </p:nvSpPr>
          <p:spPr>
            <a:xfrm>
              <a:off x="4754450" y="417996"/>
              <a:ext cx="1664200" cy="2017102"/>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تقييم المخاطر والتحديات المحتملة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6" name="Shape">
              <a:extLst>
                <a:ext uri="{FF2B5EF4-FFF2-40B4-BE49-F238E27FC236}">
                  <a16:creationId xmlns:a16="http://schemas.microsoft.com/office/drawing/2014/main" id="{8A0120C4-37C4-4F57-B375-00FEC3273AD1}"/>
                </a:ext>
              </a:extLst>
            </p:cNvPr>
            <p:cNvSpPr/>
            <p:nvPr/>
          </p:nvSpPr>
          <p:spPr>
            <a:xfrm>
              <a:off x="3879597" y="14611"/>
              <a:ext cx="2796148" cy="2589711"/>
            </a:xfrm>
            <a:custGeom>
              <a:avLst/>
              <a:gdLst/>
              <a:ahLst/>
              <a:cxnLst>
                <a:cxn ang="0">
                  <a:pos x="wd2" y="hd2"/>
                </a:cxn>
                <a:cxn ang="5400000">
                  <a:pos x="wd2" y="hd2"/>
                </a:cxn>
                <a:cxn ang="10800000">
                  <a:pos x="wd2" y="hd2"/>
                </a:cxn>
                <a:cxn ang="16200000">
                  <a:pos x="wd2" y="hd2"/>
                </a:cxn>
              </a:cxnLst>
              <a:rect l="0" t="0" r="r" b="b"/>
              <a:pathLst>
                <a:path w="21600" h="21486" extrusionOk="0">
                  <a:moveTo>
                    <a:pt x="12611" y="21486"/>
                  </a:moveTo>
                  <a:cubicBezTo>
                    <a:pt x="12188" y="21486"/>
                    <a:pt x="11784" y="21368"/>
                    <a:pt x="11416" y="21150"/>
                  </a:cubicBezTo>
                  <a:lnTo>
                    <a:pt x="3989" y="16550"/>
                  </a:lnTo>
                  <a:cubicBezTo>
                    <a:pt x="3291" y="16550"/>
                    <a:pt x="2261" y="16333"/>
                    <a:pt x="1618" y="15898"/>
                  </a:cubicBezTo>
                  <a:cubicBezTo>
                    <a:pt x="1011" y="15484"/>
                    <a:pt x="570" y="14911"/>
                    <a:pt x="294" y="14200"/>
                  </a:cubicBezTo>
                  <a:cubicBezTo>
                    <a:pt x="129" y="13766"/>
                    <a:pt x="37" y="13292"/>
                    <a:pt x="0" y="12779"/>
                  </a:cubicBezTo>
                  <a:cubicBezTo>
                    <a:pt x="0" y="12562"/>
                    <a:pt x="110" y="12443"/>
                    <a:pt x="313" y="12443"/>
                  </a:cubicBezTo>
                  <a:lnTo>
                    <a:pt x="2408" y="12443"/>
                  </a:lnTo>
                  <a:cubicBezTo>
                    <a:pt x="2592" y="12443"/>
                    <a:pt x="2721" y="12562"/>
                    <a:pt x="2739" y="12759"/>
                  </a:cubicBezTo>
                  <a:cubicBezTo>
                    <a:pt x="2757" y="12996"/>
                    <a:pt x="2813" y="13233"/>
                    <a:pt x="2905" y="13470"/>
                  </a:cubicBezTo>
                  <a:cubicBezTo>
                    <a:pt x="2978" y="13648"/>
                    <a:pt x="3070" y="13786"/>
                    <a:pt x="3199" y="13885"/>
                  </a:cubicBezTo>
                  <a:cubicBezTo>
                    <a:pt x="3327" y="13983"/>
                    <a:pt x="3493" y="14023"/>
                    <a:pt x="3677" y="14023"/>
                  </a:cubicBezTo>
                  <a:cubicBezTo>
                    <a:pt x="4026" y="14023"/>
                    <a:pt x="4302" y="13845"/>
                    <a:pt x="4467" y="13509"/>
                  </a:cubicBezTo>
                  <a:cubicBezTo>
                    <a:pt x="4596" y="13272"/>
                    <a:pt x="4651" y="12957"/>
                    <a:pt x="4651" y="12542"/>
                  </a:cubicBezTo>
                  <a:cubicBezTo>
                    <a:pt x="4651" y="12147"/>
                    <a:pt x="4596" y="11811"/>
                    <a:pt x="4467" y="11515"/>
                  </a:cubicBezTo>
                  <a:cubicBezTo>
                    <a:pt x="4302" y="11180"/>
                    <a:pt x="4026" y="11022"/>
                    <a:pt x="3658" y="11022"/>
                  </a:cubicBezTo>
                  <a:cubicBezTo>
                    <a:pt x="3566" y="11022"/>
                    <a:pt x="3474" y="11061"/>
                    <a:pt x="3364" y="11120"/>
                  </a:cubicBezTo>
                  <a:cubicBezTo>
                    <a:pt x="3235" y="11199"/>
                    <a:pt x="3070" y="11318"/>
                    <a:pt x="2868" y="11456"/>
                  </a:cubicBezTo>
                  <a:cubicBezTo>
                    <a:pt x="2794" y="11515"/>
                    <a:pt x="2721" y="11535"/>
                    <a:pt x="2666" y="11535"/>
                  </a:cubicBezTo>
                  <a:cubicBezTo>
                    <a:pt x="2555" y="11535"/>
                    <a:pt x="2463" y="11476"/>
                    <a:pt x="2427" y="11377"/>
                  </a:cubicBezTo>
                  <a:lnTo>
                    <a:pt x="1397" y="9817"/>
                  </a:lnTo>
                  <a:cubicBezTo>
                    <a:pt x="1342" y="9738"/>
                    <a:pt x="1324" y="9659"/>
                    <a:pt x="1324" y="9600"/>
                  </a:cubicBezTo>
                  <a:cubicBezTo>
                    <a:pt x="1324" y="9482"/>
                    <a:pt x="1379" y="9403"/>
                    <a:pt x="1452" y="9343"/>
                  </a:cubicBezTo>
                  <a:lnTo>
                    <a:pt x="3474" y="7685"/>
                  </a:lnTo>
                  <a:lnTo>
                    <a:pt x="551" y="7685"/>
                  </a:lnTo>
                  <a:cubicBezTo>
                    <a:pt x="460" y="7685"/>
                    <a:pt x="386" y="7645"/>
                    <a:pt x="331" y="7586"/>
                  </a:cubicBezTo>
                  <a:cubicBezTo>
                    <a:pt x="276" y="7527"/>
                    <a:pt x="239" y="7448"/>
                    <a:pt x="239" y="7349"/>
                  </a:cubicBezTo>
                  <a:lnTo>
                    <a:pt x="239" y="5493"/>
                  </a:lnTo>
                  <a:cubicBezTo>
                    <a:pt x="239" y="5395"/>
                    <a:pt x="276" y="5316"/>
                    <a:pt x="331" y="5256"/>
                  </a:cubicBezTo>
                  <a:cubicBezTo>
                    <a:pt x="386" y="5197"/>
                    <a:pt x="460" y="5158"/>
                    <a:pt x="551" y="5158"/>
                  </a:cubicBezTo>
                  <a:lnTo>
                    <a:pt x="6894" y="5158"/>
                  </a:lnTo>
                  <a:cubicBezTo>
                    <a:pt x="6986" y="5158"/>
                    <a:pt x="7059" y="5197"/>
                    <a:pt x="7114" y="5256"/>
                  </a:cubicBezTo>
                  <a:cubicBezTo>
                    <a:pt x="7169" y="5316"/>
                    <a:pt x="7206" y="5395"/>
                    <a:pt x="7206" y="5493"/>
                  </a:cubicBezTo>
                  <a:lnTo>
                    <a:pt x="7206" y="7566"/>
                  </a:lnTo>
                  <a:cubicBezTo>
                    <a:pt x="7206" y="7705"/>
                    <a:pt x="7151" y="7823"/>
                    <a:pt x="7059" y="7922"/>
                  </a:cubicBezTo>
                  <a:lnTo>
                    <a:pt x="5294" y="9403"/>
                  </a:lnTo>
                  <a:cubicBezTo>
                    <a:pt x="5239" y="9462"/>
                    <a:pt x="5147" y="9442"/>
                    <a:pt x="5110" y="9383"/>
                  </a:cubicBezTo>
                  <a:cubicBezTo>
                    <a:pt x="5055" y="9324"/>
                    <a:pt x="5074" y="9225"/>
                    <a:pt x="5129" y="9185"/>
                  </a:cubicBezTo>
                  <a:lnTo>
                    <a:pt x="6894" y="7705"/>
                  </a:lnTo>
                  <a:cubicBezTo>
                    <a:pt x="6930" y="7665"/>
                    <a:pt x="6949" y="7645"/>
                    <a:pt x="6949" y="7586"/>
                  </a:cubicBezTo>
                  <a:lnTo>
                    <a:pt x="6949" y="5493"/>
                  </a:lnTo>
                  <a:cubicBezTo>
                    <a:pt x="6949" y="5474"/>
                    <a:pt x="6949" y="5474"/>
                    <a:pt x="6930" y="5474"/>
                  </a:cubicBezTo>
                  <a:cubicBezTo>
                    <a:pt x="6930" y="5474"/>
                    <a:pt x="6912" y="5454"/>
                    <a:pt x="6912" y="5454"/>
                  </a:cubicBezTo>
                  <a:lnTo>
                    <a:pt x="570" y="5454"/>
                  </a:lnTo>
                  <a:cubicBezTo>
                    <a:pt x="552" y="5454"/>
                    <a:pt x="552" y="5454"/>
                    <a:pt x="552" y="5474"/>
                  </a:cubicBezTo>
                  <a:cubicBezTo>
                    <a:pt x="552" y="5474"/>
                    <a:pt x="533" y="5493"/>
                    <a:pt x="533" y="5493"/>
                  </a:cubicBezTo>
                  <a:lnTo>
                    <a:pt x="533" y="7330"/>
                  </a:lnTo>
                  <a:cubicBezTo>
                    <a:pt x="533" y="7349"/>
                    <a:pt x="533" y="7349"/>
                    <a:pt x="552" y="7349"/>
                  </a:cubicBezTo>
                  <a:cubicBezTo>
                    <a:pt x="552" y="7349"/>
                    <a:pt x="570" y="7369"/>
                    <a:pt x="588" y="7369"/>
                  </a:cubicBezTo>
                  <a:lnTo>
                    <a:pt x="3769" y="7369"/>
                  </a:lnTo>
                  <a:cubicBezTo>
                    <a:pt x="3879" y="7369"/>
                    <a:pt x="3934" y="7448"/>
                    <a:pt x="3952" y="7507"/>
                  </a:cubicBezTo>
                  <a:cubicBezTo>
                    <a:pt x="3971" y="7586"/>
                    <a:pt x="3952" y="7645"/>
                    <a:pt x="3897" y="7705"/>
                  </a:cubicBezTo>
                  <a:cubicBezTo>
                    <a:pt x="3897" y="7705"/>
                    <a:pt x="3897" y="7705"/>
                    <a:pt x="3879" y="7724"/>
                  </a:cubicBezTo>
                  <a:lnTo>
                    <a:pt x="1636" y="9561"/>
                  </a:lnTo>
                  <a:cubicBezTo>
                    <a:pt x="1636" y="9561"/>
                    <a:pt x="1636" y="9561"/>
                    <a:pt x="1618" y="9561"/>
                  </a:cubicBezTo>
                  <a:lnTo>
                    <a:pt x="1618" y="9580"/>
                  </a:lnTo>
                  <a:cubicBezTo>
                    <a:pt x="1618" y="9580"/>
                    <a:pt x="1618" y="9600"/>
                    <a:pt x="1636" y="9640"/>
                  </a:cubicBezTo>
                  <a:lnTo>
                    <a:pt x="2666" y="11199"/>
                  </a:lnTo>
                  <a:cubicBezTo>
                    <a:pt x="2666" y="11199"/>
                    <a:pt x="2666" y="11219"/>
                    <a:pt x="2684" y="11219"/>
                  </a:cubicBezTo>
                  <a:cubicBezTo>
                    <a:pt x="2684" y="11219"/>
                    <a:pt x="2684" y="11239"/>
                    <a:pt x="2684" y="11239"/>
                  </a:cubicBezTo>
                  <a:cubicBezTo>
                    <a:pt x="2684" y="11239"/>
                    <a:pt x="2702" y="11239"/>
                    <a:pt x="2739" y="11219"/>
                  </a:cubicBezTo>
                  <a:cubicBezTo>
                    <a:pt x="2941" y="11061"/>
                    <a:pt x="3107" y="10943"/>
                    <a:pt x="3254" y="10864"/>
                  </a:cubicBezTo>
                  <a:cubicBezTo>
                    <a:pt x="3401" y="10765"/>
                    <a:pt x="3548" y="10725"/>
                    <a:pt x="3677" y="10725"/>
                  </a:cubicBezTo>
                  <a:cubicBezTo>
                    <a:pt x="4136" y="10725"/>
                    <a:pt x="4504" y="10943"/>
                    <a:pt x="4724" y="11377"/>
                  </a:cubicBezTo>
                  <a:cubicBezTo>
                    <a:pt x="4871" y="11713"/>
                    <a:pt x="4945" y="12108"/>
                    <a:pt x="4945" y="12542"/>
                  </a:cubicBezTo>
                  <a:cubicBezTo>
                    <a:pt x="4945" y="12996"/>
                    <a:pt x="4871" y="13371"/>
                    <a:pt x="4724" y="13648"/>
                  </a:cubicBezTo>
                  <a:cubicBezTo>
                    <a:pt x="4504" y="14082"/>
                    <a:pt x="4155" y="14319"/>
                    <a:pt x="3695" y="14319"/>
                  </a:cubicBezTo>
                  <a:cubicBezTo>
                    <a:pt x="3456" y="14319"/>
                    <a:pt x="3235" y="14260"/>
                    <a:pt x="3070" y="14121"/>
                  </a:cubicBezTo>
                  <a:cubicBezTo>
                    <a:pt x="2886" y="14003"/>
                    <a:pt x="2757" y="13806"/>
                    <a:pt x="2666" y="13569"/>
                  </a:cubicBezTo>
                  <a:cubicBezTo>
                    <a:pt x="2574" y="13312"/>
                    <a:pt x="2500" y="13055"/>
                    <a:pt x="2482" y="12779"/>
                  </a:cubicBezTo>
                  <a:cubicBezTo>
                    <a:pt x="2482" y="12739"/>
                    <a:pt x="2482" y="12720"/>
                    <a:pt x="2427" y="12720"/>
                  </a:cubicBezTo>
                  <a:lnTo>
                    <a:pt x="331" y="12720"/>
                  </a:lnTo>
                  <a:cubicBezTo>
                    <a:pt x="313" y="12720"/>
                    <a:pt x="294" y="12720"/>
                    <a:pt x="294" y="12720"/>
                  </a:cubicBezTo>
                  <a:cubicBezTo>
                    <a:pt x="294" y="12720"/>
                    <a:pt x="294" y="12720"/>
                    <a:pt x="294" y="12720"/>
                  </a:cubicBezTo>
                  <a:cubicBezTo>
                    <a:pt x="294" y="12720"/>
                    <a:pt x="294" y="12739"/>
                    <a:pt x="294" y="12759"/>
                  </a:cubicBezTo>
                  <a:cubicBezTo>
                    <a:pt x="331" y="13233"/>
                    <a:pt x="404" y="13687"/>
                    <a:pt x="570" y="14082"/>
                  </a:cubicBezTo>
                  <a:cubicBezTo>
                    <a:pt x="827" y="14734"/>
                    <a:pt x="1232" y="15267"/>
                    <a:pt x="1783" y="15642"/>
                  </a:cubicBezTo>
                  <a:cubicBezTo>
                    <a:pt x="2371" y="16037"/>
                    <a:pt x="3364" y="16254"/>
                    <a:pt x="4044" y="16254"/>
                  </a:cubicBezTo>
                  <a:cubicBezTo>
                    <a:pt x="4063" y="16254"/>
                    <a:pt x="4099" y="16254"/>
                    <a:pt x="4118" y="16274"/>
                  </a:cubicBezTo>
                  <a:lnTo>
                    <a:pt x="11563" y="20894"/>
                  </a:lnTo>
                  <a:cubicBezTo>
                    <a:pt x="12225" y="21308"/>
                    <a:pt x="13034" y="21308"/>
                    <a:pt x="13695" y="20894"/>
                  </a:cubicBezTo>
                  <a:lnTo>
                    <a:pt x="20276" y="16807"/>
                  </a:lnTo>
                  <a:cubicBezTo>
                    <a:pt x="20938" y="16392"/>
                    <a:pt x="21343" y="15642"/>
                    <a:pt x="21343" y="14832"/>
                  </a:cubicBezTo>
                  <a:lnTo>
                    <a:pt x="21343" y="6658"/>
                  </a:lnTo>
                  <a:cubicBezTo>
                    <a:pt x="21343" y="5849"/>
                    <a:pt x="20938" y="5079"/>
                    <a:pt x="20276" y="4684"/>
                  </a:cubicBezTo>
                  <a:lnTo>
                    <a:pt x="13695" y="597"/>
                  </a:lnTo>
                  <a:cubicBezTo>
                    <a:pt x="13034" y="182"/>
                    <a:pt x="12225" y="182"/>
                    <a:pt x="11563" y="597"/>
                  </a:cubicBezTo>
                  <a:lnTo>
                    <a:pt x="5846" y="3953"/>
                  </a:lnTo>
                  <a:cubicBezTo>
                    <a:pt x="5772" y="3993"/>
                    <a:pt x="5699" y="3973"/>
                    <a:pt x="5662" y="3894"/>
                  </a:cubicBezTo>
                  <a:cubicBezTo>
                    <a:pt x="5625" y="3815"/>
                    <a:pt x="5644" y="3736"/>
                    <a:pt x="5717" y="3697"/>
                  </a:cubicBezTo>
                  <a:lnTo>
                    <a:pt x="11434" y="340"/>
                  </a:lnTo>
                  <a:cubicBezTo>
                    <a:pt x="12170" y="-114"/>
                    <a:pt x="13089" y="-114"/>
                    <a:pt x="13824" y="340"/>
                  </a:cubicBezTo>
                  <a:lnTo>
                    <a:pt x="20405" y="4427"/>
                  </a:lnTo>
                  <a:cubicBezTo>
                    <a:pt x="21140" y="4881"/>
                    <a:pt x="21600" y="5750"/>
                    <a:pt x="21600" y="6658"/>
                  </a:cubicBezTo>
                  <a:lnTo>
                    <a:pt x="21600" y="14832"/>
                  </a:lnTo>
                  <a:cubicBezTo>
                    <a:pt x="21600" y="15740"/>
                    <a:pt x="21140" y="16609"/>
                    <a:pt x="20405" y="17063"/>
                  </a:cubicBezTo>
                  <a:lnTo>
                    <a:pt x="13806" y="21150"/>
                  </a:lnTo>
                  <a:cubicBezTo>
                    <a:pt x="13438" y="21368"/>
                    <a:pt x="13015" y="21486"/>
                    <a:pt x="12611" y="21486"/>
                  </a:cubicBezTo>
                  <a:close/>
                </a:path>
              </a:pathLst>
            </a:custGeom>
            <a:solidFill>
              <a:srgbClr val="0058A3"/>
            </a:solidFill>
            <a:ln w="12700">
              <a:miter lim="400000"/>
            </a:ln>
          </p:spPr>
          <p:txBody>
            <a:bodyPr lIns="38100" tIns="38100" rIns="38100" bIns="38100" anchor="ctr"/>
            <a:lstStyle/>
            <a:p>
              <a:endParaRPr lang="en-US" sz="2400"/>
            </a:p>
          </p:txBody>
        </p:sp>
      </p:grpSp>
    </p:spTree>
    <p:extLst>
      <p:ext uri="{BB962C8B-B14F-4D97-AF65-F5344CB8AC3E}">
        <p14:creationId xmlns:p14="http://schemas.microsoft.com/office/powerpoint/2010/main" val="1628624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anim calcmode="lin" valueType="num">
                                      <p:cBhvr>
                                        <p:cTn id="29" dur="1000" fill="hold"/>
                                        <p:tgtEl>
                                          <p:spTgt spid="30"/>
                                        </p:tgtEl>
                                        <p:attrNameLst>
                                          <p:attrName>ppt_x</p:attrName>
                                        </p:attrNameLst>
                                      </p:cBhvr>
                                      <p:tavLst>
                                        <p:tav tm="0">
                                          <p:val>
                                            <p:strVal val="#ppt_x"/>
                                          </p:val>
                                        </p:tav>
                                        <p:tav tm="100000">
                                          <p:val>
                                            <p:strVal val="#ppt_x"/>
                                          </p:val>
                                        </p:tav>
                                      </p:tavLst>
                                    </p:anim>
                                    <p:anim calcmode="lin" valueType="num">
                                      <p:cBhvr>
                                        <p:cTn id="3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1000"/>
                                        <p:tgtEl>
                                          <p:spTgt spid="31"/>
                                        </p:tgtEl>
                                      </p:cBhvr>
                                    </p:animEffect>
                                    <p:anim calcmode="lin" valueType="num">
                                      <p:cBhvr>
                                        <p:cTn id="36" dur="1000" fill="hold"/>
                                        <p:tgtEl>
                                          <p:spTgt spid="31"/>
                                        </p:tgtEl>
                                        <p:attrNameLst>
                                          <p:attrName>ppt_x</p:attrName>
                                        </p:attrNameLst>
                                      </p:cBhvr>
                                      <p:tavLst>
                                        <p:tav tm="0">
                                          <p:val>
                                            <p:strVal val="#ppt_x"/>
                                          </p:val>
                                        </p:tav>
                                        <p:tav tm="100000">
                                          <p:val>
                                            <p:strVal val="#ppt_x"/>
                                          </p:val>
                                        </p:tav>
                                      </p:tavLst>
                                    </p:anim>
                                    <p:anim calcmode="lin" valueType="num">
                                      <p:cBhvr>
                                        <p:cTn id="3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مراحل تقييم تأثير التغييرات</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58" name="Group 57">
            <a:extLst>
              <a:ext uri="{FF2B5EF4-FFF2-40B4-BE49-F238E27FC236}">
                <a16:creationId xmlns:a16="http://schemas.microsoft.com/office/drawing/2014/main" id="{D37077A4-0198-48E3-8928-0B980E9DDC09}"/>
              </a:ext>
            </a:extLst>
          </p:cNvPr>
          <p:cNvGrpSpPr/>
          <p:nvPr/>
        </p:nvGrpSpPr>
        <p:grpSpPr>
          <a:xfrm>
            <a:off x="9569674" y="2337217"/>
            <a:ext cx="1870665" cy="3505200"/>
            <a:chOff x="5161928" y="0"/>
            <a:chExt cx="1064360" cy="1995161"/>
          </a:xfrm>
        </p:grpSpPr>
        <p:sp>
          <p:nvSpPr>
            <p:cNvPr id="69" name="مربع نص 18">
              <a:extLst>
                <a:ext uri="{FF2B5EF4-FFF2-40B4-BE49-F238E27FC236}">
                  <a16:creationId xmlns:a16="http://schemas.microsoft.com/office/drawing/2014/main" id="{D9E41A53-7E67-40CB-8CF6-C7DF8D72615D}"/>
                </a:ext>
              </a:extLst>
            </p:cNvPr>
            <p:cNvSpPr txBox="1"/>
            <p:nvPr/>
          </p:nvSpPr>
          <p:spPr>
            <a:xfrm>
              <a:off x="5161928" y="764326"/>
              <a:ext cx="1064360" cy="12308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نطاق التغيير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70" name="Group 69">
              <a:extLst>
                <a:ext uri="{FF2B5EF4-FFF2-40B4-BE49-F238E27FC236}">
                  <a16:creationId xmlns:a16="http://schemas.microsoft.com/office/drawing/2014/main" id="{1B9F1F07-E57A-479D-A981-F7AA6DEE209C}"/>
                </a:ext>
              </a:extLst>
            </p:cNvPr>
            <p:cNvGrpSpPr/>
            <p:nvPr/>
          </p:nvGrpSpPr>
          <p:grpSpPr>
            <a:xfrm>
              <a:off x="5306588" y="0"/>
              <a:ext cx="771991" cy="558467"/>
              <a:chOff x="5306588" y="0"/>
              <a:chExt cx="771991" cy="558467"/>
            </a:xfrm>
          </p:grpSpPr>
          <p:sp>
            <p:nvSpPr>
              <p:cNvPr id="71" name="TextBox 6">
                <a:extLst>
                  <a:ext uri="{FF2B5EF4-FFF2-40B4-BE49-F238E27FC236}">
                    <a16:creationId xmlns:a16="http://schemas.microsoft.com/office/drawing/2014/main" id="{F22FB0BC-618B-4B1C-8F71-B1039030E213}"/>
                  </a:ext>
                </a:extLst>
              </p:cNvPr>
              <p:cNvSpPr txBox="1"/>
              <p:nvPr/>
            </p:nvSpPr>
            <p:spPr>
              <a:xfrm>
                <a:off x="5306588" y="0"/>
                <a:ext cx="771991" cy="558467"/>
              </a:xfrm>
              <a:prstGeom prst="rect">
                <a:avLst/>
              </a:prstGeom>
              <a:noFill/>
            </p:spPr>
            <p:txBody>
              <a:bodyPr wrap="square" rtlCol="0">
                <a:noAutofit/>
              </a:bodyPr>
              <a:lstStyle/>
              <a:p>
                <a:pPr marL="0" marR="0" algn="ctr" rtl="1">
                  <a:lnSpc>
                    <a:spcPct val="115000"/>
                  </a:lnSpc>
                  <a:spcBef>
                    <a:spcPts val="0"/>
                  </a:spcBef>
                  <a:spcAft>
                    <a:spcPts val="0"/>
                  </a:spcAft>
                </a:pPr>
                <a:r>
                  <a:rPr lang="en-US" sz="4000" b="1" kern="1200" dirty="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01</a:t>
                </a:r>
                <a:endParaRPr lang="en-US" sz="40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cxnSp>
            <p:nvCxnSpPr>
              <p:cNvPr id="72" name="Straight Connector 71">
                <a:extLst>
                  <a:ext uri="{FF2B5EF4-FFF2-40B4-BE49-F238E27FC236}">
                    <a16:creationId xmlns:a16="http://schemas.microsoft.com/office/drawing/2014/main" id="{091E80B0-872A-4336-BFB1-BB976FAB8879}"/>
                  </a:ext>
                </a:extLst>
              </p:cNvPr>
              <p:cNvCxnSpPr>
                <a:cxnSpLocks/>
              </p:cNvCxnSpPr>
              <p:nvPr/>
            </p:nvCxnSpPr>
            <p:spPr>
              <a:xfrm>
                <a:off x="5311465" y="511492"/>
                <a:ext cx="766916" cy="0"/>
              </a:xfrm>
              <a:prstGeom prst="line">
                <a:avLst/>
              </a:prstGeom>
              <a:ln w="57150">
                <a:solidFill>
                  <a:srgbClr val="0058A3"/>
                </a:solidFill>
              </a:ln>
            </p:spPr>
            <p:style>
              <a:lnRef idx="1">
                <a:schemeClr val="accent1"/>
              </a:lnRef>
              <a:fillRef idx="0">
                <a:schemeClr val="accent1"/>
              </a:fillRef>
              <a:effectRef idx="0">
                <a:schemeClr val="accent1"/>
              </a:effectRef>
              <a:fontRef idx="minor">
                <a:schemeClr val="tx1"/>
              </a:fontRef>
            </p:style>
          </p:cxnSp>
        </p:grpSp>
      </p:grpSp>
      <p:grpSp>
        <p:nvGrpSpPr>
          <p:cNvPr id="59" name="Group 58">
            <a:extLst>
              <a:ext uri="{FF2B5EF4-FFF2-40B4-BE49-F238E27FC236}">
                <a16:creationId xmlns:a16="http://schemas.microsoft.com/office/drawing/2014/main" id="{0C5FCBC0-D2E7-4EDE-8161-94C493C6851B}"/>
              </a:ext>
            </a:extLst>
          </p:cNvPr>
          <p:cNvGrpSpPr/>
          <p:nvPr/>
        </p:nvGrpSpPr>
        <p:grpSpPr>
          <a:xfrm>
            <a:off x="7133947" y="2337217"/>
            <a:ext cx="2278559" cy="3505200"/>
            <a:chOff x="3776084" y="0"/>
            <a:chExt cx="1296441" cy="1995161"/>
          </a:xfrm>
        </p:grpSpPr>
        <p:sp>
          <p:nvSpPr>
            <p:cNvPr id="65" name="مربع نص 18">
              <a:extLst>
                <a:ext uri="{FF2B5EF4-FFF2-40B4-BE49-F238E27FC236}">
                  <a16:creationId xmlns:a16="http://schemas.microsoft.com/office/drawing/2014/main" id="{66AA4AD3-CC69-44D0-9205-DBE0EAECC3B2}"/>
                </a:ext>
              </a:extLst>
            </p:cNvPr>
            <p:cNvSpPr txBox="1"/>
            <p:nvPr/>
          </p:nvSpPr>
          <p:spPr>
            <a:xfrm>
              <a:off x="3776084" y="764326"/>
              <a:ext cx="1296441" cy="12308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تحليل التأثير على عناصر المشروع</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66" name="Group 65">
              <a:extLst>
                <a:ext uri="{FF2B5EF4-FFF2-40B4-BE49-F238E27FC236}">
                  <a16:creationId xmlns:a16="http://schemas.microsoft.com/office/drawing/2014/main" id="{08940DCB-4285-4D60-8124-5C3C96EECE33}"/>
                </a:ext>
              </a:extLst>
            </p:cNvPr>
            <p:cNvGrpSpPr/>
            <p:nvPr/>
          </p:nvGrpSpPr>
          <p:grpSpPr>
            <a:xfrm>
              <a:off x="4033886" y="0"/>
              <a:ext cx="778134" cy="558467"/>
              <a:chOff x="4033886" y="0"/>
              <a:chExt cx="778134" cy="558467"/>
            </a:xfrm>
          </p:grpSpPr>
          <p:sp>
            <p:nvSpPr>
              <p:cNvPr id="67" name="TextBox 6">
                <a:extLst>
                  <a:ext uri="{FF2B5EF4-FFF2-40B4-BE49-F238E27FC236}">
                    <a16:creationId xmlns:a16="http://schemas.microsoft.com/office/drawing/2014/main" id="{BFE35276-A03A-4C26-A121-FC81ED6AE336}"/>
                  </a:ext>
                </a:extLst>
              </p:cNvPr>
              <p:cNvSpPr txBox="1"/>
              <p:nvPr/>
            </p:nvSpPr>
            <p:spPr>
              <a:xfrm>
                <a:off x="4033886" y="0"/>
                <a:ext cx="778134" cy="558467"/>
              </a:xfrm>
              <a:prstGeom prst="rect">
                <a:avLst/>
              </a:prstGeom>
              <a:noFill/>
            </p:spPr>
            <p:txBody>
              <a:bodyPr wrap="square" rtlCol="0">
                <a:noAutofit/>
              </a:bodyPr>
              <a:lstStyle/>
              <a:p>
                <a:pPr marL="0" marR="0" algn="ctr" rtl="1">
                  <a:lnSpc>
                    <a:spcPct val="115000"/>
                  </a:lnSpc>
                  <a:spcBef>
                    <a:spcPts val="0"/>
                  </a:spcBef>
                  <a:spcAft>
                    <a:spcPts val="0"/>
                  </a:spcAft>
                </a:pPr>
                <a:r>
                  <a:rPr lang="ar-SY"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02</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cxnSp>
            <p:nvCxnSpPr>
              <p:cNvPr id="68" name="Straight Connector 67">
                <a:extLst>
                  <a:ext uri="{FF2B5EF4-FFF2-40B4-BE49-F238E27FC236}">
                    <a16:creationId xmlns:a16="http://schemas.microsoft.com/office/drawing/2014/main" id="{BCB01D59-51AB-4F2E-8B23-AABA70161DFC}"/>
                  </a:ext>
                </a:extLst>
              </p:cNvPr>
              <p:cNvCxnSpPr>
                <a:cxnSpLocks/>
              </p:cNvCxnSpPr>
              <p:nvPr/>
            </p:nvCxnSpPr>
            <p:spPr>
              <a:xfrm>
                <a:off x="4041465" y="511492"/>
                <a:ext cx="766916" cy="0"/>
              </a:xfrm>
              <a:prstGeom prst="line">
                <a:avLst/>
              </a:prstGeom>
              <a:ln w="57150">
                <a:solidFill>
                  <a:srgbClr val="0058A3"/>
                </a:solidFill>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BB216009-7C48-484C-90E9-610C04011C8E}"/>
              </a:ext>
            </a:extLst>
          </p:cNvPr>
          <p:cNvGrpSpPr/>
          <p:nvPr/>
        </p:nvGrpSpPr>
        <p:grpSpPr>
          <a:xfrm>
            <a:off x="4956720" y="2337217"/>
            <a:ext cx="2278559" cy="3505200"/>
            <a:chOff x="2537317" y="0"/>
            <a:chExt cx="1296441" cy="1995161"/>
          </a:xfrm>
        </p:grpSpPr>
        <p:sp>
          <p:nvSpPr>
            <p:cNvPr id="61" name="مربع نص 18">
              <a:extLst>
                <a:ext uri="{FF2B5EF4-FFF2-40B4-BE49-F238E27FC236}">
                  <a16:creationId xmlns:a16="http://schemas.microsoft.com/office/drawing/2014/main" id="{34F7E09E-081A-4E6D-BE7C-F16B2BB61E6F}"/>
                </a:ext>
              </a:extLst>
            </p:cNvPr>
            <p:cNvSpPr txBox="1"/>
            <p:nvPr/>
          </p:nvSpPr>
          <p:spPr>
            <a:xfrm>
              <a:off x="2537317" y="764326"/>
              <a:ext cx="1296441" cy="12308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تقدير التكاليف والجهود الإضافية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62" name="Group 61">
              <a:extLst>
                <a:ext uri="{FF2B5EF4-FFF2-40B4-BE49-F238E27FC236}">
                  <a16:creationId xmlns:a16="http://schemas.microsoft.com/office/drawing/2014/main" id="{44CA8E5A-12B8-4083-9563-1B885820FF58}"/>
                </a:ext>
              </a:extLst>
            </p:cNvPr>
            <p:cNvGrpSpPr/>
            <p:nvPr/>
          </p:nvGrpSpPr>
          <p:grpSpPr>
            <a:xfrm>
              <a:off x="2795000" y="0"/>
              <a:ext cx="778134" cy="558467"/>
              <a:chOff x="2795000" y="0"/>
              <a:chExt cx="778134" cy="558467"/>
            </a:xfrm>
          </p:grpSpPr>
          <p:sp>
            <p:nvSpPr>
              <p:cNvPr id="63" name="TextBox 6">
                <a:extLst>
                  <a:ext uri="{FF2B5EF4-FFF2-40B4-BE49-F238E27FC236}">
                    <a16:creationId xmlns:a16="http://schemas.microsoft.com/office/drawing/2014/main" id="{8AA0C776-BF6F-4EC2-B06C-8E5D669B6B54}"/>
                  </a:ext>
                </a:extLst>
              </p:cNvPr>
              <p:cNvSpPr txBox="1"/>
              <p:nvPr/>
            </p:nvSpPr>
            <p:spPr>
              <a:xfrm>
                <a:off x="2795000" y="0"/>
                <a:ext cx="778134" cy="558467"/>
              </a:xfrm>
              <a:prstGeom prst="rect">
                <a:avLst/>
              </a:prstGeom>
              <a:noFill/>
            </p:spPr>
            <p:txBody>
              <a:bodyPr wrap="square" rtlCol="0">
                <a:noAutofit/>
              </a:bodyPr>
              <a:lstStyle/>
              <a:p>
                <a:pPr marL="0" marR="0" algn="ctr" rtl="1">
                  <a:lnSpc>
                    <a:spcPct val="115000"/>
                  </a:lnSpc>
                  <a:spcBef>
                    <a:spcPts val="0"/>
                  </a:spcBef>
                  <a:spcAft>
                    <a:spcPts val="0"/>
                  </a:spcAft>
                </a:pPr>
                <a:r>
                  <a:rPr lang="ar-SY"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03</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cxnSp>
            <p:nvCxnSpPr>
              <p:cNvPr id="64" name="Straight Connector 63">
                <a:extLst>
                  <a:ext uri="{FF2B5EF4-FFF2-40B4-BE49-F238E27FC236}">
                    <a16:creationId xmlns:a16="http://schemas.microsoft.com/office/drawing/2014/main" id="{110CC445-5832-488C-9C95-021AFF968318}"/>
                  </a:ext>
                </a:extLst>
              </p:cNvPr>
              <p:cNvCxnSpPr>
                <a:cxnSpLocks/>
              </p:cNvCxnSpPr>
              <p:nvPr/>
            </p:nvCxnSpPr>
            <p:spPr>
              <a:xfrm>
                <a:off x="2802510" y="511492"/>
                <a:ext cx="766916" cy="0"/>
              </a:xfrm>
              <a:prstGeom prst="line">
                <a:avLst/>
              </a:prstGeom>
              <a:ln w="57150">
                <a:solidFill>
                  <a:srgbClr val="0058A3"/>
                </a:solidFill>
              </a:ln>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91BC0AC3-5432-48D6-A6D4-30C932394C99}"/>
              </a:ext>
            </a:extLst>
          </p:cNvPr>
          <p:cNvGrpSpPr/>
          <p:nvPr/>
        </p:nvGrpSpPr>
        <p:grpSpPr>
          <a:xfrm>
            <a:off x="2724943" y="2337217"/>
            <a:ext cx="2278560" cy="3505200"/>
            <a:chOff x="1356009" y="0"/>
            <a:chExt cx="1296440" cy="1995161"/>
          </a:xfrm>
        </p:grpSpPr>
        <p:sp>
          <p:nvSpPr>
            <p:cNvPr id="54" name="مربع نص 18">
              <a:extLst>
                <a:ext uri="{FF2B5EF4-FFF2-40B4-BE49-F238E27FC236}">
                  <a16:creationId xmlns:a16="http://schemas.microsoft.com/office/drawing/2014/main" id="{D3093212-6C80-412D-8168-515BE9FE0F43}"/>
                </a:ext>
              </a:extLst>
            </p:cNvPr>
            <p:cNvSpPr txBox="1"/>
            <p:nvPr/>
          </p:nvSpPr>
          <p:spPr>
            <a:xfrm>
              <a:off x="1356009" y="764326"/>
              <a:ext cx="1296440" cy="12308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تقييم الجدوى والخيارات البديلة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55" name="Group 54">
              <a:extLst>
                <a:ext uri="{FF2B5EF4-FFF2-40B4-BE49-F238E27FC236}">
                  <a16:creationId xmlns:a16="http://schemas.microsoft.com/office/drawing/2014/main" id="{514A8EE6-9073-489F-A367-FEFCBA369054}"/>
                </a:ext>
              </a:extLst>
            </p:cNvPr>
            <p:cNvGrpSpPr/>
            <p:nvPr/>
          </p:nvGrpSpPr>
          <p:grpSpPr>
            <a:xfrm>
              <a:off x="1613566" y="0"/>
              <a:ext cx="778134" cy="558467"/>
              <a:chOff x="1613566" y="0"/>
              <a:chExt cx="778134" cy="558467"/>
            </a:xfrm>
          </p:grpSpPr>
          <p:sp>
            <p:nvSpPr>
              <p:cNvPr id="56" name="TextBox 6">
                <a:extLst>
                  <a:ext uri="{FF2B5EF4-FFF2-40B4-BE49-F238E27FC236}">
                    <a16:creationId xmlns:a16="http://schemas.microsoft.com/office/drawing/2014/main" id="{90B3B9C7-E09B-4B0E-9596-DF2DA86E4741}"/>
                  </a:ext>
                </a:extLst>
              </p:cNvPr>
              <p:cNvSpPr txBox="1"/>
              <p:nvPr/>
            </p:nvSpPr>
            <p:spPr>
              <a:xfrm>
                <a:off x="1613566" y="0"/>
                <a:ext cx="778134" cy="558467"/>
              </a:xfrm>
              <a:prstGeom prst="rect">
                <a:avLst/>
              </a:prstGeom>
              <a:noFill/>
            </p:spPr>
            <p:txBody>
              <a:bodyPr wrap="square" rtlCol="0">
                <a:noAutofit/>
              </a:bodyPr>
              <a:lstStyle/>
              <a:p>
                <a:pPr marL="0" marR="0" algn="ctr" rtl="1">
                  <a:lnSpc>
                    <a:spcPct val="115000"/>
                  </a:lnSpc>
                  <a:spcBef>
                    <a:spcPts val="0"/>
                  </a:spcBef>
                  <a:spcAft>
                    <a:spcPts val="0"/>
                  </a:spcAft>
                </a:pPr>
                <a:r>
                  <a:rPr lang="ar-SY"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04</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cxnSp>
            <p:nvCxnSpPr>
              <p:cNvPr id="57" name="Straight Connector 56">
                <a:extLst>
                  <a:ext uri="{FF2B5EF4-FFF2-40B4-BE49-F238E27FC236}">
                    <a16:creationId xmlns:a16="http://schemas.microsoft.com/office/drawing/2014/main" id="{E2816351-50F0-4A93-A892-63974AFB7E5C}"/>
                  </a:ext>
                </a:extLst>
              </p:cNvPr>
              <p:cNvCxnSpPr>
                <a:cxnSpLocks/>
              </p:cNvCxnSpPr>
              <p:nvPr/>
            </p:nvCxnSpPr>
            <p:spPr>
              <a:xfrm>
                <a:off x="1621007" y="511492"/>
                <a:ext cx="766916" cy="0"/>
              </a:xfrm>
              <a:prstGeom prst="line">
                <a:avLst/>
              </a:prstGeom>
              <a:ln w="57150">
                <a:solidFill>
                  <a:srgbClr val="0058A3"/>
                </a:solidFill>
              </a:ln>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863795C5-18D2-47C2-8AD6-0544A3833736}"/>
              </a:ext>
            </a:extLst>
          </p:cNvPr>
          <p:cNvGrpSpPr/>
          <p:nvPr/>
        </p:nvGrpSpPr>
        <p:grpSpPr>
          <a:xfrm>
            <a:off x="547715" y="2337217"/>
            <a:ext cx="2278560" cy="3505200"/>
            <a:chOff x="203577" y="0"/>
            <a:chExt cx="1296440" cy="1995161"/>
          </a:xfrm>
        </p:grpSpPr>
        <p:sp>
          <p:nvSpPr>
            <p:cNvPr id="48" name="مربع نص 18">
              <a:extLst>
                <a:ext uri="{FF2B5EF4-FFF2-40B4-BE49-F238E27FC236}">
                  <a16:creationId xmlns:a16="http://schemas.microsoft.com/office/drawing/2014/main" id="{F0F36163-BDF5-46C8-B187-B660EBA276A9}"/>
                </a:ext>
              </a:extLst>
            </p:cNvPr>
            <p:cNvSpPr txBox="1"/>
            <p:nvPr/>
          </p:nvSpPr>
          <p:spPr>
            <a:xfrm>
              <a:off x="203577" y="764326"/>
              <a:ext cx="1296440" cy="12308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إعداد توصيات وخطة التنفيذ</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49" name="Group 48">
              <a:extLst>
                <a:ext uri="{FF2B5EF4-FFF2-40B4-BE49-F238E27FC236}">
                  <a16:creationId xmlns:a16="http://schemas.microsoft.com/office/drawing/2014/main" id="{7C273DD6-4A3E-4F68-99E9-059EAB618722}"/>
                </a:ext>
              </a:extLst>
            </p:cNvPr>
            <p:cNvGrpSpPr/>
            <p:nvPr/>
          </p:nvGrpSpPr>
          <p:grpSpPr>
            <a:xfrm>
              <a:off x="461014" y="0"/>
              <a:ext cx="778134" cy="558467"/>
              <a:chOff x="461014" y="0"/>
              <a:chExt cx="778134" cy="558467"/>
            </a:xfrm>
          </p:grpSpPr>
          <p:sp>
            <p:nvSpPr>
              <p:cNvPr id="50" name="TextBox 6">
                <a:extLst>
                  <a:ext uri="{FF2B5EF4-FFF2-40B4-BE49-F238E27FC236}">
                    <a16:creationId xmlns:a16="http://schemas.microsoft.com/office/drawing/2014/main" id="{4AC833FC-E06E-4546-B900-D1483F3F249A}"/>
                  </a:ext>
                </a:extLst>
              </p:cNvPr>
              <p:cNvSpPr txBox="1"/>
              <p:nvPr/>
            </p:nvSpPr>
            <p:spPr>
              <a:xfrm>
                <a:off x="461014" y="0"/>
                <a:ext cx="778134" cy="558467"/>
              </a:xfrm>
              <a:prstGeom prst="rect">
                <a:avLst/>
              </a:prstGeom>
              <a:noFill/>
            </p:spPr>
            <p:txBody>
              <a:bodyPr wrap="square" rtlCol="0">
                <a:noAutofit/>
              </a:bodyPr>
              <a:lstStyle/>
              <a:p>
                <a:pPr marL="0" marR="0" algn="ctr" rtl="1">
                  <a:lnSpc>
                    <a:spcPct val="115000"/>
                  </a:lnSpc>
                  <a:spcBef>
                    <a:spcPts val="0"/>
                  </a:spcBef>
                  <a:spcAft>
                    <a:spcPts val="0"/>
                  </a:spcAft>
                </a:pPr>
                <a:r>
                  <a:rPr lang="ar-SY" sz="4000" b="1" kern="1200" dirty="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05</a:t>
                </a:r>
                <a:endParaRPr lang="en-US" sz="40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cxnSp>
            <p:nvCxnSpPr>
              <p:cNvPr id="51" name="Straight Connector 50">
                <a:extLst>
                  <a:ext uri="{FF2B5EF4-FFF2-40B4-BE49-F238E27FC236}">
                    <a16:creationId xmlns:a16="http://schemas.microsoft.com/office/drawing/2014/main" id="{42080AB9-69D0-4623-B7D3-51A013830BB8}"/>
                  </a:ext>
                </a:extLst>
              </p:cNvPr>
              <p:cNvCxnSpPr>
                <a:cxnSpLocks/>
              </p:cNvCxnSpPr>
              <p:nvPr/>
            </p:nvCxnSpPr>
            <p:spPr>
              <a:xfrm>
                <a:off x="468386" y="511492"/>
                <a:ext cx="766916" cy="0"/>
              </a:xfrm>
              <a:prstGeom prst="line">
                <a:avLst/>
              </a:prstGeom>
              <a:ln w="57150">
                <a:solidFill>
                  <a:srgbClr val="0058A3"/>
                </a:solidFill>
              </a:ln>
            </p:spPr>
            <p:style>
              <a:lnRef idx="1">
                <a:schemeClr val="accent1"/>
              </a:lnRef>
              <a:fillRef idx="0">
                <a:schemeClr val="accent1"/>
              </a:fillRef>
              <a:effectRef idx="0">
                <a:schemeClr val="accent1"/>
              </a:effectRef>
              <a:fontRef idx="minor">
                <a:schemeClr val="tx1"/>
              </a:fontRef>
            </p:style>
          </p:cxnSp>
        </p:grpSp>
      </p:grpSp>
      <p:pic>
        <p:nvPicPr>
          <p:cNvPr id="73" name="Picture 72">
            <a:extLst>
              <a:ext uri="{FF2B5EF4-FFF2-40B4-BE49-F238E27FC236}">
                <a16:creationId xmlns:a16="http://schemas.microsoft.com/office/drawing/2014/main" id="{FA187E74-2E7E-41DE-957D-469554F4CF40}"/>
              </a:ext>
            </a:extLst>
          </p:cNvPr>
          <p:cNvPicPr>
            <a:picLocks noChangeAspect="1"/>
          </p:cNvPicPr>
          <p:nvPr/>
        </p:nvPicPr>
        <p:blipFill rotWithShape="1">
          <a:blip r:embed="rId2">
            <a:extLst>
              <a:ext uri="{28A0092B-C50C-407E-A947-70E740481C1C}">
                <a14:useLocalDpi xmlns:a14="http://schemas.microsoft.com/office/drawing/2010/main" val="0"/>
              </a:ext>
            </a:extLst>
          </a:blip>
          <a:srcRect l="8712" t="12393" r="4019" b="9419"/>
          <a:stretch/>
        </p:blipFill>
        <p:spPr>
          <a:xfrm>
            <a:off x="-5135606" y="1793309"/>
            <a:ext cx="4873493" cy="4366467"/>
          </a:xfrm>
          <a:prstGeom prst="rect">
            <a:avLst/>
          </a:prstGeom>
        </p:spPr>
      </p:pic>
    </p:spTree>
    <p:extLst>
      <p:ext uri="{BB962C8B-B14F-4D97-AF65-F5344CB8AC3E}">
        <p14:creationId xmlns:p14="http://schemas.microsoft.com/office/powerpoint/2010/main" val="968297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1000"/>
                                        <p:tgtEl>
                                          <p:spTgt spid="59"/>
                                        </p:tgtEl>
                                      </p:cBhvr>
                                    </p:animEffect>
                                    <p:anim calcmode="lin" valueType="num">
                                      <p:cBhvr>
                                        <p:cTn id="15" dur="1000" fill="hold"/>
                                        <p:tgtEl>
                                          <p:spTgt spid="59"/>
                                        </p:tgtEl>
                                        <p:attrNameLst>
                                          <p:attrName>ppt_x</p:attrName>
                                        </p:attrNameLst>
                                      </p:cBhvr>
                                      <p:tavLst>
                                        <p:tav tm="0">
                                          <p:val>
                                            <p:strVal val="#ppt_x"/>
                                          </p:val>
                                        </p:tav>
                                        <p:tav tm="100000">
                                          <p:val>
                                            <p:strVal val="#ppt_x"/>
                                          </p:val>
                                        </p:tav>
                                      </p:tavLst>
                                    </p:anim>
                                    <p:anim calcmode="lin" valueType="num">
                                      <p:cBhvr>
                                        <p:cTn id="1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1000"/>
                                        <p:tgtEl>
                                          <p:spTgt spid="60"/>
                                        </p:tgtEl>
                                      </p:cBhvr>
                                    </p:animEffect>
                                    <p:anim calcmode="lin" valueType="num">
                                      <p:cBhvr>
                                        <p:cTn id="22" dur="1000" fill="hold"/>
                                        <p:tgtEl>
                                          <p:spTgt spid="60"/>
                                        </p:tgtEl>
                                        <p:attrNameLst>
                                          <p:attrName>ppt_x</p:attrName>
                                        </p:attrNameLst>
                                      </p:cBhvr>
                                      <p:tavLst>
                                        <p:tav tm="0">
                                          <p:val>
                                            <p:strVal val="#ppt_x"/>
                                          </p:val>
                                        </p:tav>
                                        <p:tav tm="100000">
                                          <p:val>
                                            <p:strVal val="#ppt_x"/>
                                          </p:val>
                                        </p:tav>
                                      </p:tavLst>
                                    </p:anim>
                                    <p:anim calcmode="lin" valueType="num">
                                      <p:cBhvr>
                                        <p:cTn id="2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1000"/>
                                        <p:tgtEl>
                                          <p:spTgt spid="53"/>
                                        </p:tgtEl>
                                      </p:cBhvr>
                                    </p:animEffect>
                                    <p:anim calcmode="lin" valueType="num">
                                      <p:cBhvr>
                                        <p:cTn id="29" dur="1000" fill="hold"/>
                                        <p:tgtEl>
                                          <p:spTgt spid="53"/>
                                        </p:tgtEl>
                                        <p:attrNameLst>
                                          <p:attrName>ppt_x</p:attrName>
                                        </p:attrNameLst>
                                      </p:cBhvr>
                                      <p:tavLst>
                                        <p:tav tm="0">
                                          <p:val>
                                            <p:strVal val="#ppt_x"/>
                                          </p:val>
                                        </p:tav>
                                        <p:tav tm="100000">
                                          <p:val>
                                            <p:strVal val="#ppt_x"/>
                                          </p:val>
                                        </p:tav>
                                      </p:tavLst>
                                    </p:anim>
                                    <p:anim calcmode="lin" valueType="num">
                                      <p:cBhvr>
                                        <p:cTn id="30"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مراحل تقييم تأثير التغييرات</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4E05A5D8-1400-4C0C-BEA1-BDDDE5D00DA9}"/>
              </a:ext>
            </a:extLst>
          </p:cNvPr>
          <p:cNvPicPr>
            <a:picLocks noChangeAspect="1"/>
          </p:cNvPicPr>
          <p:nvPr/>
        </p:nvPicPr>
        <p:blipFill rotWithShape="1">
          <a:blip r:embed="rId2">
            <a:extLst>
              <a:ext uri="{28A0092B-C50C-407E-A947-70E740481C1C}">
                <a14:useLocalDpi xmlns:a14="http://schemas.microsoft.com/office/drawing/2010/main" val="0"/>
              </a:ext>
            </a:extLst>
          </a:blip>
          <a:srcRect l="8712" t="12393" r="4019" b="9419"/>
          <a:stretch/>
        </p:blipFill>
        <p:spPr>
          <a:xfrm>
            <a:off x="505984" y="1793309"/>
            <a:ext cx="4873493" cy="4366467"/>
          </a:xfrm>
          <a:prstGeom prst="rect">
            <a:avLst/>
          </a:prstGeom>
        </p:spPr>
      </p:pic>
      <p:sp>
        <p:nvSpPr>
          <p:cNvPr id="42" name="TextBox 41">
            <a:extLst>
              <a:ext uri="{FF2B5EF4-FFF2-40B4-BE49-F238E27FC236}">
                <a16:creationId xmlns:a16="http://schemas.microsoft.com/office/drawing/2014/main" id="{3B5DED67-DD1E-4BFC-916A-1D32DDA99FEC}"/>
              </a:ext>
            </a:extLst>
          </p:cNvPr>
          <p:cNvSpPr txBox="1"/>
          <p:nvPr/>
        </p:nvSpPr>
        <p:spPr>
          <a:xfrm>
            <a:off x="5486400" y="1905442"/>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المقابلات مع أصحاب المصلحة الرئيسيين</a:t>
            </a:r>
            <a:endParaRPr lang="en-US"/>
          </a:p>
        </p:txBody>
      </p:sp>
      <p:sp>
        <p:nvSpPr>
          <p:cNvPr id="43" name="TextBox 42">
            <a:extLst>
              <a:ext uri="{FF2B5EF4-FFF2-40B4-BE49-F238E27FC236}">
                <a16:creationId xmlns:a16="http://schemas.microsoft.com/office/drawing/2014/main" id="{7F3EF191-D580-40CC-9984-DA1C69B9A354}"/>
              </a:ext>
            </a:extLst>
          </p:cNvPr>
          <p:cNvSpPr txBox="1"/>
          <p:nvPr/>
        </p:nvSpPr>
        <p:spPr>
          <a:xfrm>
            <a:off x="5486400" y="2917065"/>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تحليل السيناريوهات والحساسيات</a:t>
            </a:r>
            <a:endParaRPr lang="en-US"/>
          </a:p>
        </p:txBody>
      </p:sp>
      <p:sp>
        <p:nvSpPr>
          <p:cNvPr id="44" name="TextBox 43">
            <a:extLst>
              <a:ext uri="{FF2B5EF4-FFF2-40B4-BE49-F238E27FC236}">
                <a16:creationId xmlns:a16="http://schemas.microsoft.com/office/drawing/2014/main" id="{8208099A-E31F-4B02-BBE4-C92FE3DB7FE9}"/>
              </a:ext>
            </a:extLst>
          </p:cNvPr>
          <p:cNvSpPr txBox="1"/>
          <p:nvPr/>
        </p:nvSpPr>
        <p:spPr>
          <a:xfrm>
            <a:off x="5486400" y="3928688"/>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استخدام نماذج وأدوات تخطيط المشاريع</a:t>
            </a:r>
            <a:endParaRPr lang="en-US"/>
          </a:p>
        </p:txBody>
      </p:sp>
      <p:sp>
        <p:nvSpPr>
          <p:cNvPr id="45" name="TextBox 44">
            <a:extLst>
              <a:ext uri="{FF2B5EF4-FFF2-40B4-BE49-F238E27FC236}">
                <a16:creationId xmlns:a16="http://schemas.microsoft.com/office/drawing/2014/main" id="{68E6CED4-7713-4E60-A2ED-3F86F9225F9A}"/>
              </a:ext>
            </a:extLst>
          </p:cNvPr>
          <p:cNvSpPr txBox="1"/>
          <p:nvPr/>
        </p:nvSpPr>
        <p:spPr>
          <a:xfrm>
            <a:off x="5486400" y="4940311"/>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الاستعانة بخبراء ومتخصصين في مجالات محددة</a:t>
            </a:r>
            <a:endParaRPr lang="en-US"/>
          </a:p>
        </p:txBody>
      </p:sp>
      <p:sp>
        <p:nvSpPr>
          <p:cNvPr id="46" name="TextBox 45">
            <a:extLst>
              <a:ext uri="{FF2B5EF4-FFF2-40B4-BE49-F238E27FC236}">
                <a16:creationId xmlns:a16="http://schemas.microsoft.com/office/drawing/2014/main" id="{655620A4-2E43-470A-BE38-163677FF7720}"/>
              </a:ext>
            </a:extLst>
          </p:cNvPr>
          <p:cNvSpPr txBox="1"/>
          <p:nvPr/>
        </p:nvSpPr>
        <p:spPr>
          <a:xfrm>
            <a:off x="5486400" y="5951934"/>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توثيق التقييم بشكل منظم ومفصل</a:t>
            </a:r>
            <a:endParaRPr lang="en-US"/>
          </a:p>
        </p:txBody>
      </p:sp>
      <p:sp>
        <p:nvSpPr>
          <p:cNvPr id="52" name="TextBox 51">
            <a:extLst>
              <a:ext uri="{FF2B5EF4-FFF2-40B4-BE49-F238E27FC236}">
                <a16:creationId xmlns:a16="http://schemas.microsoft.com/office/drawing/2014/main" id="{4732F149-99E4-4E7A-B590-473DE93B0C0C}"/>
              </a:ext>
            </a:extLst>
          </p:cNvPr>
          <p:cNvSpPr txBox="1"/>
          <p:nvPr/>
        </p:nvSpPr>
        <p:spPr>
          <a:xfrm>
            <a:off x="1080934" y="-2537692"/>
            <a:ext cx="5481758"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a:t>كيف يمكن لمدير المشروع تقييم تأثير التغييرات المقترحة على المشروع بشكل شامل؟</a:t>
            </a:r>
            <a:endParaRPr lang="en-US" dirty="0"/>
          </a:p>
        </p:txBody>
      </p:sp>
      <p:pic>
        <p:nvPicPr>
          <p:cNvPr id="73" name="Picture 8" descr="Idea - Free education icons">
            <a:extLst>
              <a:ext uri="{FF2B5EF4-FFF2-40B4-BE49-F238E27FC236}">
                <a16:creationId xmlns:a16="http://schemas.microsoft.com/office/drawing/2014/main" id="{C5E4AC20-3724-4F42-B9EA-01A3B05ACA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1586" y="-3959530"/>
            <a:ext cx="3127481" cy="312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067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randombar(horizontal)">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randombar(horizontal)">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نشاط تدريبي</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4E05A5D8-1400-4C0C-BEA1-BDDDE5D00DA9}"/>
              </a:ext>
            </a:extLst>
          </p:cNvPr>
          <p:cNvPicPr>
            <a:picLocks noChangeAspect="1"/>
          </p:cNvPicPr>
          <p:nvPr/>
        </p:nvPicPr>
        <p:blipFill rotWithShape="1">
          <a:blip r:embed="rId2">
            <a:extLst>
              <a:ext uri="{28A0092B-C50C-407E-A947-70E740481C1C}">
                <a14:useLocalDpi xmlns:a14="http://schemas.microsoft.com/office/drawing/2010/main" val="0"/>
              </a:ext>
            </a:extLst>
          </a:blip>
          <a:srcRect l="8712" t="12393" r="4019" b="9419"/>
          <a:stretch/>
        </p:blipFill>
        <p:spPr>
          <a:xfrm>
            <a:off x="-5228066" y="1793309"/>
            <a:ext cx="4873493" cy="4366467"/>
          </a:xfrm>
          <a:prstGeom prst="rect">
            <a:avLst/>
          </a:prstGeom>
        </p:spPr>
      </p:pic>
      <p:sp>
        <p:nvSpPr>
          <p:cNvPr id="20" name="TextBox 19">
            <a:extLst>
              <a:ext uri="{FF2B5EF4-FFF2-40B4-BE49-F238E27FC236}">
                <a16:creationId xmlns:a16="http://schemas.microsoft.com/office/drawing/2014/main" id="{4DCC6CC1-D23D-4E58-98A3-1D6C8BF64A43}"/>
              </a:ext>
            </a:extLst>
          </p:cNvPr>
          <p:cNvSpPr txBox="1"/>
          <p:nvPr/>
        </p:nvSpPr>
        <p:spPr>
          <a:xfrm>
            <a:off x="1080934" y="3641897"/>
            <a:ext cx="5481758"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a:t>كيف يمكن لمدير المشروع تقييم تأثير التغييرات المقترحة على المشروع بشكل شامل؟</a:t>
            </a:r>
            <a:endParaRPr lang="en-US" dirty="0"/>
          </a:p>
        </p:txBody>
      </p:sp>
      <p:pic>
        <p:nvPicPr>
          <p:cNvPr id="21" name="Picture 8" descr="Idea - Free education icons">
            <a:extLst>
              <a:ext uri="{FF2B5EF4-FFF2-40B4-BE49-F238E27FC236}">
                <a16:creationId xmlns:a16="http://schemas.microsoft.com/office/drawing/2014/main" id="{545766AC-6224-4740-94E8-7C4D50F8E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1586" y="2220059"/>
            <a:ext cx="3127481" cy="312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174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الحصول على الموافقات اللازمة </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0" name="TextBox 19">
            <a:extLst>
              <a:ext uri="{FF2B5EF4-FFF2-40B4-BE49-F238E27FC236}">
                <a16:creationId xmlns:a16="http://schemas.microsoft.com/office/drawing/2014/main" id="{4DCC6CC1-D23D-4E58-98A3-1D6C8BF64A43}"/>
              </a:ext>
            </a:extLst>
          </p:cNvPr>
          <p:cNvSpPr txBox="1"/>
          <p:nvPr/>
        </p:nvSpPr>
        <p:spPr>
          <a:xfrm>
            <a:off x="1080934" y="9629743"/>
            <a:ext cx="5481758"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dirty="0"/>
              <a:t>كيف يمكن لمدير المشروع تقييم تأثير التغييرات المقترحة على المشروع بشكل شامل؟</a:t>
            </a:r>
            <a:endParaRPr lang="en-US" dirty="0"/>
          </a:p>
        </p:txBody>
      </p:sp>
      <p:pic>
        <p:nvPicPr>
          <p:cNvPr id="21" name="Picture 8" descr="Idea - Free education icons">
            <a:extLst>
              <a:ext uri="{FF2B5EF4-FFF2-40B4-BE49-F238E27FC236}">
                <a16:creationId xmlns:a16="http://schemas.microsoft.com/office/drawing/2014/main" id="{545766AC-6224-4740-94E8-7C4D50F8E7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586" y="8207905"/>
            <a:ext cx="3127481" cy="3127481"/>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95A7063A-4194-4F8D-AA2F-B1C2788E81CF}"/>
              </a:ext>
            </a:extLst>
          </p:cNvPr>
          <p:cNvGrpSpPr/>
          <p:nvPr/>
        </p:nvGrpSpPr>
        <p:grpSpPr>
          <a:xfrm>
            <a:off x="541839" y="2619671"/>
            <a:ext cx="2854259" cy="2916611"/>
            <a:chOff x="-84111" y="0"/>
            <a:chExt cx="1438458" cy="1470438"/>
          </a:xfrm>
        </p:grpSpPr>
        <p:sp>
          <p:nvSpPr>
            <p:cNvPr id="36" name="شكل بيضاوي 64">
              <a:extLst>
                <a:ext uri="{FF2B5EF4-FFF2-40B4-BE49-F238E27FC236}">
                  <a16:creationId xmlns:a16="http://schemas.microsoft.com/office/drawing/2014/main" id="{5270FD0C-D850-49F2-8543-F60B34EEDDC4}"/>
                </a:ext>
              </a:extLst>
            </p:cNvPr>
            <p:cNvSpPr/>
            <p:nvPr/>
          </p:nvSpPr>
          <p:spPr>
            <a:xfrm>
              <a:off x="326989" y="0"/>
              <a:ext cx="616263" cy="616065"/>
            </a:xfrm>
            <a:prstGeom prst="ellipse">
              <a:avLst/>
            </a:prstGeom>
            <a:solidFill>
              <a:schemeClr val="bg1"/>
            </a:solidFill>
            <a:ln w="9525">
              <a:solidFill>
                <a:srgbClr val="1C396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37" name="مربع نص 18">
              <a:extLst>
                <a:ext uri="{FF2B5EF4-FFF2-40B4-BE49-F238E27FC236}">
                  <a16:creationId xmlns:a16="http://schemas.microsoft.com/office/drawing/2014/main" id="{05DBAEE0-1AA1-45F3-90FA-DFAA4D99CBF1}"/>
                </a:ext>
              </a:extLst>
            </p:cNvPr>
            <p:cNvSpPr txBox="1"/>
            <p:nvPr/>
          </p:nvSpPr>
          <p:spPr>
            <a:xfrm>
              <a:off x="-84111" y="867653"/>
              <a:ext cx="1438458" cy="602785"/>
            </a:xfrm>
            <a:prstGeom prst="rect">
              <a:avLst/>
            </a:prstGeom>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موافقات تنظيمية أو تشريعية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8" name="TextBox 6">
              <a:extLst>
                <a:ext uri="{FF2B5EF4-FFF2-40B4-BE49-F238E27FC236}">
                  <a16:creationId xmlns:a16="http://schemas.microsoft.com/office/drawing/2014/main" id="{0FD77969-767F-4CB0-ACAE-12E519C71E35}"/>
                </a:ext>
              </a:extLst>
            </p:cNvPr>
            <p:cNvSpPr txBox="1"/>
            <p:nvPr/>
          </p:nvSpPr>
          <p:spPr>
            <a:xfrm>
              <a:off x="299898" y="92670"/>
              <a:ext cx="723900" cy="380842"/>
            </a:xfrm>
            <a:prstGeom prst="rect">
              <a:avLst/>
            </a:prstGeom>
            <a:noFill/>
          </p:spPr>
          <p:txBody>
            <a:bodyPr wrap="square" rtlCol="0">
              <a:spAutoFit/>
            </a:bodyPr>
            <a:lstStyle/>
            <a:p>
              <a:pPr marL="0" marR="0" algn="ctr" rtl="1">
                <a:lnSpc>
                  <a:spcPct val="115000"/>
                </a:lnSpc>
                <a:spcBef>
                  <a:spcPts val="0"/>
                </a:spcBef>
                <a:spcAft>
                  <a:spcPts val="0"/>
                </a:spcAft>
              </a:pPr>
              <a:r>
                <a:rPr lang="en-US" sz="4000" b="1" kern="1200" dirty="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04</a:t>
              </a:r>
              <a:endParaRPr lang="en-US" sz="40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24" name="Group 23">
            <a:extLst>
              <a:ext uri="{FF2B5EF4-FFF2-40B4-BE49-F238E27FC236}">
                <a16:creationId xmlns:a16="http://schemas.microsoft.com/office/drawing/2014/main" id="{3F755CB3-DA42-40AA-B235-C44EBB01CA18}"/>
              </a:ext>
            </a:extLst>
          </p:cNvPr>
          <p:cNvGrpSpPr/>
          <p:nvPr/>
        </p:nvGrpSpPr>
        <p:grpSpPr>
          <a:xfrm>
            <a:off x="9045148" y="2619671"/>
            <a:ext cx="2605013" cy="2891670"/>
            <a:chOff x="4201293" y="0"/>
            <a:chExt cx="1312846" cy="1457864"/>
          </a:xfrm>
        </p:grpSpPr>
        <p:sp>
          <p:nvSpPr>
            <p:cNvPr id="33" name="شكل بيضاوي 64">
              <a:extLst>
                <a:ext uri="{FF2B5EF4-FFF2-40B4-BE49-F238E27FC236}">
                  <a16:creationId xmlns:a16="http://schemas.microsoft.com/office/drawing/2014/main" id="{185B6E0A-FEA1-4AFA-B068-DA6E7FCA28EE}"/>
                </a:ext>
              </a:extLst>
            </p:cNvPr>
            <p:cNvSpPr/>
            <p:nvPr/>
          </p:nvSpPr>
          <p:spPr>
            <a:xfrm>
              <a:off x="4550216" y="0"/>
              <a:ext cx="616263" cy="616065"/>
            </a:xfrm>
            <a:prstGeom prst="ellipse">
              <a:avLst/>
            </a:prstGeom>
            <a:solidFill>
              <a:schemeClr val="bg1"/>
            </a:solidFill>
            <a:ln w="9525">
              <a:solidFill>
                <a:srgbClr val="1C396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34" name="مربع نص 18">
              <a:extLst>
                <a:ext uri="{FF2B5EF4-FFF2-40B4-BE49-F238E27FC236}">
                  <a16:creationId xmlns:a16="http://schemas.microsoft.com/office/drawing/2014/main" id="{9CED3999-832E-43A6-B81D-9708573531C5}"/>
                </a:ext>
              </a:extLst>
            </p:cNvPr>
            <p:cNvSpPr txBox="1"/>
            <p:nvPr/>
          </p:nvSpPr>
          <p:spPr>
            <a:xfrm>
              <a:off x="4201293" y="867443"/>
              <a:ext cx="1312846" cy="590421"/>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موافقة العميل أو صاحب المشروع</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5" name="TextBox 6">
              <a:extLst>
                <a:ext uri="{FF2B5EF4-FFF2-40B4-BE49-F238E27FC236}">
                  <a16:creationId xmlns:a16="http://schemas.microsoft.com/office/drawing/2014/main" id="{57564F8D-AEEC-49EE-A8F3-B952FC74FAE6}"/>
                </a:ext>
              </a:extLst>
            </p:cNvPr>
            <p:cNvSpPr txBox="1"/>
            <p:nvPr/>
          </p:nvSpPr>
          <p:spPr>
            <a:xfrm>
              <a:off x="4523061" y="92670"/>
              <a:ext cx="723900" cy="380842"/>
            </a:xfrm>
            <a:prstGeom prst="rect">
              <a:avLst/>
            </a:prstGeom>
            <a:noFill/>
          </p:spPr>
          <p:txBody>
            <a:bodyPr wrap="square" rtlCol="0">
              <a:spAutoFit/>
            </a:bodyPr>
            <a:lstStyle/>
            <a:p>
              <a:pPr marL="0" marR="0" algn="ctr" rtl="1">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01</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25" name="Group 24">
            <a:extLst>
              <a:ext uri="{FF2B5EF4-FFF2-40B4-BE49-F238E27FC236}">
                <a16:creationId xmlns:a16="http://schemas.microsoft.com/office/drawing/2014/main" id="{B20D9A45-D275-4A36-9D50-06D58131F689}"/>
              </a:ext>
            </a:extLst>
          </p:cNvPr>
          <p:cNvGrpSpPr/>
          <p:nvPr/>
        </p:nvGrpSpPr>
        <p:grpSpPr>
          <a:xfrm>
            <a:off x="6288817" y="2619671"/>
            <a:ext cx="2520472" cy="2917232"/>
            <a:chOff x="2812188" y="0"/>
            <a:chExt cx="1270240" cy="1470751"/>
          </a:xfrm>
        </p:grpSpPr>
        <p:sp>
          <p:nvSpPr>
            <p:cNvPr id="30" name="شكل بيضاوي 64">
              <a:extLst>
                <a:ext uri="{FF2B5EF4-FFF2-40B4-BE49-F238E27FC236}">
                  <a16:creationId xmlns:a16="http://schemas.microsoft.com/office/drawing/2014/main" id="{E9AD656C-9144-4401-AE98-55973B9D1AA4}"/>
                </a:ext>
              </a:extLst>
            </p:cNvPr>
            <p:cNvSpPr/>
            <p:nvPr/>
          </p:nvSpPr>
          <p:spPr>
            <a:xfrm>
              <a:off x="3139177" y="0"/>
              <a:ext cx="616263" cy="616065"/>
            </a:xfrm>
            <a:prstGeom prst="ellipse">
              <a:avLst/>
            </a:prstGeom>
            <a:solidFill>
              <a:schemeClr val="bg1"/>
            </a:solidFill>
            <a:ln w="9525">
              <a:solidFill>
                <a:srgbClr val="1C396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31" name="مربع نص 18">
              <a:extLst>
                <a:ext uri="{FF2B5EF4-FFF2-40B4-BE49-F238E27FC236}">
                  <a16:creationId xmlns:a16="http://schemas.microsoft.com/office/drawing/2014/main" id="{CDA140F4-EF49-42F9-B2A6-C1435EAAB81F}"/>
                </a:ext>
              </a:extLst>
            </p:cNvPr>
            <p:cNvSpPr txBox="1"/>
            <p:nvPr/>
          </p:nvSpPr>
          <p:spPr>
            <a:xfrm>
              <a:off x="2812188" y="867966"/>
              <a:ext cx="1270240" cy="60278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موافقة لجنة إدارة التغييرات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2" name="TextBox 6">
              <a:extLst>
                <a:ext uri="{FF2B5EF4-FFF2-40B4-BE49-F238E27FC236}">
                  <a16:creationId xmlns:a16="http://schemas.microsoft.com/office/drawing/2014/main" id="{3737D556-1C5E-40A5-8C79-F66FE5C363BD}"/>
                </a:ext>
              </a:extLst>
            </p:cNvPr>
            <p:cNvSpPr txBox="1"/>
            <p:nvPr/>
          </p:nvSpPr>
          <p:spPr>
            <a:xfrm>
              <a:off x="3112044" y="92670"/>
              <a:ext cx="723900" cy="380842"/>
            </a:xfrm>
            <a:prstGeom prst="rect">
              <a:avLst/>
            </a:prstGeom>
            <a:noFill/>
          </p:spPr>
          <p:txBody>
            <a:bodyPr wrap="square" rtlCol="0">
              <a:spAutoFit/>
            </a:bodyPr>
            <a:lstStyle/>
            <a:p>
              <a:pPr marL="0" marR="0" algn="ctr" rtl="1">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02</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26" name="Group 25">
            <a:extLst>
              <a:ext uri="{FF2B5EF4-FFF2-40B4-BE49-F238E27FC236}">
                <a16:creationId xmlns:a16="http://schemas.microsoft.com/office/drawing/2014/main" id="{C811AB42-2215-4411-82BF-CE382F091C7D}"/>
              </a:ext>
            </a:extLst>
          </p:cNvPr>
          <p:cNvGrpSpPr/>
          <p:nvPr/>
        </p:nvGrpSpPr>
        <p:grpSpPr>
          <a:xfrm>
            <a:off x="3508569" y="2619671"/>
            <a:ext cx="2520472" cy="3011444"/>
            <a:chOff x="1411029" y="0"/>
            <a:chExt cx="1270240" cy="1518249"/>
          </a:xfrm>
        </p:grpSpPr>
        <p:sp>
          <p:nvSpPr>
            <p:cNvPr id="27" name="شكل بيضاوي 64">
              <a:extLst>
                <a:ext uri="{FF2B5EF4-FFF2-40B4-BE49-F238E27FC236}">
                  <a16:creationId xmlns:a16="http://schemas.microsoft.com/office/drawing/2014/main" id="{C46A26AD-A981-44DA-8755-9B77BD756FD9}"/>
                </a:ext>
              </a:extLst>
            </p:cNvPr>
            <p:cNvSpPr/>
            <p:nvPr/>
          </p:nvSpPr>
          <p:spPr>
            <a:xfrm>
              <a:off x="1738028" y="0"/>
              <a:ext cx="616263" cy="616065"/>
            </a:xfrm>
            <a:prstGeom prst="ellipse">
              <a:avLst/>
            </a:prstGeom>
            <a:solidFill>
              <a:schemeClr val="bg1"/>
            </a:solidFill>
            <a:ln w="9525">
              <a:solidFill>
                <a:srgbClr val="1C396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28" name="مربع نص 18">
              <a:extLst>
                <a:ext uri="{FF2B5EF4-FFF2-40B4-BE49-F238E27FC236}">
                  <a16:creationId xmlns:a16="http://schemas.microsoft.com/office/drawing/2014/main" id="{2A5488E9-8598-46C6-8FB4-0264B701A80C}"/>
                </a:ext>
              </a:extLst>
            </p:cNvPr>
            <p:cNvSpPr txBox="1"/>
            <p:nvPr/>
          </p:nvSpPr>
          <p:spPr>
            <a:xfrm>
              <a:off x="1411029" y="867339"/>
              <a:ext cx="1270240" cy="650910"/>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موافقة المديرين والفرق المعنية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29" name="TextBox 6">
              <a:extLst>
                <a:ext uri="{FF2B5EF4-FFF2-40B4-BE49-F238E27FC236}">
                  <a16:creationId xmlns:a16="http://schemas.microsoft.com/office/drawing/2014/main" id="{E606AACA-6467-4C27-90C3-0E10B256CCA6}"/>
                </a:ext>
              </a:extLst>
            </p:cNvPr>
            <p:cNvSpPr txBox="1"/>
            <p:nvPr/>
          </p:nvSpPr>
          <p:spPr>
            <a:xfrm>
              <a:off x="1710915" y="92670"/>
              <a:ext cx="723900" cy="380842"/>
            </a:xfrm>
            <a:prstGeom prst="rect">
              <a:avLst/>
            </a:prstGeom>
            <a:noFill/>
          </p:spPr>
          <p:txBody>
            <a:bodyPr wrap="square" rtlCol="0">
              <a:spAutoFit/>
            </a:bodyPr>
            <a:lstStyle/>
            <a:p>
              <a:pPr marL="0" marR="0" algn="ctr" rtl="1">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03</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Tree>
    <p:extLst>
      <p:ext uri="{BB962C8B-B14F-4D97-AF65-F5344CB8AC3E}">
        <p14:creationId xmlns:p14="http://schemas.microsoft.com/office/powerpoint/2010/main" val="2404029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تنفيذ التغييرات</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40" name="Group 39">
            <a:extLst>
              <a:ext uri="{FF2B5EF4-FFF2-40B4-BE49-F238E27FC236}">
                <a16:creationId xmlns:a16="http://schemas.microsoft.com/office/drawing/2014/main" id="{D9369804-4782-444A-AA51-8EB60A1E9DF5}"/>
              </a:ext>
            </a:extLst>
          </p:cNvPr>
          <p:cNvGrpSpPr/>
          <p:nvPr/>
        </p:nvGrpSpPr>
        <p:grpSpPr>
          <a:xfrm>
            <a:off x="284640" y="2686050"/>
            <a:ext cx="2248565" cy="2247900"/>
            <a:chOff x="0" y="0"/>
            <a:chExt cx="1722784" cy="1722784"/>
          </a:xfrm>
        </p:grpSpPr>
        <p:sp>
          <p:nvSpPr>
            <p:cNvPr id="63" name="Oval 62">
              <a:extLst>
                <a:ext uri="{FF2B5EF4-FFF2-40B4-BE49-F238E27FC236}">
                  <a16:creationId xmlns:a16="http://schemas.microsoft.com/office/drawing/2014/main" id="{DA6349E2-5991-4ED1-9066-22751DD1077D}"/>
                </a:ext>
              </a:extLst>
            </p:cNvPr>
            <p:cNvSpPr/>
            <p:nvPr/>
          </p:nvSpPr>
          <p:spPr>
            <a:xfrm>
              <a:off x="0"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4" name="Oval 63">
              <a:extLst>
                <a:ext uri="{FF2B5EF4-FFF2-40B4-BE49-F238E27FC236}">
                  <a16:creationId xmlns:a16="http://schemas.microsoft.com/office/drawing/2014/main" id="{2143996A-0F5D-40F5-9269-E44AD2F90692}"/>
                </a:ext>
              </a:extLst>
            </p:cNvPr>
            <p:cNvSpPr/>
            <p:nvPr/>
          </p:nvSpPr>
          <p:spPr>
            <a:xfrm>
              <a:off x="92766"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5" name="Oval 64">
              <a:extLst>
                <a:ext uri="{FF2B5EF4-FFF2-40B4-BE49-F238E27FC236}">
                  <a16:creationId xmlns:a16="http://schemas.microsoft.com/office/drawing/2014/main" id="{B0DD1585-B427-429F-AC4E-08E9DC9D72ED}"/>
                </a:ext>
              </a:extLst>
            </p:cNvPr>
            <p:cNvSpPr/>
            <p:nvPr/>
          </p:nvSpPr>
          <p:spPr>
            <a:xfrm>
              <a:off x="172554"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6" name="TextBox 148">
              <a:extLst>
                <a:ext uri="{FF2B5EF4-FFF2-40B4-BE49-F238E27FC236}">
                  <a16:creationId xmlns:a16="http://schemas.microsoft.com/office/drawing/2014/main" id="{26D42F6F-00E6-4112-8403-934AA142E819}"/>
                </a:ext>
              </a:extLst>
            </p:cNvPr>
            <p:cNvSpPr txBox="1">
              <a:spLocks noChangeArrowheads="1"/>
            </p:cNvSpPr>
            <p:nvPr/>
          </p:nvSpPr>
          <p:spPr bwMode="auto">
            <a:xfrm flipV="1">
              <a:off x="117095" y="251063"/>
              <a:ext cx="1537252" cy="1118380"/>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التواصل والتنسيق المستمر</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42" name="Group 41">
            <a:extLst>
              <a:ext uri="{FF2B5EF4-FFF2-40B4-BE49-F238E27FC236}">
                <a16:creationId xmlns:a16="http://schemas.microsoft.com/office/drawing/2014/main" id="{888B9FED-30FE-4FA4-AA2C-F83AD71C36C4}"/>
              </a:ext>
            </a:extLst>
          </p:cNvPr>
          <p:cNvGrpSpPr/>
          <p:nvPr/>
        </p:nvGrpSpPr>
        <p:grpSpPr>
          <a:xfrm>
            <a:off x="2615231" y="2686050"/>
            <a:ext cx="2248565" cy="2247900"/>
            <a:chOff x="1150894" y="0"/>
            <a:chExt cx="1722784" cy="1722784"/>
          </a:xfrm>
        </p:grpSpPr>
        <p:sp>
          <p:nvSpPr>
            <p:cNvPr id="59" name="Oval 58">
              <a:extLst>
                <a:ext uri="{FF2B5EF4-FFF2-40B4-BE49-F238E27FC236}">
                  <a16:creationId xmlns:a16="http://schemas.microsoft.com/office/drawing/2014/main" id="{563FE8E7-10DE-4B9D-B722-C2AF95527C04}"/>
                </a:ext>
              </a:extLst>
            </p:cNvPr>
            <p:cNvSpPr/>
            <p:nvPr/>
          </p:nvSpPr>
          <p:spPr>
            <a:xfrm>
              <a:off x="1150894"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0" name="Oval 59">
              <a:extLst>
                <a:ext uri="{FF2B5EF4-FFF2-40B4-BE49-F238E27FC236}">
                  <a16:creationId xmlns:a16="http://schemas.microsoft.com/office/drawing/2014/main" id="{E2008C0D-4A72-4776-8960-AEAE1278A229}"/>
                </a:ext>
              </a:extLst>
            </p:cNvPr>
            <p:cNvSpPr/>
            <p:nvPr/>
          </p:nvSpPr>
          <p:spPr>
            <a:xfrm>
              <a:off x="1243660"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1" name="Oval 60">
              <a:extLst>
                <a:ext uri="{FF2B5EF4-FFF2-40B4-BE49-F238E27FC236}">
                  <a16:creationId xmlns:a16="http://schemas.microsoft.com/office/drawing/2014/main" id="{A68789BA-40E2-43CE-B9B1-17B1E16B6B5B}"/>
                </a:ext>
              </a:extLst>
            </p:cNvPr>
            <p:cNvSpPr/>
            <p:nvPr/>
          </p:nvSpPr>
          <p:spPr>
            <a:xfrm>
              <a:off x="1323447" y="172553"/>
              <a:ext cx="1377676" cy="1377675"/>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2" name="TextBox 154">
              <a:extLst>
                <a:ext uri="{FF2B5EF4-FFF2-40B4-BE49-F238E27FC236}">
                  <a16:creationId xmlns:a16="http://schemas.microsoft.com/office/drawing/2014/main" id="{95DBE130-8F7F-4B65-9B7C-898BA39FD4E9}"/>
                </a:ext>
              </a:extLst>
            </p:cNvPr>
            <p:cNvSpPr txBox="1">
              <a:spLocks noChangeArrowheads="1"/>
            </p:cNvSpPr>
            <p:nvPr/>
          </p:nvSpPr>
          <p:spPr bwMode="auto">
            <a:xfrm flipV="1">
              <a:off x="1372102" y="118469"/>
              <a:ext cx="1280365" cy="1234444"/>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المخاطر والتحديات</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44" name="Group 43">
            <a:extLst>
              <a:ext uri="{FF2B5EF4-FFF2-40B4-BE49-F238E27FC236}">
                <a16:creationId xmlns:a16="http://schemas.microsoft.com/office/drawing/2014/main" id="{13BFBA3C-5395-430E-90A2-A53B5C4D4902}"/>
              </a:ext>
            </a:extLst>
          </p:cNvPr>
          <p:cNvGrpSpPr/>
          <p:nvPr/>
        </p:nvGrpSpPr>
        <p:grpSpPr>
          <a:xfrm>
            <a:off x="4984873" y="2686050"/>
            <a:ext cx="2248565" cy="2247900"/>
            <a:chOff x="2321072" y="0"/>
            <a:chExt cx="1722784" cy="1722784"/>
          </a:xfrm>
        </p:grpSpPr>
        <p:sp>
          <p:nvSpPr>
            <p:cNvPr id="55" name="Oval 54">
              <a:extLst>
                <a:ext uri="{FF2B5EF4-FFF2-40B4-BE49-F238E27FC236}">
                  <a16:creationId xmlns:a16="http://schemas.microsoft.com/office/drawing/2014/main" id="{EA1DF0D7-9A1E-48A4-97E8-8D510DF56E9B}"/>
                </a:ext>
              </a:extLst>
            </p:cNvPr>
            <p:cNvSpPr/>
            <p:nvPr/>
          </p:nvSpPr>
          <p:spPr>
            <a:xfrm>
              <a:off x="2321072"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6" name="Oval 55">
              <a:extLst>
                <a:ext uri="{FF2B5EF4-FFF2-40B4-BE49-F238E27FC236}">
                  <a16:creationId xmlns:a16="http://schemas.microsoft.com/office/drawing/2014/main" id="{6610A970-FBB2-4891-9EA1-2D89E656BCF0}"/>
                </a:ext>
              </a:extLst>
            </p:cNvPr>
            <p:cNvSpPr/>
            <p:nvPr/>
          </p:nvSpPr>
          <p:spPr>
            <a:xfrm>
              <a:off x="2413838"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7" name="Oval 56">
              <a:extLst>
                <a:ext uri="{FF2B5EF4-FFF2-40B4-BE49-F238E27FC236}">
                  <a16:creationId xmlns:a16="http://schemas.microsoft.com/office/drawing/2014/main" id="{D9B2BBE4-DE80-438A-B765-848392A8EE6A}"/>
                </a:ext>
              </a:extLst>
            </p:cNvPr>
            <p:cNvSpPr/>
            <p:nvPr/>
          </p:nvSpPr>
          <p:spPr>
            <a:xfrm>
              <a:off x="2493626"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8" name="TextBox 159">
              <a:extLst>
                <a:ext uri="{FF2B5EF4-FFF2-40B4-BE49-F238E27FC236}">
                  <a16:creationId xmlns:a16="http://schemas.microsoft.com/office/drawing/2014/main" id="{4CC92619-787C-4702-A549-54FDE7DC8A41}"/>
                </a:ext>
              </a:extLst>
            </p:cNvPr>
            <p:cNvSpPr txBox="1">
              <a:spLocks noChangeArrowheads="1"/>
            </p:cNvSpPr>
            <p:nvPr/>
          </p:nvSpPr>
          <p:spPr bwMode="auto">
            <a:xfrm flipV="1">
              <a:off x="2559953" y="190207"/>
              <a:ext cx="1245020" cy="1234444"/>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المراقبة والتتبع المستمر</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45" name="Group 44">
            <a:extLst>
              <a:ext uri="{FF2B5EF4-FFF2-40B4-BE49-F238E27FC236}">
                <a16:creationId xmlns:a16="http://schemas.microsoft.com/office/drawing/2014/main" id="{490B5A07-5DB6-4FE8-8FD6-0AC00D386CEC}"/>
              </a:ext>
            </a:extLst>
          </p:cNvPr>
          <p:cNvGrpSpPr/>
          <p:nvPr/>
        </p:nvGrpSpPr>
        <p:grpSpPr>
          <a:xfrm>
            <a:off x="7315464" y="2686050"/>
            <a:ext cx="2248565" cy="2247900"/>
            <a:chOff x="3471966" y="0"/>
            <a:chExt cx="1722784" cy="1722784"/>
          </a:xfrm>
        </p:grpSpPr>
        <p:sp>
          <p:nvSpPr>
            <p:cNvPr id="51" name="Oval 50">
              <a:extLst>
                <a:ext uri="{FF2B5EF4-FFF2-40B4-BE49-F238E27FC236}">
                  <a16:creationId xmlns:a16="http://schemas.microsoft.com/office/drawing/2014/main" id="{B0A69B01-974D-4857-8EC2-E2C0C8F1E6B8}"/>
                </a:ext>
              </a:extLst>
            </p:cNvPr>
            <p:cNvSpPr/>
            <p:nvPr/>
          </p:nvSpPr>
          <p:spPr>
            <a:xfrm>
              <a:off x="3471966"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2" name="Oval 51">
              <a:extLst>
                <a:ext uri="{FF2B5EF4-FFF2-40B4-BE49-F238E27FC236}">
                  <a16:creationId xmlns:a16="http://schemas.microsoft.com/office/drawing/2014/main" id="{85476C6A-0A9E-4BD0-ACFA-10F172E7A5F7}"/>
                </a:ext>
              </a:extLst>
            </p:cNvPr>
            <p:cNvSpPr/>
            <p:nvPr/>
          </p:nvSpPr>
          <p:spPr>
            <a:xfrm>
              <a:off x="3564732"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3" name="Oval 52">
              <a:extLst>
                <a:ext uri="{FF2B5EF4-FFF2-40B4-BE49-F238E27FC236}">
                  <a16:creationId xmlns:a16="http://schemas.microsoft.com/office/drawing/2014/main" id="{C8E5E955-430C-4CF4-9FFA-4C0503A41362}"/>
                </a:ext>
              </a:extLst>
            </p:cNvPr>
            <p:cNvSpPr/>
            <p:nvPr/>
          </p:nvSpPr>
          <p:spPr>
            <a:xfrm>
              <a:off x="3644520"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4" name="TextBox 164">
              <a:extLst>
                <a:ext uri="{FF2B5EF4-FFF2-40B4-BE49-F238E27FC236}">
                  <a16:creationId xmlns:a16="http://schemas.microsoft.com/office/drawing/2014/main" id="{C2791015-EE00-4486-A052-6BA13E4D16E4}"/>
                </a:ext>
              </a:extLst>
            </p:cNvPr>
            <p:cNvSpPr txBox="1">
              <a:spLocks noChangeArrowheads="1"/>
            </p:cNvSpPr>
            <p:nvPr/>
          </p:nvSpPr>
          <p:spPr bwMode="auto">
            <a:xfrm flipV="1">
              <a:off x="3644515" y="251063"/>
              <a:ext cx="1266359" cy="1234444"/>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تخصيص الموارد اللازمة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46" name="Group 45">
            <a:extLst>
              <a:ext uri="{FF2B5EF4-FFF2-40B4-BE49-F238E27FC236}">
                <a16:creationId xmlns:a16="http://schemas.microsoft.com/office/drawing/2014/main" id="{6182F037-92BA-4AAF-B536-63F5C3981821}"/>
              </a:ext>
            </a:extLst>
          </p:cNvPr>
          <p:cNvGrpSpPr/>
          <p:nvPr/>
        </p:nvGrpSpPr>
        <p:grpSpPr>
          <a:xfrm>
            <a:off x="9658795" y="2686050"/>
            <a:ext cx="2248565" cy="2247900"/>
            <a:chOff x="4629151" y="0"/>
            <a:chExt cx="1722784" cy="1722784"/>
          </a:xfrm>
        </p:grpSpPr>
        <p:sp>
          <p:nvSpPr>
            <p:cNvPr id="47" name="Oval 46">
              <a:extLst>
                <a:ext uri="{FF2B5EF4-FFF2-40B4-BE49-F238E27FC236}">
                  <a16:creationId xmlns:a16="http://schemas.microsoft.com/office/drawing/2014/main" id="{AA06BD80-1FFE-4F6A-A240-5C0F762EEF3E}"/>
                </a:ext>
              </a:extLst>
            </p:cNvPr>
            <p:cNvSpPr/>
            <p:nvPr/>
          </p:nvSpPr>
          <p:spPr>
            <a:xfrm>
              <a:off x="4629151"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8" name="Oval 47">
              <a:extLst>
                <a:ext uri="{FF2B5EF4-FFF2-40B4-BE49-F238E27FC236}">
                  <a16:creationId xmlns:a16="http://schemas.microsoft.com/office/drawing/2014/main" id="{CE2828A9-9017-4105-8BDD-B89031401746}"/>
                </a:ext>
              </a:extLst>
            </p:cNvPr>
            <p:cNvSpPr/>
            <p:nvPr/>
          </p:nvSpPr>
          <p:spPr>
            <a:xfrm>
              <a:off x="4721917"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9" name="Oval 48">
              <a:extLst>
                <a:ext uri="{FF2B5EF4-FFF2-40B4-BE49-F238E27FC236}">
                  <a16:creationId xmlns:a16="http://schemas.microsoft.com/office/drawing/2014/main" id="{2F5D2BE4-91D9-49E0-A317-C578A5101F59}"/>
                </a:ext>
              </a:extLst>
            </p:cNvPr>
            <p:cNvSpPr/>
            <p:nvPr/>
          </p:nvSpPr>
          <p:spPr>
            <a:xfrm>
              <a:off x="4801705"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0" name="TextBox 170">
              <a:extLst>
                <a:ext uri="{FF2B5EF4-FFF2-40B4-BE49-F238E27FC236}">
                  <a16:creationId xmlns:a16="http://schemas.microsoft.com/office/drawing/2014/main" id="{25785FD6-933D-4F1D-B3D1-C75802B3D3BE}"/>
                </a:ext>
              </a:extLst>
            </p:cNvPr>
            <p:cNvSpPr txBox="1">
              <a:spLocks noChangeArrowheads="1"/>
            </p:cNvSpPr>
            <p:nvPr/>
          </p:nvSpPr>
          <p:spPr bwMode="auto">
            <a:xfrm flipV="1">
              <a:off x="4801705" y="45470"/>
              <a:ext cx="1377676" cy="1154653"/>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الأدوار والمسؤوليات</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67" name="TextBox 66">
            <a:extLst>
              <a:ext uri="{FF2B5EF4-FFF2-40B4-BE49-F238E27FC236}">
                <a16:creationId xmlns:a16="http://schemas.microsoft.com/office/drawing/2014/main" id="{F965E6C6-8FCD-4747-8632-E74BC6DB5C83}"/>
              </a:ext>
            </a:extLst>
          </p:cNvPr>
          <p:cNvSpPr txBox="1"/>
          <p:nvPr/>
        </p:nvSpPr>
        <p:spPr>
          <a:xfrm>
            <a:off x="1423834" y="-2719038"/>
            <a:ext cx="5515730"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للحصول على الموافقات اللازمة وتنفيذ التغييرات بفعالية؟</a:t>
            </a:r>
            <a:endParaRPr lang="en-US" dirty="0"/>
          </a:p>
        </p:txBody>
      </p:sp>
      <p:pic>
        <p:nvPicPr>
          <p:cNvPr id="68" name="Picture 2" descr="Studying - Free education icons">
            <a:extLst>
              <a:ext uri="{FF2B5EF4-FFF2-40B4-BE49-F238E27FC236}">
                <a16:creationId xmlns:a16="http://schemas.microsoft.com/office/drawing/2014/main" id="{505600E8-2594-469A-991E-DA54E3A0F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4017344"/>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844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1000"/>
                                        <p:tgtEl>
                                          <p:spTgt spid="40"/>
                                        </p:tgtEl>
                                      </p:cBhvr>
                                    </p:animEffect>
                                    <p:anim calcmode="lin" valueType="num">
                                      <p:cBhvr>
                                        <p:cTn id="36" dur="1000" fill="hold"/>
                                        <p:tgtEl>
                                          <p:spTgt spid="40"/>
                                        </p:tgtEl>
                                        <p:attrNameLst>
                                          <p:attrName>ppt_x</p:attrName>
                                        </p:attrNameLst>
                                      </p:cBhvr>
                                      <p:tavLst>
                                        <p:tav tm="0">
                                          <p:val>
                                            <p:strVal val="#ppt_x"/>
                                          </p:val>
                                        </p:tav>
                                        <p:tav tm="100000">
                                          <p:val>
                                            <p:strVal val="#ppt_x"/>
                                          </p:val>
                                        </p:tav>
                                      </p:tavLst>
                                    </p:anim>
                                    <p:anim calcmode="lin" valueType="num">
                                      <p:cBhvr>
                                        <p:cTn id="3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9" name="TextBox 38">
            <a:extLst>
              <a:ext uri="{FF2B5EF4-FFF2-40B4-BE49-F238E27FC236}">
                <a16:creationId xmlns:a16="http://schemas.microsoft.com/office/drawing/2014/main" id="{4E21834F-B937-45AE-84C1-55825976115A}"/>
              </a:ext>
            </a:extLst>
          </p:cNvPr>
          <p:cNvSpPr txBox="1"/>
          <p:nvPr/>
        </p:nvSpPr>
        <p:spPr>
          <a:xfrm>
            <a:off x="1423834" y="3429000"/>
            <a:ext cx="5515730"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للحصول على الموافقات اللازمة وتنفيذ التغييرات بفعالية؟</a:t>
            </a:r>
            <a:endParaRPr lang="en-US" dirty="0"/>
          </a:p>
        </p:txBody>
      </p:sp>
      <p:pic>
        <p:nvPicPr>
          <p:cNvPr id="41" name="Picture 2" descr="Studying - Free education icons">
            <a:extLst>
              <a:ext uri="{FF2B5EF4-FFF2-40B4-BE49-F238E27FC236}">
                <a16:creationId xmlns:a16="http://schemas.microsoft.com/office/drawing/2014/main" id="{9C1F416C-ACF7-470B-8712-0D1E9C1AE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dea 3d Images - Free Download on Freepik">
            <a:extLst>
              <a:ext uri="{FF2B5EF4-FFF2-40B4-BE49-F238E27FC236}">
                <a16:creationId xmlns:a16="http://schemas.microsoft.com/office/drawing/2014/main" id="{E8EC9B33-7369-4331-AF5F-683DF8D9CFD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618980"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601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9" name="TextBox 38">
            <a:extLst>
              <a:ext uri="{FF2B5EF4-FFF2-40B4-BE49-F238E27FC236}">
                <a16:creationId xmlns:a16="http://schemas.microsoft.com/office/drawing/2014/main" id="{4E21834F-B937-45AE-84C1-55825976115A}"/>
              </a:ext>
            </a:extLst>
          </p:cNvPr>
          <p:cNvSpPr txBox="1"/>
          <p:nvPr/>
        </p:nvSpPr>
        <p:spPr>
          <a:xfrm>
            <a:off x="1423834" y="9062884"/>
            <a:ext cx="5515730"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للحصول على الموافقات اللازمة وتنفيذ التغييرات بفعالية؟</a:t>
            </a:r>
            <a:endParaRPr lang="en-US" dirty="0"/>
          </a:p>
        </p:txBody>
      </p:sp>
      <p:pic>
        <p:nvPicPr>
          <p:cNvPr id="41" name="Picture 2" descr="Studying - Free education icons">
            <a:extLst>
              <a:ext uri="{FF2B5EF4-FFF2-40B4-BE49-F238E27FC236}">
                <a16:creationId xmlns:a16="http://schemas.microsoft.com/office/drawing/2014/main" id="{9C1F416C-ACF7-470B-8712-0D1E9C1AE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764578"/>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06A7661D-9BF0-4BD4-80FF-F837B8659A8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44D5D6C-F45A-4D3B-A013-6CB094939D97}"/>
              </a:ext>
            </a:extLst>
          </p:cNvPr>
          <p:cNvSpPr txBox="1"/>
          <p:nvPr/>
        </p:nvSpPr>
        <p:spPr>
          <a:xfrm>
            <a:off x="4171950" y="1915202"/>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الحصول على موافقة العميل أو صاحب المشروع على التغييرات المقترحة</a:t>
            </a:r>
            <a:endParaRPr lang="en-US"/>
          </a:p>
        </p:txBody>
      </p:sp>
      <p:sp>
        <p:nvSpPr>
          <p:cNvPr id="22" name="TextBox 21">
            <a:extLst>
              <a:ext uri="{FF2B5EF4-FFF2-40B4-BE49-F238E27FC236}">
                <a16:creationId xmlns:a16="http://schemas.microsoft.com/office/drawing/2014/main" id="{EA0481C0-AF95-4C93-A6E8-09F6B0779299}"/>
              </a:ext>
            </a:extLst>
          </p:cNvPr>
          <p:cNvSpPr txBox="1"/>
          <p:nvPr/>
        </p:nvSpPr>
        <p:spPr>
          <a:xfrm>
            <a:off x="4171950" y="3028805"/>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الحصول على موافقة لجنة إدارة التغييرات (إن وجدت) في المشروع</a:t>
            </a:r>
            <a:endParaRPr lang="en-US"/>
          </a:p>
        </p:txBody>
      </p:sp>
      <p:sp>
        <p:nvSpPr>
          <p:cNvPr id="23" name="TextBox 22">
            <a:extLst>
              <a:ext uri="{FF2B5EF4-FFF2-40B4-BE49-F238E27FC236}">
                <a16:creationId xmlns:a16="http://schemas.microsoft.com/office/drawing/2014/main" id="{D626F463-3250-4702-86B9-3F468C3C1550}"/>
              </a:ext>
            </a:extLst>
          </p:cNvPr>
          <p:cNvSpPr txBox="1"/>
          <p:nvPr/>
        </p:nvSpPr>
        <p:spPr>
          <a:xfrm>
            <a:off x="4181699" y="4007721"/>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التنسيق مع المديرين والفرق المعنية للحصول على موافقتهم واستعدادهم</a:t>
            </a:r>
            <a:endParaRPr lang="en-US"/>
          </a:p>
        </p:txBody>
      </p:sp>
      <p:sp>
        <p:nvSpPr>
          <p:cNvPr id="24" name="TextBox 23">
            <a:extLst>
              <a:ext uri="{FF2B5EF4-FFF2-40B4-BE49-F238E27FC236}">
                <a16:creationId xmlns:a16="http://schemas.microsoft.com/office/drawing/2014/main" id="{A93DFB8F-E3AA-470D-8A12-AEDCA1A42946}"/>
              </a:ext>
            </a:extLst>
          </p:cNvPr>
          <p:cNvSpPr txBox="1"/>
          <p:nvPr/>
        </p:nvSpPr>
        <p:spPr>
          <a:xfrm>
            <a:off x="4171950" y="5434317"/>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الحصول على الموافقات التنظيمية أو التشريعية اللازمة (إن انطبق)</a:t>
            </a:r>
            <a:endParaRPr lang="en-US"/>
          </a:p>
        </p:txBody>
      </p:sp>
    </p:spTree>
    <p:extLst>
      <p:ext uri="{BB962C8B-B14F-4D97-AF65-F5344CB8AC3E}">
        <p14:creationId xmlns:p14="http://schemas.microsoft.com/office/powerpoint/2010/main" val="924118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06A7661D-9BF0-4BD4-80FF-F837B8659A8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44D5D6C-F45A-4D3B-A013-6CB094939D97}"/>
              </a:ext>
            </a:extLst>
          </p:cNvPr>
          <p:cNvSpPr txBox="1"/>
          <p:nvPr/>
        </p:nvSpPr>
        <p:spPr>
          <a:xfrm>
            <a:off x="4171950" y="2467723"/>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تحديد الأدوار والمسؤوليات وتخصيص الموارد اللازمة لتنفيذ التغييرات</a:t>
            </a:r>
            <a:endParaRPr lang="en-US"/>
          </a:p>
        </p:txBody>
      </p:sp>
      <p:sp>
        <p:nvSpPr>
          <p:cNvPr id="22" name="TextBox 21">
            <a:extLst>
              <a:ext uri="{FF2B5EF4-FFF2-40B4-BE49-F238E27FC236}">
                <a16:creationId xmlns:a16="http://schemas.microsoft.com/office/drawing/2014/main" id="{EA0481C0-AF95-4C93-A6E8-09F6B0779299}"/>
              </a:ext>
            </a:extLst>
          </p:cNvPr>
          <p:cNvSpPr txBox="1"/>
          <p:nvPr/>
        </p:nvSpPr>
        <p:spPr>
          <a:xfrm>
            <a:off x="4171950" y="3753633"/>
            <a:ext cx="7272337"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المراقبة والتتبع المستمر لسير تنفيذ التغييرات وإدارة المخاطر والتحديات</a:t>
            </a:r>
            <a:endParaRPr lang="en-US"/>
          </a:p>
        </p:txBody>
      </p:sp>
      <p:sp>
        <p:nvSpPr>
          <p:cNvPr id="23" name="TextBox 22">
            <a:extLst>
              <a:ext uri="{FF2B5EF4-FFF2-40B4-BE49-F238E27FC236}">
                <a16:creationId xmlns:a16="http://schemas.microsoft.com/office/drawing/2014/main" id="{D626F463-3250-4702-86B9-3F468C3C1550}"/>
              </a:ext>
            </a:extLst>
          </p:cNvPr>
          <p:cNvSpPr txBox="1"/>
          <p:nvPr/>
        </p:nvSpPr>
        <p:spPr>
          <a:xfrm>
            <a:off x="4181699" y="5534834"/>
            <a:ext cx="7272337"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التواصل والتنسيق المستمر مع أصحاب المصلحة المتأثرين</a:t>
            </a:r>
            <a:endParaRPr lang="en-US"/>
          </a:p>
        </p:txBody>
      </p:sp>
      <p:pic>
        <p:nvPicPr>
          <p:cNvPr id="25" name="Picture 2" descr="Idea - Free education icons">
            <a:extLst>
              <a:ext uri="{FF2B5EF4-FFF2-40B4-BE49-F238E27FC236}">
                <a16:creationId xmlns:a16="http://schemas.microsoft.com/office/drawing/2014/main" id="{4D5D50A5-2684-4D1F-AE47-5E844584CD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441" y="2465328"/>
            <a:ext cx="3386204" cy="3386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612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30" name="TextBox 29">
            <a:extLst>
              <a:ext uri="{FF2B5EF4-FFF2-40B4-BE49-F238E27FC236}">
                <a16:creationId xmlns:a16="http://schemas.microsoft.com/office/drawing/2014/main" id="{21DE828F-B374-4B63-AF61-A4B1250533E6}"/>
              </a:ext>
            </a:extLst>
          </p:cNvPr>
          <p:cNvSpPr txBox="1"/>
          <p:nvPr/>
        </p:nvSpPr>
        <p:spPr>
          <a:xfrm>
            <a:off x="2421692" y="9892852"/>
            <a:ext cx="3520014" cy="729430"/>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Y" sz="1800" kern="1200" dirty="0">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rPr>
              <a:t>من هم أصحاب المصلحة في المشروع وما هي أدوارهم؟</a:t>
            </a:r>
            <a:endParaRPr lang="en-US" dirty="0"/>
          </a:p>
        </p:txBody>
      </p:sp>
      <p:pic>
        <p:nvPicPr>
          <p:cNvPr id="31" name="Picture 2" descr="Studying - Free education icons">
            <a:extLst>
              <a:ext uri="{FF2B5EF4-FFF2-40B4-BE49-F238E27FC236}">
                <a16:creationId xmlns:a16="http://schemas.microsoft.com/office/drawing/2014/main" id="{4FE7609D-D9D6-47D9-917E-F4FAD89D4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325016"/>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0D554A64-72F7-4ABB-BFE3-3B7932ECC68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C8930D2-F6AC-4D73-A3C6-98056CE48B45}"/>
              </a:ext>
            </a:extLst>
          </p:cNvPr>
          <p:cNvSpPr txBox="1"/>
          <p:nvPr/>
        </p:nvSpPr>
        <p:spPr>
          <a:xfrm>
            <a:off x="4811275" y="1918115"/>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المالك/الراعي: </a:t>
            </a:r>
            <a:r>
              <a:rPr lang="ar-SA" dirty="0"/>
              <a:t>يحدد أهداف المشروع ويوفر التمويل اللازم</a:t>
            </a:r>
            <a:endParaRPr lang="en-US" dirty="0"/>
          </a:p>
        </p:txBody>
      </p:sp>
      <p:sp>
        <p:nvSpPr>
          <p:cNvPr id="22" name="TextBox 21">
            <a:extLst>
              <a:ext uri="{FF2B5EF4-FFF2-40B4-BE49-F238E27FC236}">
                <a16:creationId xmlns:a16="http://schemas.microsoft.com/office/drawing/2014/main" id="{5FCB628E-94D8-4D10-B356-285EEEB21E2B}"/>
              </a:ext>
            </a:extLst>
          </p:cNvPr>
          <p:cNvSpPr txBox="1"/>
          <p:nvPr/>
        </p:nvSpPr>
        <p:spPr>
          <a:xfrm>
            <a:off x="4811275" y="2649853"/>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مدير المشروع: </a:t>
            </a:r>
            <a:r>
              <a:rPr lang="ar-SA" dirty="0"/>
              <a:t>يقود فريق المشروع ويتخذ القرارات الرئيسية</a:t>
            </a:r>
            <a:endParaRPr lang="en-US" dirty="0"/>
          </a:p>
        </p:txBody>
      </p:sp>
      <p:sp>
        <p:nvSpPr>
          <p:cNvPr id="23" name="TextBox 22">
            <a:extLst>
              <a:ext uri="{FF2B5EF4-FFF2-40B4-BE49-F238E27FC236}">
                <a16:creationId xmlns:a16="http://schemas.microsoft.com/office/drawing/2014/main" id="{8E05024A-1570-475D-A040-BF263F5A3623}"/>
              </a:ext>
            </a:extLst>
          </p:cNvPr>
          <p:cNvSpPr txBox="1"/>
          <p:nvPr/>
        </p:nvSpPr>
        <p:spPr>
          <a:xfrm>
            <a:off x="4811275" y="3381591"/>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فريق المشروع: </a:t>
            </a:r>
            <a:r>
              <a:rPr lang="ar-SA" dirty="0"/>
              <a:t>ينفذ أنشطة المشروع ويقدم الاستشارات الفنية</a:t>
            </a:r>
            <a:endParaRPr lang="en-US" dirty="0"/>
          </a:p>
        </p:txBody>
      </p:sp>
      <p:sp>
        <p:nvSpPr>
          <p:cNvPr id="24" name="TextBox 23">
            <a:extLst>
              <a:ext uri="{FF2B5EF4-FFF2-40B4-BE49-F238E27FC236}">
                <a16:creationId xmlns:a16="http://schemas.microsoft.com/office/drawing/2014/main" id="{BBEC5F93-6F93-4921-9588-950153C2AF5D}"/>
              </a:ext>
            </a:extLst>
          </p:cNvPr>
          <p:cNvSpPr txBox="1"/>
          <p:nvPr/>
        </p:nvSpPr>
        <p:spPr>
          <a:xfrm>
            <a:off x="4811275" y="4167645"/>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العملاء/المستفيدون: </a:t>
            </a:r>
            <a:r>
              <a:rPr lang="ar-SA" dirty="0"/>
              <a:t>يحددون متطلبات المشروع ويستلمون النتائج</a:t>
            </a:r>
            <a:endParaRPr lang="en-US" dirty="0"/>
          </a:p>
        </p:txBody>
      </p:sp>
      <p:sp>
        <p:nvSpPr>
          <p:cNvPr id="25" name="TextBox 24">
            <a:extLst>
              <a:ext uri="{FF2B5EF4-FFF2-40B4-BE49-F238E27FC236}">
                <a16:creationId xmlns:a16="http://schemas.microsoft.com/office/drawing/2014/main" id="{5BBF6562-3783-4677-9CFE-B574FDDD08B0}"/>
              </a:ext>
            </a:extLst>
          </p:cNvPr>
          <p:cNvSpPr txBox="1"/>
          <p:nvPr/>
        </p:nvSpPr>
        <p:spPr>
          <a:xfrm>
            <a:off x="4811275" y="5314882"/>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الموردون والمقاولون: </a:t>
            </a:r>
            <a:r>
              <a:rPr lang="ar-SA" dirty="0"/>
              <a:t>يوفرون السلع والخدمات اللازمة للمشروع</a:t>
            </a:r>
            <a:endParaRPr lang="en-US" dirty="0"/>
          </a:p>
        </p:txBody>
      </p:sp>
      <p:sp>
        <p:nvSpPr>
          <p:cNvPr id="26" name="TextBox 25">
            <a:extLst>
              <a:ext uri="{FF2B5EF4-FFF2-40B4-BE49-F238E27FC236}">
                <a16:creationId xmlns:a16="http://schemas.microsoft.com/office/drawing/2014/main" id="{29ACADF2-D53C-400A-8681-301FCB5CBB45}"/>
              </a:ext>
            </a:extLst>
          </p:cNvPr>
          <p:cNvSpPr txBox="1"/>
          <p:nvPr/>
        </p:nvSpPr>
        <p:spPr>
          <a:xfrm>
            <a:off x="4811275" y="6105687"/>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الجهات الحكومية: </a:t>
            </a:r>
            <a:r>
              <a:rPr lang="ar-SA" dirty="0"/>
              <a:t>تضع اللوائح والتشريعات المنظمة للمشروع</a:t>
            </a:r>
            <a:endParaRPr lang="en-US" dirty="0"/>
          </a:p>
        </p:txBody>
      </p:sp>
    </p:spTree>
    <p:extLst>
      <p:ext uri="{BB962C8B-B14F-4D97-AF65-F5344CB8AC3E}">
        <p14:creationId xmlns:p14="http://schemas.microsoft.com/office/powerpoint/2010/main" val="344634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الخاتمة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06A7661D-9BF0-4BD4-80FF-F837B8659A8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1838"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dea - Free education icons">
            <a:extLst>
              <a:ext uri="{FF2B5EF4-FFF2-40B4-BE49-F238E27FC236}">
                <a16:creationId xmlns:a16="http://schemas.microsoft.com/office/drawing/2014/main" id="{FF89A297-939C-451A-970C-47AE33A529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495" y="2465328"/>
            <a:ext cx="3386204" cy="33862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70DC5C9-5B09-4F2C-97AC-3D067D5E2F7E}"/>
              </a:ext>
            </a:extLst>
          </p:cNvPr>
          <p:cNvSpPr txBox="1"/>
          <p:nvPr/>
        </p:nvSpPr>
        <p:spPr>
          <a:xfrm>
            <a:off x="5259692" y="1800521"/>
            <a:ext cx="6415238" cy="1304203"/>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نحن في نهاية هذه الدورة التدريبية المتميزة حول "إدارة المشاريع". نود أن نتوجه بالشكر الجزيل لكم جميعاً على مشاركتكم النشطة والبناءة خلال هذه الجلسات</a:t>
            </a:r>
            <a:endParaRPr lang="en-US" dirty="0"/>
          </a:p>
        </p:txBody>
      </p:sp>
      <p:sp>
        <p:nvSpPr>
          <p:cNvPr id="27" name="TextBox 26">
            <a:extLst>
              <a:ext uri="{FF2B5EF4-FFF2-40B4-BE49-F238E27FC236}">
                <a16:creationId xmlns:a16="http://schemas.microsoft.com/office/drawing/2014/main" id="{57F569ED-1D1B-40E0-AD56-5F760C8B247F}"/>
              </a:ext>
            </a:extLst>
          </p:cNvPr>
          <p:cNvSpPr txBox="1"/>
          <p:nvPr/>
        </p:nvSpPr>
        <p:spPr>
          <a:xfrm>
            <a:off x="5259692" y="3104724"/>
            <a:ext cx="6415238" cy="888705"/>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solidFill>
                  <a:srgbClr val="C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خلال هذه الدورة، تطرقنا إلى العديد من النقاط الرئيسية في مجال إدارة المشاريع، ومن أهمها:</a:t>
            </a:r>
            <a:endParaRPr lang="en-US"/>
          </a:p>
        </p:txBody>
      </p:sp>
      <p:sp>
        <p:nvSpPr>
          <p:cNvPr id="28" name="TextBox 27">
            <a:extLst>
              <a:ext uri="{FF2B5EF4-FFF2-40B4-BE49-F238E27FC236}">
                <a16:creationId xmlns:a16="http://schemas.microsoft.com/office/drawing/2014/main" id="{38F71446-167E-476F-A7C0-D4316E75E654}"/>
              </a:ext>
            </a:extLst>
          </p:cNvPr>
          <p:cNvSpPr txBox="1"/>
          <p:nvPr/>
        </p:nvSpPr>
        <p:spPr>
          <a:xfrm>
            <a:off x="5259692" y="4045333"/>
            <a:ext cx="6415238" cy="473206"/>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marL="342900" indent="-342900">
              <a:buFont typeface="+mj-lt"/>
              <a:buAutoNum type="arabicPeriod"/>
            </a:pPr>
            <a:r>
              <a:rPr lang="ar-SA" dirty="0"/>
              <a:t>مفهوم إدارة المشاريع وأهميتها في البيئة التنظيمية المعاصرة</a:t>
            </a:r>
            <a:endParaRPr lang="en-US" dirty="0"/>
          </a:p>
        </p:txBody>
      </p:sp>
      <p:sp>
        <p:nvSpPr>
          <p:cNvPr id="29" name="TextBox 28">
            <a:extLst>
              <a:ext uri="{FF2B5EF4-FFF2-40B4-BE49-F238E27FC236}">
                <a16:creationId xmlns:a16="http://schemas.microsoft.com/office/drawing/2014/main" id="{F7E3DCD8-2C01-43DC-867D-E088F30D307E}"/>
              </a:ext>
            </a:extLst>
          </p:cNvPr>
          <p:cNvSpPr txBox="1"/>
          <p:nvPr/>
        </p:nvSpPr>
        <p:spPr>
          <a:xfrm>
            <a:off x="5259692" y="4628349"/>
            <a:ext cx="6415238" cy="473206"/>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marL="342900" indent="-342900">
              <a:buFont typeface="+mj-lt"/>
              <a:buAutoNum type="arabicPeriod" startAt="2"/>
            </a:pPr>
            <a:r>
              <a:rPr lang="ar-SA"/>
              <a:t>إدارة الموارد البشرية والمادية وتنسيق أعمال فريق المشروع</a:t>
            </a:r>
            <a:endParaRPr lang="en-US" dirty="0"/>
          </a:p>
        </p:txBody>
      </p:sp>
      <p:sp>
        <p:nvSpPr>
          <p:cNvPr id="30" name="TextBox 29">
            <a:extLst>
              <a:ext uri="{FF2B5EF4-FFF2-40B4-BE49-F238E27FC236}">
                <a16:creationId xmlns:a16="http://schemas.microsoft.com/office/drawing/2014/main" id="{D8C6AE07-0145-4665-AE9E-A7CB7BDC184F}"/>
              </a:ext>
            </a:extLst>
          </p:cNvPr>
          <p:cNvSpPr txBox="1"/>
          <p:nvPr/>
        </p:nvSpPr>
        <p:spPr>
          <a:xfrm>
            <a:off x="5259692" y="5262145"/>
            <a:ext cx="6415238" cy="473206"/>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marL="342900" lvl="0" indent="-342900">
              <a:buFont typeface="+mj-lt"/>
              <a:buAutoNum type="arabicPeriod" startAt="3"/>
            </a:pPr>
            <a:r>
              <a:rPr lang="ar-SA" dirty="0"/>
              <a:t>تقنيات المتابعة والرقابة وإدارة المخاطر والتغييرات</a:t>
            </a:r>
            <a:endParaRPr lang="en-US" b="1" dirty="0"/>
          </a:p>
        </p:txBody>
      </p:sp>
      <p:sp>
        <p:nvSpPr>
          <p:cNvPr id="31" name="TextBox 30">
            <a:extLst>
              <a:ext uri="{FF2B5EF4-FFF2-40B4-BE49-F238E27FC236}">
                <a16:creationId xmlns:a16="http://schemas.microsoft.com/office/drawing/2014/main" id="{A68704A2-FBB0-437E-8EBD-A01DE296DA3E}"/>
              </a:ext>
            </a:extLst>
          </p:cNvPr>
          <p:cNvSpPr txBox="1"/>
          <p:nvPr/>
        </p:nvSpPr>
        <p:spPr>
          <a:xfrm>
            <a:off x="4542503" y="5851532"/>
            <a:ext cx="7132427" cy="888705"/>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marL="342900" indent="-342900">
              <a:buFont typeface="+mj-lt"/>
              <a:buAutoNum type="arabicPeriod" startAt="4"/>
            </a:pPr>
            <a:r>
              <a:rPr lang="ar-SA"/>
              <a:t>من خلال هذه الدورة، نتوقع أن تكونوا قد اكتسبتم المعارف والمهارات اللازمة لتطبيق ممارسات إدارة المشاريع بفعالية في بيئة عملكم</a:t>
            </a:r>
            <a:endParaRPr lang="en-US" dirty="0"/>
          </a:p>
        </p:txBody>
      </p:sp>
    </p:spTree>
    <p:extLst>
      <p:ext uri="{BB962C8B-B14F-4D97-AF65-F5344CB8AC3E}">
        <p14:creationId xmlns:p14="http://schemas.microsoft.com/office/powerpoint/2010/main" val="1642051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29" grpId="0"/>
      <p:bldP spid="30" grpId="0"/>
      <p:bldP spid="31"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الخاتمة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4" name="Picture 2" descr="Idea - Free education icons">
            <a:extLst>
              <a:ext uri="{FF2B5EF4-FFF2-40B4-BE49-F238E27FC236}">
                <a16:creationId xmlns:a16="http://schemas.microsoft.com/office/drawing/2014/main" id="{FF89A297-939C-451A-970C-47AE33A529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495" y="2465328"/>
            <a:ext cx="3386204" cy="33862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70DC5C9-5B09-4F2C-97AC-3D067D5E2F7E}"/>
              </a:ext>
            </a:extLst>
          </p:cNvPr>
          <p:cNvSpPr txBox="1"/>
          <p:nvPr/>
        </p:nvSpPr>
        <p:spPr>
          <a:xfrm>
            <a:off x="5259692" y="1800521"/>
            <a:ext cx="6415238" cy="473206"/>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solidFill>
                  <a:srgbClr val="C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وختاماً، نوصي بما يلي:</a:t>
            </a:r>
            <a:endParaRPr lang="en-US"/>
          </a:p>
        </p:txBody>
      </p:sp>
      <p:sp>
        <p:nvSpPr>
          <p:cNvPr id="28" name="TextBox 27">
            <a:extLst>
              <a:ext uri="{FF2B5EF4-FFF2-40B4-BE49-F238E27FC236}">
                <a16:creationId xmlns:a16="http://schemas.microsoft.com/office/drawing/2014/main" id="{38F71446-167E-476F-A7C0-D4316E75E654}"/>
              </a:ext>
            </a:extLst>
          </p:cNvPr>
          <p:cNvSpPr txBox="1"/>
          <p:nvPr/>
        </p:nvSpPr>
        <p:spPr>
          <a:xfrm>
            <a:off x="5259692" y="2572076"/>
            <a:ext cx="6415238" cy="473206"/>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marL="342900" indent="-342900">
              <a:buFont typeface="+mj-lt"/>
              <a:buAutoNum type="arabicPeriod"/>
            </a:pPr>
            <a:r>
              <a:rPr lang="ar-SA"/>
              <a:t>تطبيق ما تعلمتموه في إدارة مشاريعكم الحالية والمستقبلية</a:t>
            </a:r>
            <a:endParaRPr lang="en-US" dirty="0"/>
          </a:p>
        </p:txBody>
      </p:sp>
      <p:sp>
        <p:nvSpPr>
          <p:cNvPr id="29" name="TextBox 28">
            <a:extLst>
              <a:ext uri="{FF2B5EF4-FFF2-40B4-BE49-F238E27FC236}">
                <a16:creationId xmlns:a16="http://schemas.microsoft.com/office/drawing/2014/main" id="{F7E3DCD8-2C01-43DC-867D-E088F30D307E}"/>
              </a:ext>
            </a:extLst>
          </p:cNvPr>
          <p:cNvSpPr txBox="1"/>
          <p:nvPr/>
        </p:nvSpPr>
        <p:spPr>
          <a:xfrm>
            <a:off x="5259692" y="3274751"/>
            <a:ext cx="6415238" cy="473206"/>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marL="342900" indent="-342900">
              <a:buFont typeface="+mj-lt"/>
              <a:buAutoNum type="arabicPeriod" startAt="2"/>
            </a:pPr>
            <a:r>
              <a:rPr lang="ar-SA" dirty="0"/>
              <a:t>المواظبة على التطوير المستمر لمهاراتكم في هذا المجال</a:t>
            </a:r>
            <a:endParaRPr lang="en-US" dirty="0"/>
          </a:p>
        </p:txBody>
      </p:sp>
      <p:sp>
        <p:nvSpPr>
          <p:cNvPr id="30" name="TextBox 29">
            <a:extLst>
              <a:ext uri="{FF2B5EF4-FFF2-40B4-BE49-F238E27FC236}">
                <a16:creationId xmlns:a16="http://schemas.microsoft.com/office/drawing/2014/main" id="{D8C6AE07-0145-4665-AE9E-A7CB7BDC184F}"/>
              </a:ext>
            </a:extLst>
          </p:cNvPr>
          <p:cNvSpPr txBox="1"/>
          <p:nvPr/>
        </p:nvSpPr>
        <p:spPr>
          <a:xfrm>
            <a:off x="5259692" y="3977427"/>
            <a:ext cx="6415238" cy="888705"/>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marL="342900" lvl="0" indent="-342900">
              <a:buFont typeface="+mj-lt"/>
              <a:buAutoNum type="arabicPeriod" startAt="3"/>
            </a:pPr>
            <a:r>
              <a:rPr lang="ar-SA" dirty="0"/>
              <a:t>تبادل الخبرات والممارسات الناجحة مع زملائكم والمنظمات الأخرى</a:t>
            </a:r>
            <a:endParaRPr lang="en-US" b="1" dirty="0"/>
          </a:p>
        </p:txBody>
      </p:sp>
      <p:sp>
        <p:nvSpPr>
          <p:cNvPr id="31" name="TextBox 30">
            <a:extLst>
              <a:ext uri="{FF2B5EF4-FFF2-40B4-BE49-F238E27FC236}">
                <a16:creationId xmlns:a16="http://schemas.microsoft.com/office/drawing/2014/main" id="{A68704A2-FBB0-437E-8EBD-A01DE296DA3E}"/>
              </a:ext>
            </a:extLst>
          </p:cNvPr>
          <p:cNvSpPr txBox="1"/>
          <p:nvPr/>
        </p:nvSpPr>
        <p:spPr>
          <a:xfrm>
            <a:off x="4542503" y="4982313"/>
            <a:ext cx="7132427" cy="473206"/>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marL="342900" indent="-342900">
              <a:buFont typeface="+mj-lt"/>
              <a:buAutoNum type="arabicPeriod" startAt="4"/>
            </a:pPr>
            <a:r>
              <a:rPr lang="ar-SA"/>
              <a:t>البقاء على اطلاع بأحدث التطورات والممارسات في إدارة المشاريع</a:t>
            </a:r>
            <a:endParaRPr lang="en-US" dirty="0"/>
          </a:p>
        </p:txBody>
      </p:sp>
      <p:sp>
        <p:nvSpPr>
          <p:cNvPr id="22" name="TextBox 21">
            <a:extLst>
              <a:ext uri="{FF2B5EF4-FFF2-40B4-BE49-F238E27FC236}">
                <a16:creationId xmlns:a16="http://schemas.microsoft.com/office/drawing/2014/main" id="{5A71BCB9-077D-4FB3-9AF3-88470EB8D26D}"/>
              </a:ext>
            </a:extLst>
          </p:cNvPr>
          <p:cNvSpPr txBox="1"/>
          <p:nvPr/>
        </p:nvSpPr>
        <p:spPr>
          <a:xfrm>
            <a:off x="5259692" y="5684988"/>
            <a:ext cx="6415238" cy="888705"/>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مرة أخرى، نشكركم جميعاً على حضوركم وتفاعلكم خلال هذه الدورة. نتمنى لكم كل التوفيق والنجاح في مسيرتكم المهنية</a:t>
            </a:r>
            <a:endParaRPr lang="en-US" dirty="0"/>
          </a:p>
        </p:txBody>
      </p:sp>
    </p:spTree>
    <p:extLst>
      <p:ext uri="{BB962C8B-B14F-4D97-AF65-F5344CB8AC3E}">
        <p14:creationId xmlns:p14="http://schemas.microsoft.com/office/powerpoint/2010/main" val="3892533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p:cTn id="34" dur="1000" fill="hold"/>
                                        <p:tgtEl>
                                          <p:spTgt spid="31"/>
                                        </p:tgtEl>
                                        <p:attrNameLst>
                                          <p:attrName>ppt_x</p:attrName>
                                        </p:attrNameLst>
                                      </p:cBhvr>
                                      <p:tavLst>
                                        <p:tav tm="0">
                                          <p:val>
                                            <p:strVal val="#ppt_x"/>
                                          </p:val>
                                        </p:tav>
                                        <p:tav tm="100000">
                                          <p:val>
                                            <p:strVal val="#ppt_x"/>
                                          </p:val>
                                        </p:tav>
                                      </p:tavLst>
                                    </p:anim>
                                    <p:anim calcmode="lin" valueType="num">
                                      <p:cBhvr>
                                        <p:cTn id="3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P spid="29" grpId="0"/>
      <p:bldP spid="30" grpId="0"/>
      <p:bldP spid="31" grpId="0"/>
      <p:bldP spid="22"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white text&#10;&#10;Description automatically generated">
            <a:extLst>
              <a:ext uri="{FF2B5EF4-FFF2-40B4-BE49-F238E27FC236}">
                <a16:creationId xmlns:a16="http://schemas.microsoft.com/office/drawing/2014/main" id="{C2BAE331-AE61-63AA-4807-2AC31CEA8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Tree>
    <p:extLst>
      <p:ext uri="{BB962C8B-B14F-4D97-AF65-F5344CB8AC3E}">
        <p14:creationId xmlns:p14="http://schemas.microsoft.com/office/powerpoint/2010/main" val="608993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أنواع المشاريع المختلفة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0D554A64-72F7-4ABB-BFE3-3B7932ECC68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345823"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D6A8F21-C792-4049-894B-17832E6AD91E}"/>
              </a:ext>
            </a:extLst>
          </p:cNvPr>
          <p:cNvGrpSpPr/>
          <p:nvPr/>
        </p:nvGrpSpPr>
        <p:grpSpPr>
          <a:xfrm>
            <a:off x="6336814" y="4914338"/>
            <a:ext cx="5512983" cy="1093702"/>
            <a:chOff x="6336814" y="4914338"/>
            <a:chExt cx="5512983" cy="1093702"/>
          </a:xfrm>
        </p:grpSpPr>
        <p:sp>
          <p:nvSpPr>
            <p:cNvPr id="28" name="Google Shape;2171;p42">
              <a:extLst>
                <a:ext uri="{FF2B5EF4-FFF2-40B4-BE49-F238E27FC236}">
                  <a16:creationId xmlns:a16="http://schemas.microsoft.com/office/drawing/2014/main" id="{545F561F-6BA6-4846-AF97-75DE078508CF}"/>
                </a:ext>
              </a:extLst>
            </p:cNvPr>
            <p:cNvSpPr>
              <a:spLocks/>
            </p:cNvSpPr>
            <p:nvPr/>
          </p:nvSpPr>
          <p:spPr bwMode="auto">
            <a:xfrm flipH="1">
              <a:off x="10992704" y="4914338"/>
              <a:ext cx="857093" cy="1093702"/>
            </a:xfrm>
            <a:custGeom>
              <a:avLst/>
              <a:gdLst>
                <a:gd name="T0" fmla="*/ 12025 w 24051"/>
                <a:gd name="T1" fmla="*/ 0 h 30255"/>
                <a:gd name="T2" fmla="*/ 0 w 24051"/>
                <a:gd name="T3" fmla="*/ 6942 h 30255"/>
                <a:gd name="T4" fmla="*/ 0 w 24051"/>
                <a:gd name="T5" fmla="*/ 30254 h 30255"/>
                <a:gd name="T6" fmla="*/ 24051 w 24051"/>
                <a:gd name="T7" fmla="*/ 30254 h 30255"/>
                <a:gd name="T8" fmla="*/ 24051 w 24051"/>
                <a:gd name="T9" fmla="*/ 6942 h 30255"/>
                <a:gd name="T10" fmla="*/ 12025 w 24051"/>
                <a:gd name="T11" fmla="*/ 0 h 30255"/>
                <a:gd name="T12" fmla="*/ 0 w 24051"/>
                <a:gd name="T13" fmla="*/ 0 h 30255"/>
                <a:gd name="T14" fmla="*/ 24051 w 24051"/>
                <a:gd name="T15" fmla="*/ 30255 h 30255"/>
              </a:gdLst>
              <a:ahLst/>
              <a:cxnLst>
                <a:cxn ang="0">
                  <a:pos x="T0" y="T1"/>
                </a:cxn>
                <a:cxn ang="0">
                  <a:pos x="T2" y="T3"/>
                </a:cxn>
                <a:cxn ang="0">
                  <a:pos x="T4" y="T5"/>
                </a:cxn>
                <a:cxn ang="0">
                  <a:pos x="T6" y="T7"/>
                </a:cxn>
                <a:cxn ang="0">
                  <a:pos x="T8" y="T9"/>
                </a:cxn>
                <a:cxn ang="0">
                  <a:pos x="T10" y="T11"/>
                </a:cxn>
              </a:cxnLst>
              <a:rect l="T12" t="T13" r="T14" b="T15"/>
              <a:pathLst>
                <a:path w="24051" h="30255" extrusionOk="0">
                  <a:moveTo>
                    <a:pt x="12025" y="0"/>
                  </a:moveTo>
                  <a:lnTo>
                    <a:pt x="0" y="6942"/>
                  </a:lnTo>
                  <a:lnTo>
                    <a:pt x="0" y="30254"/>
                  </a:lnTo>
                  <a:lnTo>
                    <a:pt x="24051" y="30254"/>
                  </a:lnTo>
                  <a:lnTo>
                    <a:pt x="24051" y="6942"/>
                  </a:lnTo>
                  <a:lnTo>
                    <a:pt x="12025" y="0"/>
                  </a:lnTo>
                  <a:close/>
                </a:path>
              </a:pathLst>
            </a:custGeom>
            <a:solidFill>
              <a:srgbClr val="99BCD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5" tIns="91425" rIns="91425" bIns="91425" anchor="ctr" anchorCtr="0" upright="1">
              <a:noAutofit/>
            </a:bodyPr>
            <a:lstStyle/>
            <a:p>
              <a:pPr marL="0" marR="0" algn="ctr" rtl="0">
                <a:lnSpc>
                  <a:spcPct val="115000"/>
                </a:lnSpc>
                <a:spcBef>
                  <a:spcPts val="0"/>
                </a:spcBef>
                <a:spcAft>
                  <a:spcPts val="0"/>
                </a:spcAft>
              </a:pPr>
              <a:r>
                <a:rPr lang="en-US" sz="2800" kern="1200">
                  <a:solidFill>
                    <a:srgbClr val="FFFFFF"/>
                  </a:solidFill>
                  <a:effectLst/>
                  <a:latin typeface="GE Dinar Two Medium" panose="020A0503020102020204" pitchFamily="18" charset="-78"/>
                  <a:ea typeface="GE Dinar Two Medium" panose="020A0503020102020204" pitchFamily="18" charset="-78"/>
                  <a:cs typeface="Sakkal Majalla" panose="02000000000000000000" pitchFamily="2" charset="-78"/>
                </a:rPr>
                <a:t>5</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29" name="Google Shape;2172;p42">
              <a:extLst>
                <a:ext uri="{FF2B5EF4-FFF2-40B4-BE49-F238E27FC236}">
                  <a16:creationId xmlns:a16="http://schemas.microsoft.com/office/drawing/2014/main" id="{3C4C0828-D530-4273-ABB1-2A4B1B5EA93A}"/>
                </a:ext>
              </a:extLst>
            </p:cNvPr>
            <p:cNvSpPr>
              <a:spLocks/>
            </p:cNvSpPr>
            <p:nvPr/>
          </p:nvSpPr>
          <p:spPr bwMode="auto">
            <a:xfrm flipH="1">
              <a:off x="10992704" y="5480737"/>
              <a:ext cx="608063" cy="527303"/>
            </a:xfrm>
            <a:custGeom>
              <a:avLst/>
              <a:gdLst>
                <a:gd name="T0" fmla="*/ 17062 w 17062"/>
                <a:gd name="T1" fmla="*/ 0 h 14586"/>
                <a:gd name="T2" fmla="*/ 0 w 17062"/>
                <a:gd name="T3" fmla="*/ 14585 h 14586"/>
                <a:gd name="T4" fmla="*/ 17062 w 17062"/>
                <a:gd name="T5" fmla="*/ 14585 h 14586"/>
                <a:gd name="T6" fmla="*/ 17062 w 17062"/>
                <a:gd name="T7" fmla="*/ 0 h 14586"/>
              </a:gdLst>
              <a:ahLst/>
              <a:cxnLst>
                <a:cxn ang="0">
                  <a:pos x="T0" y="T1"/>
                </a:cxn>
                <a:cxn ang="0">
                  <a:pos x="T2" y="T3"/>
                </a:cxn>
                <a:cxn ang="0">
                  <a:pos x="T4" y="T5"/>
                </a:cxn>
                <a:cxn ang="0">
                  <a:pos x="T6" y="T7"/>
                </a:cxn>
              </a:cxnLst>
              <a:rect l="0" t="0" r="r" b="b"/>
              <a:pathLst>
                <a:path w="17062" h="14586" extrusionOk="0">
                  <a:moveTo>
                    <a:pt x="17062" y="0"/>
                  </a:moveTo>
                  <a:lnTo>
                    <a:pt x="0" y="14585"/>
                  </a:lnTo>
                  <a:lnTo>
                    <a:pt x="17062" y="14585"/>
                  </a:lnTo>
                  <a:lnTo>
                    <a:pt x="17062" y="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800"/>
            </a:p>
          </p:txBody>
        </p:sp>
        <p:sp>
          <p:nvSpPr>
            <p:cNvPr id="32" name="Google Shape;2173;p42">
              <a:extLst>
                <a:ext uri="{FF2B5EF4-FFF2-40B4-BE49-F238E27FC236}">
                  <a16:creationId xmlns:a16="http://schemas.microsoft.com/office/drawing/2014/main" id="{016972D7-5A8B-44B2-96E0-C1F8EDCDE22B}"/>
                </a:ext>
              </a:extLst>
            </p:cNvPr>
            <p:cNvSpPr>
              <a:spLocks/>
            </p:cNvSpPr>
            <p:nvPr/>
          </p:nvSpPr>
          <p:spPr bwMode="auto">
            <a:xfrm flipH="1">
              <a:off x="6336814" y="4914338"/>
              <a:ext cx="4730974" cy="979204"/>
            </a:xfrm>
            <a:custGeom>
              <a:avLst/>
              <a:gdLst>
                <a:gd name="T0" fmla="*/ 9585 w 132743"/>
                <a:gd name="T1" fmla="*/ 1 h 23600"/>
                <a:gd name="T2" fmla="*/ 0 w 132743"/>
                <a:gd name="T3" fmla="*/ 16610 h 23600"/>
                <a:gd name="T4" fmla="*/ 2322 w 132743"/>
                <a:gd name="T5" fmla="*/ 23599 h 23600"/>
                <a:gd name="T6" fmla="*/ 119896 w 132743"/>
                <a:gd name="T7" fmla="*/ 23599 h 23600"/>
                <a:gd name="T8" fmla="*/ 132743 w 132743"/>
                <a:gd name="T9" fmla="*/ 1 h 23600"/>
                <a:gd name="T10" fmla="*/ 9585 w 132743"/>
                <a:gd name="T11" fmla="*/ 1 h 23600"/>
                <a:gd name="T12" fmla="*/ 0 w 132743"/>
                <a:gd name="T13" fmla="*/ 0 h 23600"/>
                <a:gd name="T14" fmla="*/ 132743 w 132743"/>
                <a:gd name="T15" fmla="*/ 23600 h 23600"/>
              </a:gdLst>
              <a:ahLst/>
              <a:cxnLst>
                <a:cxn ang="0">
                  <a:pos x="T0" y="T1"/>
                </a:cxn>
                <a:cxn ang="0">
                  <a:pos x="T2" y="T3"/>
                </a:cxn>
                <a:cxn ang="0">
                  <a:pos x="T4" y="T5"/>
                </a:cxn>
                <a:cxn ang="0">
                  <a:pos x="T6" y="T7"/>
                </a:cxn>
                <a:cxn ang="0">
                  <a:pos x="T8" y="T9"/>
                </a:cxn>
                <a:cxn ang="0">
                  <a:pos x="T10" y="T11"/>
                </a:cxn>
              </a:cxnLst>
              <a:rect l="T12" t="T13" r="T14" b="T15"/>
              <a:pathLst>
                <a:path w="132743" h="23600" extrusionOk="0">
                  <a:moveTo>
                    <a:pt x="9585" y="1"/>
                  </a:moveTo>
                  <a:lnTo>
                    <a:pt x="0" y="16610"/>
                  </a:lnTo>
                  <a:lnTo>
                    <a:pt x="2322" y="23599"/>
                  </a:lnTo>
                  <a:lnTo>
                    <a:pt x="119896" y="23599"/>
                  </a:lnTo>
                  <a:lnTo>
                    <a:pt x="132743" y="1"/>
                  </a:lnTo>
                  <a:lnTo>
                    <a:pt x="9585" y="1"/>
                  </a:ln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182875" rIns="91425" bIns="91425" anchor="t" anchorCtr="0" upright="1">
              <a:noAutofit/>
            </a:bodyPr>
            <a:lstStyle/>
            <a:p>
              <a:pPr marL="0" marR="0" algn="ctr" rtl="0">
                <a:lnSpc>
                  <a:spcPct val="80000"/>
                </a:lnSpc>
                <a:spcBef>
                  <a:spcPts val="0"/>
                </a:spcBef>
                <a:spcAft>
                  <a:spcPts val="0"/>
                </a:spcAft>
              </a:pPr>
              <a:r>
                <a:rPr lang="ar-SY" sz="2800" b="1" kern="120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درجة التكرار</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3" name="Google Shape;2174;p42">
              <a:extLst>
                <a:ext uri="{FF2B5EF4-FFF2-40B4-BE49-F238E27FC236}">
                  <a16:creationId xmlns:a16="http://schemas.microsoft.com/office/drawing/2014/main" id="{0B9645FF-5CFE-463C-A370-5F653CB779A2}"/>
                </a:ext>
              </a:extLst>
            </p:cNvPr>
            <p:cNvSpPr>
              <a:spLocks/>
            </p:cNvSpPr>
            <p:nvPr/>
          </p:nvSpPr>
          <p:spPr bwMode="auto">
            <a:xfrm flipH="1">
              <a:off x="6336814" y="4914338"/>
              <a:ext cx="4425877" cy="979204"/>
            </a:xfrm>
            <a:custGeom>
              <a:avLst/>
              <a:gdLst>
                <a:gd name="T0" fmla="*/ 1025 w 124183"/>
                <a:gd name="T1" fmla="*/ 1 h 23600"/>
                <a:gd name="T2" fmla="*/ 1 w 124183"/>
                <a:gd name="T3" fmla="*/ 1775 h 23600"/>
                <a:gd name="T4" fmla="*/ 120385 w 124183"/>
                <a:gd name="T5" fmla="*/ 1775 h 23600"/>
                <a:gd name="T6" fmla="*/ 108645 w 124183"/>
                <a:gd name="T7" fmla="*/ 23599 h 23600"/>
                <a:gd name="T8" fmla="*/ 111336 w 124183"/>
                <a:gd name="T9" fmla="*/ 23599 h 23600"/>
                <a:gd name="T10" fmla="*/ 124183 w 124183"/>
                <a:gd name="T11" fmla="*/ 1 h 23600"/>
                <a:gd name="T12" fmla="*/ 1025 w 124183"/>
                <a:gd name="T13" fmla="*/ 1 h 23600"/>
              </a:gdLst>
              <a:ahLst/>
              <a:cxnLst>
                <a:cxn ang="0">
                  <a:pos x="T0" y="T1"/>
                </a:cxn>
                <a:cxn ang="0">
                  <a:pos x="T2" y="T3"/>
                </a:cxn>
                <a:cxn ang="0">
                  <a:pos x="T4" y="T5"/>
                </a:cxn>
                <a:cxn ang="0">
                  <a:pos x="T6" y="T7"/>
                </a:cxn>
                <a:cxn ang="0">
                  <a:pos x="T8" y="T9"/>
                </a:cxn>
                <a:cxn ang="0">
                  <a:pos x="T10" y="T11"/>
                </a:cxn>
                <a:cxn ang="0">
                  <a:pos x="T12" y="T13"/>
                </a:cxn>
              </a:cxnLst>
              <a:rect l="0" t="0" r="r" b="b"/>
              <a:pathLst>
                <a:path w="124183" h="23600" extrusionOk="0">
                  <a:moveTo>
                    <a:pt x="1025" y="1"/>
                  </a:moveTo>
                  <a:lnTo>
                    <a:pt x="1" y="1775"/>
                  </a:lnTo>
                  <a:lnTo>
                    <a:pt x="120385" y="1775"/>
                  </a:lnTo>
                  <a:lnTo>
                    <a:pt x="108645" y="23599"/>
                  </a:lnTo>
                  <a:lnTo>
                    <a:pt x="111336" y="23599"/>
                  </a:lnTo>
                  <a:lnTo>
                    <a:pt x="124183" y="1"/>
                  </a:lnTo>
                  <a:lnTo>
                    <a:pt x="1025" y="1"/>
                  </a:lnTo>
                  <a:close/>
                </a:path>
              </a:pathLst>
            </a:custGeom>
            <a:solidFill>
              <a:srgbClr val="99BCD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800"/>
            </a:p>
          </p:txBody>
        </p:sp>
        <p:sp>
          <p:nvSpPr>
            <p:cNvPr id="34" name="Google Shape;2175;p42">
              <a:extLst>
                <a:ext uri="{FF2B5EF4-FFF2-40B4-BE49-F238E27FC236}">
                  <a16:creationId xmlns:a16="http://schemas.microsoft.com/office/drawing/2014/main" id="{065C1C68-59D5-4730-B3DB-73D96BDC5B69}"/>
                </a:ext>
              </a:extLst>
            </p:cNvPr>
            <p:cNvSpPr>
              <a:spLocks/>
            </p:cNvSpPr>
            <p:nvPr/>
          </p:nvSpPr>
          <p:spPr bwMode="auto">
            <a:xfrm flipH="1">
              <a:off x="8568463" y="5767112"/>
              <a:ext cx="2751485" cy="240928"/>
            </a:xfrm>
            <a:custGeom>
              <a:avLst/>
              <a:gdLst>
                <a:gd name="T0" fmla="*/ 6335 w 77201"/>
                <a:gd name="T1" fmla="*/ 0 h 11086"/>
                <a:gd name="T2" fmla="*/ 1 w 77201"/>
                <a:gd name="T3" fmla="*/ 11085 h 11086"/>
                <a:gd name="T4" fmla="*/ 71129 w 77201"/>
                <a:gd name="T5" fmla="*/ 11085 h 11086"/>
                <a:gd name="T6" fmla="*/ 77201 w 77201"/>
                <a:gd name="T7" fmla="*/ 0 h 11086"/>
                <a:gd name="T8" fmla="*/ 6335 w 77201"/>
                <a:gd name="T9" fmla="*/ 0 h 11086"/>
                <a:gd name="T10" fmla="*/ 0 w 77201"/>
                <a:gd name="T11" fmla="*/ 0 h 11086"/>
                <a:gd name="T12" fmla="*/ 77201 w 77201"/>
                <a:gd name="T13" fmla="*/ 11086 h 11086"/>
              </a:gdLst>
              <a:ahLst/>
              <a:cxnLst>
                <a:cxn ang="0">
                  <a:pos x="T0" y="T1"/>
                </a:cxn>
                <a:cxn ang="0">
                  <a:pos x="T2" y="T3"/>
                </a:cxn>
                <a:cxn ang="0">
                  <a:pos x="T4" y="T5"/>
                </a:cxn>
                <a:cxn ang="0">
                  <a:pos x="T6" y="T7"/>
                </a:cxn>
                <a:cxn ang="0">
                  <a:pos x="T8" y="T9"/>
                </a:cxn>
              </a:cxnLst>
              <a:rect l="T10" t="T11" r="T12" b="T13"/>
              <a:pathLst>
                <a:path w="77201" h="11086" extrusionOk="0">
                  <a:moveTo>
                    <a:pt x="6335" y="0"/>
                  </a:moveTo>
                  <a:lnTo>
                    <a:pt x="1" y="11085"/>
                  </a:lnTo>
                  <a:lnTo>
                    <a:pt x="71129" y="11085"/>
                  </a:lnTo>
                  <a:lnTo>
                    <a:pt x="77201" y="0"/>
                  </a:lnTo>
                  <a:lnTo>
                    <a:pt x="6335" y="0"/>
                  </a:lnTo>
                  <a:close/>
                </a:path>
              </a:pathLst>
            </a:custGeom>
            <a:solidFill>
              <a:srgbClr val="99BCD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91425" rIns="91425" bIns="91425" anchor="ctr" anchorCtr="0" upright="1">
              <a:noAutofit/>
            </a:bodyPr>
            <a:lstStyle/>
            <a:p>
              <a:endParaRPr lang="en-US" sz="2800"/>
            </a:p>
          </p:txBody>
        </p:sp>
      </p:grpSp>
      <p:grpSp>
        <p:nvGrpSpPr>
          <p:cNvPr id="41" name="Google Shape;2170;p42">
            <a:extLst>
              <a:ext uri="{FF2B5EF4-FFF2-40B4-BE49-F238E27FC236}">
                <a16:creationId xmlns:a16="http://schemas.microsoft.com/office/drawing/2014/main" id="{19209EBD-EB24-4ED7-A08F-81EC486D752B}"/>
              </a:ext>
            </a:extLst>
          </p:cNvPr>
          <p:cNvGrpSpPr>
            <a:grpSpLocks/>
          </p:cNvGrpSpPr>
          <p:nvPr/>
        </p:nvGrpSpPr>
        <p:grpSpPr bwMode="auto">
          <a:xfrm flipH="1">
            <a:off x="6337089" y="1955000"/>
            <a:ext cx="5512979" cy="1093702"/>
            <a:chOff x="2924366" y="0"/>
            <a:chExt cx="44054" cy="8616"/>
          </a:xfrm>
        </p:grpSpPr>
        <p:sp>
          <p:nvSpPr>
            <p:cNvPr id="58" name="Google Shape;2171;p42">
              <a:extLst>
                <a:ext uri="{FF2B5EF4-FFF2-40B4-BE49-F238E27FC236}">
                  <a16:creationId xmlns:a16="http://schemas.microsoft.com/office/drawing/2014/main" id="{CCF0CAAD-4115-478A-A2BA-1B45B389FBDB}"/>
                </a:ext>
              </a:extLst>
            </p:cNvPr>
            <p:cNvSpPr>
              <a:spLocks/>
            </p:cNvSpPr>
            <p:nvPr/>
          </p:nvSpPr>
          <p:spPr bwMode="auto">
            <a:xfrm>
              <a:off x="2924366" y="0"/>
              <a:ext cx="6849" cy="8616"/>
            </a:xfrm>
            <a:custGeom>
              <a:avLst/>
              <a:gdLst>
                <a:gd name="T0" fmla="*/ 12025 w 24051"/>
                <a:gd name="T1" fmla="*/ 0 h 30255"/>
                <a:gd name="T2" fmla="*/ 0 w 24051"/>
                <a:gd name="T3" fmla="*/ 6942 h 30255"/>
                <a:gd name="T4" fmla="*/ 0 w 24051"/>
                <a:gd name="T5" fmla="*/ 30254 h 30255"/>
                <a:gd name="T6" fmla="*/ 24051 w 24051"/>
                <a:gd name="T7" fmla="*/ 30254 h 30255"/>
                <a:gd name="T8" fmla="*/ 24051 w 24051"/>
                <a:gd name="T9" fmla="*/ 6942 h 30255"/>
                <a:gd name="T10" fmla="*/ 12025 w 24051"/>
                <a:gd name="T11" fmla="*/ 0 h 30255"/>
                <a:gd name="T12" fmla="*/ 0 w 24051"/>
                <a:gd name="T13" fmla="*/ 0 h 30255"/>
                <a:gd name="T14" fmla="*/ 24051 w 24051"/>
                <a:gd name="T15" fmla="*/ 30255 h 30255"/>
              </a:gdLst>
              <a:ahLst/>
              <a:cxnLst>
                <a:cxn ang="0">
                  <a:pos x="T0" y="T1"/>
                </a:cxn>
                <a:cxn ang="0">
                  <a:pos x="T2" y="T3"/>
                </a:cxn>
                <a:cxn ang="0">
                  <a:pos x="T4" y="T5"/>
                </a:cxn>
                <a:cxn ang="0">
                  <a:pos x="T6" y="T7"/>
                </a:cxn>
                <a:cxn ang="0">
                  <a:pos x="T8" y="T9"/>
                </a:cxn>
                <a:cxn ang="0">
                  <a:pos x="T10" y="T11"/>
                </a:cxn>
              </a:cxnLst>
              <a:rect l="T12" t="T13" r="T14" b="T15"/>
              <a:pathLst>
                <a:path w="24051" h="30255" extrusionOk="0">
                  <a:moveTo>
                    <a:pt x="12025" y="0"/>
                  </a:moveTo>
                  <a:lnTo>
                    <a:pt x="0" y="6942"/>
                  </a:lnTo>
                  <a:lnTo>
                    <a:pt x="0" y="30254"/>
                  </a:lnTo>
                  <a:lnTo>
                    <a:pt x="24051" y="30254"/>
                  </a:lnTo>
                  <a:lnTo>
                    <a:pt x="24051" y="6942"/>
                  </a:lnTo>
                  <a:lnTo>
                    <a:pt x="12025" y="0"/>
                  </a:lnTo>
                  <a:close/>
                </a:path>
              </a:pathLst>
            </a:custGeom>
            <a:solidFill>
              <a:srgbClr val="99BCD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5" tIns="91425" rIns="91425" bIns="91425" anchor="ctr" anchorCtr="0" upright="1">
              <a:noAutofit/>
            </a:bodyPr>
            <a:lstStyle/>
            <a:p>
              <a:pPr marL="0" marR="0" algn="ctr" rtl="0">
                <a:lnSpc>
                  <a:spcPct val="115000"/>
                </a:lnSpc>
                <a:spcBef>
                  <a:spcPts val="0"/>
                </a:spcBef>
                <a:spcAft>
                  <a:spcPts val="0"/>
                </a:spcAft>
              </a:pPr>
              <a:r>
                <a:rPr lang="en-US" sz="2800" kern="1200">
                  <a:solidFill>
                    <a:srgbClr val="FFFFFF"/>
                  </a:solidFill>
                  <a:effectLst/>
                  <a:latin typeface="GE Dinar Two Medium" panose="020A0503020102020204" pitchFamily="18" charset="-78"/>
                  <a:ea typeface="GE Dinar Two Medium" panose="020A0503020102020204" pitchFamily="18" charset="-78"/>
                  <a:cs typeface="Sakkal Majalla" panose="02000000000000000000" pitchFamily="2" charset="-78"/>
                </a:rPr>
                <a:t>1</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9" name="Google Shape;2172;p42">
              <a:extLst>
                <a:ext uri="{FF2B5EF4-FFF2-40B4-BE49-F238E27FC236}">
                  <a16:creationId xmlns:a16="http://schemas.microsoft.com/office/drawing/2014/main" id="{46EBF2F5-F97A-4624-ACB9-34CEA80DB63D}"/>
                </a:ext>
              </a:extLst>
            </p:cNvPr>
            <p:cNvSpPr>
              <a:spLocks/>
            </p:cNvSpPr>
            <p:nvPr/>
          </p:nvSpPr>
          <p:spPr bwMode="auto">
            <a:xfrm>
              <a:off x="2926356" y="4462"/>
              <a:ext cx="4859" cy="4154"/>
            </a:xfrm>
            <a:custGeom>
              <a:avLst/>
              <a:gdLst>
                <a:gd name="T0" fmla="*/ 17062 w 17062"/>
                <a:gd name="T1" fmla="*/ 0 h 14586"/>
                <a:gd name="T2" fmla="*/ 0 w 17062"/>
                <a:gd name="T3" fmla="*/ 14585 h 14586"/>
                <a:gd name="T4" fmla="*/ 17062 w 17062"/>
                <a:gd name="T5" fmla="*/ 14585 h 14586"/>
                <a:gd name="T6" fmla="*/ 17062 w 17062"/>
                <a:gd name="T7" fmla="*/ 0 h 14586"/>
              </a:gdLst>
              <a:ahLst/>
              <a:cxnLst>
                <a:cxn ang="0">
                  <a:pos x="T0" y="T1"/>
                </a:cxn>
                <a:cxn ang="0">
                  <a:pos x="T2" y="T3"/>
                </a:cxn>
                <a:cxn ang="0">
                  <a:pos x="T4" y="T5"/>
                </a:cxn>
                <a:cxn ang="0">
                  <a:pos x="T6" y="T7"/>
                </a:cxn>
              </a:cxnLst>
              <a:rect l="0" t="0" r="r" b="b"/>
              <a:pathLst>
                <a:path w="17062" h="14586" extrusionOk="0">
                  <a:moveTo>
                    <a:pt x="17062" y="0"/>
                  </a:moveTo>
                  <a:lnTo>
                    <a:pt x="0" y="14585"/>
                  </a:lnTo>
                  <a:lnTo>
                    <a:pt x="17062" y="14585"/>
                  </a:lnTo>
                  <a:lnTo>
                    <a:pt x="17062" y="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800"/>
            </a:p>
          </p:txBody>
        </p:sp>
        <p:sp>
          <p:nvSpPr>
            <p:cNvPr id="60" name="Google Shape;2173;p42">
              <a:extLst>
                <a:ext uri="{FF2B5EF4-FFF2-40B4-BE49-F238E27FC236}">
                  <a16:creationId xmlns:a16="http://schemas.microsoft.com/office/drawing/2014/main" id="{232FC6E9-B0EF-47E5-AC53-8611F4D64CAD}"/>
                </a:ext>
              </a:extLst>
            </p:cNvPr>
            <p:cNvSpPr>
              <a:spLocks/>
            </p:cNvSpPr>
            <p:nvPr/>
          </p:nvSpPr>
          <p:spPr bwMode="auto">
            <a:xfrm>
              <a:off x="2930615" y="0"/>
              <a:ext cx="37805" cy="7714"/>
            </a:xfrm>
            <a:custGeom>
              <a:avLst/>
              <a:gdLst>
                <a:gd name="T0" fmla="*/ 9585 w 132743"/>
                <a:gd name="T1" fmla="*/ 1 h 23600"/>
                <a:gd name="T2" fmla="*/ 0 w 132743"/>
                <a:gd name="T3" fmla="*/ 16610 h 23600"/>
                <a:gd name="T4" fmla="*/ 2322 w 132743"/>
                <a:gd name="T5" fmla="*/ 23599 h 23600"/>
                <a:gd name="T6" fmla="*/ 119896 w 132743"/>
                <a:gd name="T7" fmla="*/ 23599 h 23600"/>
                <a:gd name="T8" fmla="*/ 132743 w 132743"/>
                <a:gd name="T9" fmla="*/ 1 h 23600"/>
                <a:gd name="T10" fmla="*/ 9585 w 132743"/>
                <a:gd name="T11" fmla="*/ 1 h 23600"/>
                <a:gd name="T12" fmla="*/ 0 w 132743"/>
                <a:gd name="T13" fmla="*/ 0 h 23600"/>
                <a:gd name="T14" fmla="*/ 132743 w 132743"/>
                <a:gd name="T15" fmla="*/ 23600 h 23600"/>
              </a:gdLst>
              <a:ahLst/>
              <a:cxnLst>
                <a:cxn ang="0">
                  <a:pos x="T0" y="T1"/>
                </a:cxn>
                <a:cxn ang="0">
                  <a:pos x="T2" y="T3"/>
                </a:cxn>
                <a:cxn ang="0">
                  <a:pos x="T4" y="T5"/>
                </a:cxn>
                <a:cxn ang="0">
                  <a:pos x="T6" y="T7"/>
                </a:cxn>
                <a:cxn ang="0">
                  <a:pos x="T8" y="T9"/>
                </a:cxn>
                <a:cxn ang="0">
                  <a:pos x="T10" y="T11"/>
                </a:cxn>
              </a:cxnLst>
              <a:rect l="T12" t="T13" r="T14" b="T15"/>
              <a:pathLst>
                <a:path w="132743" h="23600" extrusionOk="0">
                  <a:moveTo>
                    <a:pt x="9585" y="1"/>
                  </a:moveTo>
                  <a:lnTo>
                    <a:pt x="0" y="16610"/>
                  </a:lnTo>
                  <a:lnTo>
                    <a:pt x="2322" y="23599"/>
                  </a:lnTo>
                  <a:lnTo>
                    <a:pt x="119896" y="23599"/>
                  </a:lnTo>
                  <a:lnTo>
                    <a:pt x="132743" y="1"/>
                  </a:lnTo>
                  <a:lnTo>
                    <a:pt x="9585" y="1"/>
                  </a:ln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182875" rIns="91425" bIns="91425" anchor="t" anchorCtr="0" upright="1">
              <a:noAutofit/>
            </a:bodyPr>
            <a:lstStyle/>
            <a:p>
              <a:pPr marL="0" marR="0" algn="ctr" rtl="0">
                <a:lnSpc>
                  <a:spcPct val="80000"/>
                </a:lnSpc>
                <a:spcBef>
                  <a:spcPts val="0"/>
                </a:spcBef>
                <a:spcAft>
                  <a:spcPts val="0"/>
                </a:spcAft>
              </a:pPr>
              <a:r>
                <a:rPr lang="ar-SY" sz="2800" b="1" kern="1200" dirty="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نوع المنتج أو الخدمة</a:t>
              </a:r>
              <a:endParaRPr lang="en-US" sz="28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1" name="Google Shape;2174;p42">
              <a:extLst>
                <a:ext uri="{FF2B5EF4-FFF2-40B4-BE49-F238E27FC236}">
                  <a16:creationId xmlns:a16="http://schemas.microsoft.com/office/drawing/2014/main" id="{187D275E-9436-4A7D-AD3A-A2898EEAAC2C}"/>
                </a:ext>
              </a:extLst>
            </p:cNvPr>
            <p:cNvSpPr>
              <a:spLocks/>
            </p:cNvSpPr>
            <p:nvPr/>
          </p:nvSpPr>
          <p:spPr bwMode="auto">
            <a:xfrm>
              <a:off x="2933053" y="0"/>
              <a:ext cx="35367" cy="7714"/>
            </a:xfrm>
            <a:custGeom>
              <a:avLst/>
              <a:gdLst>
                <a:gd name="T0" fmla="*/ 1025 w 124183"/>
                <a:gd name="T1" fmla="*/ 1 h 23600"/>
                <a:gd name="T2" fmla="*/ 1 w 124183"/>
                <a:gd name="T3" fmla="*/ 1775 h 23600"/>
                <a:gd name="T4" fmla="*/ 120385 w 124183"/>
                <a:gd name="T5" fmla="*/ 1775 h 23600"/>
                <a:gd name="T6" fmla="*/ 108645 w 124183"/>
                <a:gd name="T7" fmla="*/ 23599 h 23600"/>
                <a:gd name="T8" fmla="*/ 111336 w 124183"/>
                <a:gd name="T9" fmla="*/ 23599 h 23600"/>
                <a:gd name="T10" fmla="*/ 124183 w 124183"/>
                <a:gd name="T11" fmla="*/ 1 h 23600"/>
                <a:gd name="T12" fmla="*/ 1025 w 124183"/>
                <a:gd name="T13" fmla="*/ 1 h 23600"/>
              </a:gdLst>
              <a:ahLst/>
              <a:cxnLst>
                <a:cxn ang="0">
                  <a:pos x="T0" y="T1"/>
                </a:cxn>
                <a:cxn ang="0">
                  <a:pos x="T2" y="T3"/>
                </a:cxn>
                <a:cxn ang="0">
                  <a:pos x="T4" y="T5"/>
                </a:cxn>
                <a:cxn ang="0">
                  <a:pos x="T6" y="T7"/>
                </a:cxn>
                <a:cxn ang="0">
                  <a:pos x="T8" y="T9"/>
                </a:cxn>
                <a:cxn ang="0">
                  <a:pos x="T10" y="T11"/>
                </a:cxn>
                <a:cxn ang="0">
                  <a:pos x="T12" y="T13"/>
                </a:cxn>
              </a:cxnLst>
              <a:rect l="0" t="0" r="r" b="b"/>
              <a:pathLst>
                <a:path w="124183" h="23600" extrusionOk="0">
                  <a:moveTo>
                    <a:pt x="1025" y="1"/>
                  </a:moveTo>
                  <a:lnTo>
                    <a:pt x="1" y="1775"/>
                  </a:lnTo>
                  <a:lnTo>
                    <a:pt x="120385" y="1775"/>
                  </a:lnTo>
                  <a:lnTo>
                    <a:pt x="108645" y="23599"/>
                  </a:lnTo>
                  <a:lnTo>
                    <a:pt x="111336" y="23599"/>
                  </a:lnTo>
                  <a:lnTo>
                    <a:pt x="124183" y="1"/>
                  </a:lnTo>
                  <a:lnTo>
                    <a:pt x="1025" y="1"/>
                  </a:lnTo>
                  <a:close/>
                </a:path>
              </a:pathLst>
            </a:custGeom>
            <a:solidFill>
              <a:srgbClr val="99BCD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800"/>
            </a:p>
          </p:txBody>
        </p:sp>
        <p:sp>
          <p:nvSpPr>
            <p:cNvPr id="62" name="Google Shape;2175;p42">
              <a:extLst>
                <a:ext uri="{FF2B5EF4-FFF2-40B4-BE49-F238E27FC236}">
                  <a16:creationId xmlns:a16="http://schemas.microsoft.com/office/drawing/2014/main" id="{C16503FC-0526-4775-972D-115819465A0A}"/>
                </a:ext>
              </a:extLst>
            </p:cNvPr>
            <p:cNvSpPr>
              <a:spLocks/>
            </p:cNvSpPr>
            <p:nvPr/>
          </p:nvSpPr>
          <p:spPr bwMode="auto">
            <a:xfrm>
              <a:off x="2928600" y="6718"/>
              <a:ext cx="21987" cy="1898"/>
            </a:xfrm>
            <a:custGeom>
              <a:avLst/>
              <a:gdLst>
                <a:gd name="T0" fmla="*/ 6335 w 77201"/>
                <a:gd name="T1" fmla="*/ 0 h 11086"/>
                <a:gd name="T2" fmla="*/ 1 w 77201"/>
                <a:gd name="T3" fmla="*/ 11085 h 11086"/>
                <a:gd name="T4" fmla="*/ 71129 w 77201"/>
                <a:gd name="T5" fmla="*/ 11085 h 11086"/>
                <a:gd name="T6" fmla="*/ 77201 w 77201"/>
                <a:gd name="T7" fmla="*/ 0 h 11086"/>
                <a:gd name="T8" fmla="*/ 6335 w 77201"/>
                <a:gd name="T9" fmla="*/ 0 h 11086"/>
                <a:gd name="T10" fmla="*/ 0 w 77201"/>
                <a:gd name="T11" fmla="*/ 0 h 11086"/>
                <a:gd name="T12" fmla="*/ 77201 w 77201"/>
                <a:gd name="T13" fmla="*/ 11086 h 11086"/>
              </a:gdLst>
              <a:ahLst/>
              <a:cxnLst>
                <a:cxn ang="0">
                  <a:pos x="T0" y="T1"/>
                </a:cxn>
                <a:cxn ang="0">
                  <a:pos x="T2" y="T3"/>
                </a:cxn>
                <a:cxn ang="0">
                  <a:pos x="T4" y="T5"/>
                </a:cxn>
                <a:cxn ang="0">
                  <a:pos x="T6" y="T7"/>
                </a:cxn>
                <a:cxn ang="0">
                  <a:pos x="T8" y="T9"/>
                </a:cxn>
              </a:cxnLst>
              <a:rect l="T10" t="T11" r="T12" b="T13"/>
              <a:pathLst>
                <a:path w="77201" h="11086" extrusionOk="0">
                  <a:moveTo>
                    <a:pt x="6335" y="0"/>
                  </a:moveTo>
                  <a:lnTo>
                    <a:pt x="1" y="11085"/>
                  </a:lnTo>
                  <a:lnTo>
                    <a:pt x="71129" y="11085"/>
                  </a:lnTo>
                  <a:lnTo>
                    <a:pt x="77201" y="0"/>
                  </a:lnTo>
                  <a:lnTo>
                    <a:pt x="6335" y="0"/>
                  </a:lnTo>
                  <a:close/>
                </a:path>
              </a:pathLst>
            </a:custGeom>
            <a:solidFill>
              <a:srgbClr val="99BCD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91425" rIns="91425" bIns="91425" anchor="ctr" anchorCtr="0" upright="1">
              <a:noAutofit/>
            </a:bodyPr>
            <a:lstStyle/>
            <a:p>
              <a:endParaRPr lang="en-US" sz="2800"/>
            </a:p>
          </p:txBody>
        </p:sp>
      </p:grpSp>
      <p:grpSp>
        <p:nvGrpSpPr>
          <p:cNvPr id="2" name="Group 1">
            <a:extLst>
              <a:ext uri="{FF2B5EF4-FFF2-40B4-BE49-F238E27FC236}">
                <a16:creationId xmlns:a16="http://schemas.microsoft.com/office/drawing/2014/main" id="{D2C49F24-1D6C-45BF-B374-01450FB404EF}"/>
              </a:ext>
            </a:extLst>
          </p:cNvPr>
          <p:cNvGrpSpPr/>
          <p:nvPr/>
        </p:nvGrpSpPr>
        <p:grpSpPr>
          <a:xfrm>
            <a:off x="6336815" y="3457847"/>
            <a:ext cx="5512982" cy="1093702"/>
            <a:chOff x="6336815" y="3457847"/>
            <a:chExt cx="5512982" cy="1093702"/>
          </a:xfrm>
        </p:grpSpPr>
        <p:sp>
          <p:nvSpPr>
            <p:cNvPr id="42" name="Google Shape;2171;p42">
              <a:extLst>
                <a:ext uri="{FF2B5EF4-FFF2-40B4-BE49-F238E27FC236}">
                  <a16:creationId xmlns:a16="http://schemas.microsoft.com/office/drawing/2014/main" id="{C70AD2E9-940D-4A28-B03E-8699F878B142}"/>
                </a:ext>
              </a:extLst>
            </p:cNvPr>
            <p:cNvSpPr>
              <a:spLocks/>
            </p:cNvSpPr>
            <p:nvPr/>
          </p:nvSpPr>
          <p:spPr bwMode="auto">
            <a:xfrm flipH="1">
              <a:off x="10992704" y="3457847"/>
              <a:ext cx="857093" cy="1093702"/>
            </a:xfrm>
            <a:custGeom>
              <a:avLst/>
              <a:gdLst>
                <a:gd name="T0" fmla="*/ 12025 w 24051"/>
                <a:gd name="T1" fmla="*/ 0 h 30255"/>
                <a:gd name="T2" fmla="*/ 0 w 24051"/>
                <a:gd name="T3" fmla="*/ 6942 h 30255"/>
                <a:gd name="T4" fmla="*/ 0 w 24051"/>
                <a:gd name="T5" fmla="*/ 30254 h 30255"/>
                <a:gd name="T6" fmla="*/ 24051 w 24051"/>
                <a:gd name="T7" fmla="*/ 30254 h 30255"/>
                <a:gd name="T8" fmla="*/ 24051 w 24051"/>
                <a:gd name="T9" fmla="*/ 6942 h 30255"/>
                <a:gd name="T10" fmla="*/ 12025 w 24051"/>
                <a:gd name="T11" fmla="*/ 0 h 30255"/>
                <a:gd name="T12" fmla="*/ 0 w 24051"/>
                <a:gd name="T13" fmla="*/ 0 h 30255"/>
                <a:gd name="T14" fmla="*/ 24051 w 24051"/>
                <a:gd name="T15" fmla="*/ 30255 h 30255"/>
              </a:gdLst>
              <a:ahLst/>
              <a:cxnLst>
                <a:cxn ang="0">
                  <a:pos x="T0" y="T1"/>
                </a:cxn>
                <a:cxn ang="0">
                  <a:pos x="T2" y="T3"/>
                </a:cxn>
                <a:cxn ang="0">
                  <a:pos x="T4" y="T5"/>
                </a:cxn>
                <a:cxn ang="0">
                  <a:pos x="T6" y="T7"/>
                </a:cxn>
                <a:cxn ang="0">
                  <a:pos x="T8" y="T9"/>
                </a:cxn>
                <a:cxn ang="0">
                  <a:pos x="T10" y="T11"/>
                </a:cxn>
              </a:cxnLst>
              <a:rect l="T12" t="T13" r="T14" b="T15"/>
              <a:pathLst>
                <a:path w="24051" h="30255" extrusionOk="0">
                  <a:moveTo>
                    <a:pt x="12025" y="0"/>
                  </a:moveTo>
                  <a:lnTo>
                    <a:pt x="0" y="6942"/>
                  </a:lnTo>
                  <a:lnTo>
                    <a:pt x="0" y="30254"/>
                  </a:lnTo>
                  <a:lnTo>
                    <a:pt x="24051" y="30254"/>
                  </a:lnTo>
                  <a:lnTo>
                    <a:pt x="24051" y="6942"/>
                  </a:lnTo>
                  <a:lnTo>
                    <a:pt x="12025" y="0"/>
                  </a:lnTo>
                  <a:close/>
                </a:path>
              </a:pathLst>
            </a:custGeom>
            <a:solidFill>
              <a:srgbClr val="99BCD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5" tIns="91425" rIns="91425" bIns="91425" anchor="ctr" anchorCtr="0" upright="1">
              <a:noAutofit/>
            </a:bodyPr>
            <a:lstStyle/>
            <a:p>
              <a:pPr marL="0" marR="0" algn="ctr" rtl="0">
                <a:lnSpc>
                  <a:spcPct val="115000"/>
                </a:lnSpc>
                <a:spcBef>
                  <a:spcPts val="0"/>
                </a:spcBef>
                <a:spcAft>
                  <a:spcPts val="0"/>
                </a:spcAft>
              </a:pPr>
              <a:r>
                <a:rPr lang="en-US" sz="2800" kern="1200">
                  <a:solidFill>
                    <a:srgbClr val="FFFFFF"/>
                  </a:solidFill>
                  <a:effectLst/>
                  <a:latin typeface="GE Dinar Two Medium" panose="020A0503020102020204" pitchFamily="18" charset="-78"/>
                  <a:ea typeface="GE Dinar Two Medium" panose="020A0503020102020204" pitchFamily="18" charset="-78"/>
                  <a:cs typeface="Sakkal Majalla" panose="02000000000000000000" pitchFamily="2" charset="-78"/>
                </a:rPr>
                <a:t>3</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3" name="Google Shape;2172;p42">
              <a:extLst>
                <a:ext uri="{FF2B5EF4-FFF2-40B4-BE49-F238E27FC236}">
                  <a16:creationId xmlns:a16="http://schemas.microsoft.com/office/drawing/2014/main" id="{743EE7F6-CC2C-4014-AA4E-BA76115C461F}"/>
                </a:ext>
              </a:extLst>
            </p:cNvPr>
            <p:cNvSpPr>
              <a:spLocks/>
            </p:cNvSpPr>
            <p:nvPr/>
          </p:nvSpPr>
          <p:spPr bwMode="auto">
            <a:xfrm flipH="1">
              <a:off x="10992704" y="4024247"/>
              <a:ext cx="608063" cy="527302"/>
            </a:xfrm>
            <a:custGeom>
              <a:avLst/>
              <a:gdLst>
                <a:gd name="T0" fmla="*/ 17062 w 17062"/>
                <a:gd name="T1" fmla="*/ 0 h 14586"/>
                <a:gd name="T2" fmla="*/ 0 w 17062"/>
                <a:gd name="T3" fmla="*/ 14585 h 14586"/>
                <a:gd name="T4" fmla="*/ 17062 w 17062"/>
                <a:gd name="T5" fmla="*/ 14585 h 14586"/>
                <a:gd name="T6" fmla="*/ 17062 w 17062"/>
                <a:gd name="T7" fmla="*/ 0 h 14586"/>
              </a:gdLst>
              <a:ahLst/>
              <a:cxnLst>
                <a:cxn ang="0">
                  <a:pos x="T0" y="T1"/>
                </a:cxn>
                <a:cxn ang="0">
                  <a:pos x="T2" y="T3"/>
                </a:cxn>
                <a:cxn ang="0">
                  <a:pos x="T4" y="T5"/>
                </a:cxn>
                <a:cxn ang="0">
                  <a:pos x="T6" y="T7"/>
                </a:cxn>
              </a:cxnLst>
              <a:rect l="0" t="0" r="r" b="b"/>
              <a:pathLst>
                <a:path w="17062" h="14586" extrusionOk="0">
                  <a:moveTo>
                    <a:pt x="17062" y="0"/>
                  </a:moveTo>
                  <a:lnTo>
                    <a:pt x="0" y="14585"/>
                  </a:lnTo>
                  <a:lnTo>
                    <a:pt x="17062" y="14585"/>
                  </a:lnTo>
                  <a:lnTo>
                    <a:pt x="17062" y="0"/>
                  </a:lnTo>
                  <a:close/>
                </a:path>
              </a:pathLst>
            </a:custGeom>
            <a:solidFill>
              <a:srgbClr val="5B9BD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800"/>
            </a:p>
          </p:txBody>
        </p:sp>
        <p:sp>
          <p:nvSpPr>
            <p:cNvPr id="44" name="Google Shape;2173;p42">
              <a:extLst>
                <a:ext uri="{FF2B5EF4-FFF2-40B4-BE49-F238E27FC236}">
                  <a16:creationId xmlns:a16="http://schemas.microsoft.com/office/drawing/2014/main" id="{144C14DA-8139-4184-8F2C-DF544239D1CA}"/>
                </a:ext>
              </a:extLst>
            </p:cNvPr>
            <p:cNvSpPr>
              <a:spLocks/>
            </p:cNvSpPr>
            <p:nvPr/>
          </p:nvSpPr>
          <p:spPr bwMode="auto">
            <a:xfrm flipH="1">
              <a:off x="6336815" y="3457847"/>
              <a:ext cx="4730973" cy="979204"/>
            </a:xfrm>
            <a:custGeom>
              <a:avLst/>
              <a:gdLst>
                <a:gd name="T0" fmla="*/ 9585 w 132743"/>
                <a:gd name="T1" fmla="*/ 1 h 23600"/>
                <a:gd name="T2" fmla="*/ 0 w 132743"/>
                <a:gd name="T3" fmla="*/ 16610 h 23600"/>
                <a:gd name="T4" fmla="*/ 2322 w 132743"/>
                <a:gd name="T5" fmla="*/ 23599 h 23600"/>
                <a:gd name="T6" fmla="*/ 119896 w 132743"/>
                <a:gd name="T7" fmla="*/ 23599 h 23600"/>
                <a:gd name="T8" fmla="*/ 132743 w 132743"/>
                <a:gd name="T9" fmla="*/ 1 h 23600"/>
                <a:gd name="T10" fmla="*/ 9585 w 132743"/>
                <a:gd name="T11" fmla="*/ 1 h 23600"/>
                <a:gd name="T12" fmla="*/ 0 w 132743"/>
                <a:gd name="T13" fmla="*/ 0 h 23600"/>
                <a:gd name="T14" fmla="*/ 132743 w 132743"/>
                <a:gd name="T15" fmla="*/ 23600 h 23600"/>
              </a:gdLst>
              <a:ahLst/>
              <a:cxnLst>
                <a:cxn ang="0">
                  <a:pos x="T0" y="T1"/>
                </a:cxn>
                <a:cxn ang="0">
                  <a:pos x="T2" y="T3"/>
                </a:cxn>
                <a:cxn ang="0">
                  <a:pos x="T4" y="T5"/>
                </a:cxn>
                <a:cxn ang="0">
                  <a:pos x="T6" y="T7"/>
                </a:cxn>
                <a:cxn ang="0">
                  <a:pos x="T8" y="T9"/>
                </a:cxn>
                <a:cxn ang="0">
                  <a:pos x="T10" y="T11"/>
                </a:cxn>
              </a:cxnLst>
              <a:rect l="T12" t="T13" r="T14" b="T15"/>
              <a:pathLst>
                <a:path w="132743" h="23600" extrusionOk="0">
                  <a:moveTo>
                    <a:pt x="9585" y="1"/>
                  </a:moveTo>
                  <a:lnTo>
                    <a:pt x="0" y="16610"/>
                  </a:lnTo>
                  <a:lnTo>
                    <a:pt x="2322" y="23599"/>
                  </a:lnTo>
                  <a:lnTo>
                    <a:pt x="119896" y="23599"/>
                  </a:lnTo>
                  <a:lnTo>
                    <a:pt x="132743" y="1"/>
                  </a:lnTo>
                  <a:lnTo>
                    <a:pt x="9585" y="1"/>
                  </a:ln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182875" rIns="91425" bIns="91425" anchor="t" anchorCtr="0" upright="1">
              <a:noAutofit/>
            </a:bodyPr>
            <a:lstStyle/>
            <a:p>
              <a:pPr marL="0" marR="0" algn="ctr" rtl="0">
                <a:lnSpc>
                  <a:spcPct val="80000"/>
                </a:lnSpc>
                <a:spcBef>
                  <a:spcPts val="0"/>
                </a:spcBef>
                <a:spcAft>
                  <a:spcPts val="0"/>
                </a:spcAft>
              </a:pPr>
              <a:r>
                <a:rPr lang="ar-SY" sz="2800" b="1" kern="120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الهدف والغرض</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5" name="Google Shape;2174;p42">
              <a:extLst>
                <a:ext uri="{FF2B5EF4-FFF2-40B4-BE49-F238E27FC236}">
                  <a16:creationId xmlns:a16="http://schemas.microsoft.com/office/drawing/2014/main" id="{49F7C1B5-2392-4E26-B312-DF0ED30A89A8}"/>
                </a:ext>
              </a:extLst>
            </p:cNvPr>
            <p:cNvSpPr>
              <a:spLocks/>
            </p:cNvSpPr>
            <p:nvPr/>
          </p:nvSpPr>
          <p:spPr bwMode="auto">
            <a:xfrm flipH="1">
              <a:off x="6336815" y="3457847"/>
              <a:ext cx="4425878" cy="979204"/>
            </a:xfrm>
            <a:custGeom>
              <a:avLst/>
              <a:gdLst>
                <a:gd name="T0" fmla="*/ 1025 w 124183"/>
                <a:gd name="T1" fmla="*/ 1 h 23600"/>
                <a:gd name="T2" fmla="*/ 1 w 124183"/>
                <a:gd name="T3" fmla="*/ 1775 h 23600"/>
                <a:gd name="T4" fmla="*/ 120385 w 124183"/>
                <a:gd name="T5" fmla="*/ 1775 h 23600"/>
                <a:gd name="T6" fmla="*/ 108645 w 124183"/>
                <a:gd name="T7" fmla="*/ 23599 h 23600"/>
                <a:gd name="T8" fmla="*/ 111336 w 124183"/>
                <a:gd name="T9" fmla="*/ 23599 h 23600"/>
                <a:gd name="T10" fmla="*/ 124183 w 124183"/>
                <a:gd name="T11" fmla="*/ 1 h 23600"/>
                <a:gd name="T12" fmla="*/ 1025 w 124183"/>
                <a:gd name="T13" fmla="*/ 1 h 23600"/>
              </a:gdLst>
              <a:ahLst/>
              <a:cxnLst>
                <a:cxn ang="0">
                  <a:pos x="T0" y="T1"/>
                </a:cxn>
                <a:cxn ang="0">
                  <a:pos x="T2" y="T3"/>
                </a:cxn>
                <a:cxn ang="0">
                  <a:pos x="T4" y="T5"/>
                </a:cxn>
                <a:cxn ang="0">
                  <a:pos x="T6" y="T7"/>
                </a:cxn>
                <a:cxn ang="0">
                  <a:pos x="T8" y="T9"/>
                </a:cxn>
                <a:cxn ang="0">
                  <a:pos x="T10" y="T11"/>
                </a:cxn>
                <a:cxn ang="0">
                  <a:pos x="T12" y="T13"/>
                </a:cxn>
              </a:cxnLst>
              <a:rect l="0" t="0" r="r" b="b"/>
              <a:pathLst>
                <a:path w="124183" h="23600" extrusionOk="0">
                  <a:moveTo>
                    <a:pt x="1025" y="1"/>
                  </a:moveTo>
                  <a:lnTo>
                    <a:pt x="1" y="1775"/>
                  </a:lnTo>
                  <a:lnTo>
                    <a:pt x="120385" y="1775"/>
                  </a:lnTo>
                  <a:lnTo>
                    <a:pt x="108645" y="23599"/>
                  </a:lnTo>
                  <a:lnTo>
                    <a:pt x="111336" y="23599"/>
                  </a:lnTo>
                  <a:lnTo>
                    <a:pt x="124183" y="1"/>
                  </a:lnTo>
                  <a:lnTo>
                    <a:pt x="1025" y="1"/>
                  </a:lnTo>
                  <a:close/>
                </a:path>
              </a:pathLst>
            </a:custGeom>
            <a:solidFill>
              <a:srgbClr val="99BCD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800"/>
            </a:p>
          </p:txBody>
        </p:sp>
        <p:sp>
          <p:nvSpPr>
            <p:cNvPr id="46" name="Google Shape;2175;p42">
              <a:extLst>
                <a:ext uri="{FF2B5EF4-FFF2-40B4-BE49-F238E27FC236}">
                  <a16:creationId xmlns:a16="http://schemas.microsoft.com/office/drawing/2014/main" id="{64BE7DFD-1BB5-4A5B-AD75-4D50A7B9862F}"/>
                </a:ext>
              </a:extLst>
            </p:cNvPr>
            <p:cNvSpPr>
              <a:spLocks/>
            </p:cNvSpPr>
            <p:nvPr/>
          </p:nvSpPr>
          <p:spPr bwMode="auto">
            <a:xfrm flipH="1">
              <a:off x="8568463" y="4310620"/>
              <a:ext cx="2751485" cy="240929"/>
            </a:xfrm>
            <a:custGeom>
              <a:avLst/>
              <a:gdLst>
                <a:gd name="T0" fmla="*/ 6335 w 77201"/>
                <a:gd name="T1" fmla="*/ 0 h 11086"/>
                <a:gd name="T2" fmla="*/ 1 w 77201"/>
                <a:gd name="T3" fmla="*/ 11085 h 11086"/>
                <a:gd name="T4" fmla="*/ 71129 w 77201"/>
                <a:gd name="T5" fmla="*/ 11085 h 11086"/>
                <a:gd name="T6" fmla="*/ 77201 w 77201"/>
                <a:gd name="T7" fmla="*/ 0 h 11086"/>
                <a:gd name="T8" fmla="*/ 6335 w 77201"/>
                <a:gd name="T9" fmla="*/ 0 h 11086"/>
                <a:gd name="T10" fmla="*/ 0 w 77201"/>
                <a:gd name="T11" fmla="*/ 0 h 11086"/>
                <a:gd name="T12" fmla="*/ 77201 w 77201"/>
                <a:gd name="T13" fmla="*/ 11086 h 11086"/>
              </a:gdLst>
              <a:ahLst/>
              <a:cxnLst>
                <a:cxn ang="0">
                  <a:pos x="T0" y="T1"/>
                </a:cxn>
                <a:cxn ang="0">
                  <a:pos x="T2" y="T3"/>
                </a:cxn>
                <a:cxn ang="0">
                  <a:pos x="T4" y="T5"/>
                </a:cxn>
                <a:cxn ang="0">
                  <a:pos x="T6" y="T7"/>
                </a:cxn>
                <a:cxn ang="0">
                  <a:pos x="T8" y="T9"/>
                </a:cxn>
              </a:cxnLst>
              <a:rect l="T10" t="T11" r="T12" b="T13"/>
              <a:pathLst>
                <a:path w="77201" h="11086" extrusionOk="0">
                  <a:moveTo>
                    <a:pt x="6335" y="0"/>
                  </a:moveTo>
                  <a:lnTo>
                    <a:pt x="1" y="11085"/>
                  </a:lnTo>
                  <a:lnTo>
                    <a:pt x="71129" y="11085"/>
                  </a:lnTo>
                  <a:lnTo>
                    <a:pt x="77201" y="0"/>
                  </a:lnTo>
                  <a:lnTo>
                    <a:pt x="6335" y="0"/>
                  </a:lnTo>
                  <a:close/>
                </a:path>
              </a:pathLst>
            </a:custGeom>
            <a:solidFill>
              <a:srgbClr val="99BCD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91425" rIns="91425" bIns="91425" anchor="ctr" anchorCtr="0" upright="1">
              <a:noAutofit/>
            </a:bodyPr>
            <a:lstStyle/>
            <a:p>
              <a:endParaRPr lang="en-US" sz="2800"/>
            </a:p>
          </p:txBody>
        </p:sp>
      </p:grpSp>
      <p:grpSp>
        <p:nvGrpSpPr>
          <p:cNvPr id="47" name="Google Shape;2170;p42">
            <a:extLst>
              <a:ext uri="{FF2B5EF4-FFF2-40B4-BE49-F238E27FC236}">
                <a16:creationId xmlns:a16="http://schemas.microsoft.com/office/drawing/2014/main" id="{9D6E8113-D80C-4450-AFA0-E533BB424251}"/>
              </a:ext>
            </a:extLst>
          </p:cNvPr>
          <p:cNvGrpSpPr>
            <a:grpSpLocks/>
          </p:cNvGrpSpPr>
          <p:nvPr/>
        </p:nvGrpSpPr>
        <p:grpSpPr bwMode="auto">
          <a:xfrm flipH="1">
            <a:off x="341938" y="1955000"/>
            <a:ext cx="5512979" cy="1093702"/>
            <a:chOff x="2" y="0"/>
            <a:chExt cx="44054" cy="8616"/>
          </a:xfrm>
        </p:grpSpPr>
        <p:sp>
          <p:nvSpPr>
            <p:cNvPr id="53" name="Google Shape;2171;p42">
              <a:extLst>
                <a:ext uri="{FF2B5EF4-FFF2-40B4-BE49-F238E27FC236}">
                  <a16:creationId xmlns:a16="http://schemas.microsoft.com/office/drawing/2014/main" id="{E84ABDEF-32DA-4258-B43A-7A33899B09DC}"/>
                </a:ext>
              </a:extLst>
            </p:cNvPr>
            <p:cNvSpPr>
              <a:spLocks/>
            </p:cNvSpPr>
            <p:nvPr/>
          </p:nvSpPr>
          <p:spPr bwMode="auto">
            <a:xfrm>
              <a:off x="2" y="0"/>
              <a:ext cx="6849" cy="8616"/>
            </a:xfrm>
            <a:custGeom>
              <a:avLst/>
              <a:gdLst>
                <a:gd name="T0" fmla="*/ 12025 w 24051"/>
                <a:gd name="T1" fmla="*/ 0 h 30255"/>
                <a:gd name="T2" fmla="*/ 0 w 24051"/>
                <a:gd name="T3" fmla="*/ 6942 h 30255"/>
                <a:gd name="T4" fmla="*/ 0 w 24051"/>
                <a:gd name="T5" fmla="*/ 30254 h 30255"/>
                <a:gd name="T6" fmla="*/ 24051 w 24051"/>
                <a:gd name="T7" fmla="*/ 30254 h 30255"/>
                <a:gd name="T8" fmla="*/ 24051 w 24051"/>
                <a:gd name="T9" fmla="*/ 6942 h 30255"/>
                <a:gd name="T10" fmla="*/ 12025 w 24051"/>
                <a:gd name="T11" fmla="*/ 0 h 30255"/>
                <a:gd name="T12" fmla="*/ 0 w 24051"/>
                <a:gd name="T13" fmla="*/ 0 h 30255"/>
                <a:gd name="T14" fmla="*/ 24051 w 24051"/>
                <a:gd name="T15" fmla="*/ 30255 h 30255"/>
              </a:gdLst>
              <a:ahLst/>
              <a:cxnLst>
                <a:cxn ang="0">
                  <a:pos x="T0" y="T1"/>
                </a:cxn>
                <a:cxn ang="0">
                  <a:pos x="T2" y="T3"/>
                </a:cxn>
                <a:cxn ang="0">
                  <a:pos x="T4" y="T5"/>
                </a:cxn>
                <a:cxn ang="0">
                  <a:pos x="T6" y="T7"/>
                </a:cxn>
                <a:cxn ang="0">
                  <a:pos x="T8" y="T9"/>
                </a:cxn>
                <a:cxn ang="0">
                  <a:pos x="T10" y="T11"/>
                </a:cxn>
              </a:cxnLst>
              <a:rect l="T12" t="T13" r="T14" b="T15"/>
              <a:pathLst>
                <a:path w="24051" h="30255" extrusionOk="0">
                  <a:moveTo>
                    <a:pt x="12025" y="0"/>
                  </a:moveTo>
                  <a:lnTo>
                    <a:pt x="0" y="6942"/>
                  </a:lnTo>
                  <a:lnTo>
                    <a:pt x="0" y="30254"/>
                  </a:lnTo>
                  <a:lnTo>
                    <a:pt x="24051" y="30254"/>
                  </a:lnTo>
                  <a:lnTo>
                    <a:pt x="24051" y="6942"/>
                  </a:lnTo>
                  <a:lnTo>
                    <a:pt x="12025"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5" tIns="91425" rIns="91425" bIns="91425" anchor="ctr" anchorCtr="0" upright="1">
              <a:noAutofit/>
            </a:bodyPr>
            <a:lstStyle/>
            <a:p>
              <a:pPr marL="0" marR="0" algn="ctr" rtl="0">
                <a:lnSpc>
                  <a:spcPct val="115000"/>
                </a:lnSpc>
                <a:spcBef>
                  <a:spcPts val="0"/>
                </a:spcBef>
                <a:spcAft>
                  <a:spcPts val="0"/>
                </a:spcAft>
              </a:pPr>
              <a:r>
                <a:rPr lang="en-US" sz="2800" kern="1200">
                  <a:solidFill>
                    <a:srgbClr val="FFFFFF"/>
                  </a:solidFill>
                  <a:effectLst/>
                  <a:latin typeface="GE Dinar Two Medium" panose="020A0503020102020204" pitchFamily="18" charset="-78"/>
                  <a:ea typeface="GE Dinar Two Medium" panose="020A0503020102020204" pitchFamily="18" charset="-78"/>
                  <a:cs typeface="Sakkal Majalla" panose="02000000000000000000" pitchFamily="2" charset="-78"/>
                </a:rPr>
                <a:t>2</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4" name="Google Shape;2172;p42">
              <a:extLst>
                <a:ext uri="{FF2B5EF4-FFF2-40B4-BE49-F238E27FC236}">
                  <a16:creationId xmlns:a16="http://schemas.microsoft.com/office/drawing/2014/main" id="{B373DAF0-A4BA-41CF-80DA-B7BE8566B1B4}"/>
                </a:ext>
              </a:extLst>
            </p:cNvPr>
            <p:cNvSpPr>
              <a:spLocks/>
            </p:cNvSpPr>
            <p:nvPr/>
          </p:nvSpPr>
          <p:spPr bwMode="auto">
            <a:xfrm>
              <a:off x="1992" y="4462"/>
              <a:ext cx="4859" cy="4154"/>
            </a:xfrm>
            <a:custGeom>
              <a:avLst/>
              <a:gdLst>
                <a:gd name="T0" fmla="*/ 17062 w 17062"/>
                <a:gd name="T1" fmla="*/ 0 h 14586"/>
                <a:gd name="T2" fmla="*/ 0 w 17062"/>
                <a:gd name="T3" fmla="*/ 14585 h 14586"/>
                <a:gd name="T4" fmla="*/ 17062 w 17062"/>
                <a:gd name="T5" fmla="*/ 14585 h 14586"/>
                <a:gd name="T6" fmla="*/ 17062 w 17062"/>
                <a:gd name="T7" fmla="*/ 0 h 14586"/>
              </a:gdLst>
              <a:ahLst/>
              <a:cxnLst>
                <a:cxn ang="0">
                  <a:pos x="T0" y="T1"/>
                </a:cxn>
                <a:cxn ang="0">
                  <a:pos x="T2" y="T3"/>
                </a:cxn>
                <a:cxn ang="0">
                  <a:pos x="T4" y="T5"/>
                </a:cxn>
                <a:cxn ang="0">
                  <a:pos x="T6" y="T7"/>
                </a:cxn>
              </a:cxnLst>
              <a:rect l="0" t="0" r="r" b="b"/>
              <a:pathLst>
                <a:path w="17062" h="14586" extrusionOk="0">
                  <a:moveTo>
                    <a:pt x="17062" y="0"/>
                  </a:moveTo>
                  <a:lnTo>
                    <a:pt x="0" y="14585"/>
                  </a:lnTo>
                  <a:lnTo>
                    <a:pt x="17062" y="14585"/>
                  </a:lnTo>
                  <a:lnTo>
                    <a:pt x="17062" y="0"/>
                  </a:lnTo>
                  <a:close/>
                </a:path>
              </a:pathLst>
            </a:custGeom>
            <a:solidFill>
              <a:srgbClr val="343C4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800"/>
            </a:p>
          </p:txBody>
        </p:sp>
        <p:sp>
          <p:nvSpPr>
            <p:cNvPr id="55" name="Google Shape;2173;p42">
              <a:extLst>
                <a:ext uri="{FF2B5EF4-FFF2-40B4-BE49-F238E27FC236}">
                  <a16:creationId xmlns:a16="http://schemas.microsoft.com/office/drawing/2014/main" id="{5278B19D-1DD5-476D-9440-4ACD93909485}"/>
                </a:ext>
              </a:extLst>
            </p:cNvPr>
            <p:cNvSpPr>
              <a:spLocks/>
            </p:cNvSpPr>
            <p:nvPr/>
          </p:nvSpPr>
          <p:spPr bwMode="auto">
            <a:xfrm>
              <a:off x="6251" y="0"/>
              <a:ext cx="37805" cy="7714"/>
            </a:xfrm>
            <a:custGeom>
              <a:avLst/>
              <a:gdLst>
                <a:gd name="T0" fmla="*/ 9585 w 132743"/>
                <a:gd name="T1" fmla="*/ 1 h 23600"/>
                <a:gd name="T2" fmla="*/ 0 w 132743"/>
                <a:gd name="T3" fmla="*/ 16610 h 23600"/>
                <a:gd name="T4" fmla="*/ 2322 w 132743"/>
                <a:gd name="T5" fmla="*/ 23599 h 23600"/>
                <a:gd name="T6" fmla="*/ 119896 w 132743"/>
                <a:gd name="T7" fmla="*/ 23599 h 23600"/>
                <a:gd name="T8" fmla="*/ 132743 w 132743"/>
                <a:gd name="T9" fmla="*/ 1 h 23600"/>
                <a:gd name="T10" fmla="*/ 9585 w 132743"/>
                <a:gd name="T11" fmla="*/ 1 h 23600"/>
                <a:gd name="T12" fmla="*/ 0 w 132743"/>
                <a:gd name="T13" fmla="*/ 0 h 23600"/>
                <a:gd name="T14" fmla="*/ 132743 w 132743"/>
                <a:gd name="T15" fmla="*/ 23600 h 23600"/>
              </a:gdLst>
              <a:ahLst/>
              <a:cxnLst>
                <a:cxn ang="0">
                  <a:pos x="T0" y="T1"/>
                </a:cxn>
                <a:cxn ang="0">
                  <a:pos x="T2" y="T3"/>
                </a:cxn>
                <a:cxn ang="0">
                  <a:pos x="T4" y="T5"/>
                </a:cxn>
                <a:cxn ang="0">
                  <a:pos x="T6" y="T7"/>
                </a:cxn>
                <a:cxn ang="0">
                  <a:pos x="T8" y="T9"/>
                </a:cxn>
                <a:cxn ang="0">
                  <a:pos x="T10" y="T11"/>
                </a:cxn>
              </a:cxnLst>
              <a:rect l="T12" t="T13" r="T14" b="T15"/>
              <a:pathLst>
                <a:path w="132743" h="23600" extrusionOk="0">
                  <a:moveTo>
                    <a:pt x="9585" y="1"/>
                  </a:moveTo>
                  <a:lnTo>
                    <a:pt x="0" y="16610"/>
                  </a:lnTo>
                  <a:lnTo>
                    <a:pt x="2322" y="23599"/>
                  </a:lnTo>
                  <a:lnTo>
                    <a:pt x="119896" y="23599"/>
                  </a:lnTo>
                  <a:lnTo>
                    <a:pt x="132743" y="1"/>
                  </a:lnTo>
                  <a:lnTo>
                    <a:pt x="9585" y="1"/>
                  </a:ln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182875" rIns="91425" bIns="91425" anchor="t" anchorCtr="0" upright="1">
              <a:noAutofit/>
            </a:bodyPr>
            <a:lstStyle/>
            <a:p>
              <a:pPr marL="0" marR="0" algn="ctr" rtl="0">
                <a:lnSpc>
                  <a:spcPct val="80000"/>
                </a:lnSpc>
                <a:spcBef>
                  <a:spcPts val="0"/>
                </a:spcBef>
                <a:spcAft>
                  <a:spcPts val="0"/>
                </a:spcAft>
              </a:pPr>
              <a:r>
                <a:rPr lang="ar-SY" sz="2800" b="1" kern="120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نوع القطاع</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6" name="Google Shape;2174;p42">
              <a:extLst>
                <a:ext uri="{FF2B5EF4-FFF2-40B4-BE49-F238E27FC236}">
                  <a16:creationId xmlns:a16="http://schemas.microsoft.com/office/drawing/2014/main" id="{ADB4AF50-2C74-4483-8032-825425A0B858}"/>
                </a:ext>
              </a:extLst>
            </p:cNvPr>
            <p:cNvSpPr>
              <a:spLocks/>
            </p:cNvSpPr>
            <p:nvPr/>
          </p:nvSpPr>
          <p:spPr bwMode="auto">
            <a:xfrm>
              <a:off x="8689" y="0"/>
              <a:ext cx="35367" cy="7714"/>
            </a:xfrm>
            <a:custGeom>
              <a:avLst/>
              <a:gdLst>
                <a:gd name="T0" fmla="*/ 1025 w 124183"/>
                <a:gd name="T1" fmla="*/ 1 h 23600"/>
                <a:gd name="T2" fmla="*/ 1 w 124183"/>
                <a:gd name="T3" fmla="*/ 1775 h 23600"/>
                <a:gd name="T4" fmla="*/ 120385 w 124183"/>
                <a:gd name="T5" fmla="*/ 1775 h 23600"/>
                <a:gd name="T6" fmla="*/ 108645 w 124183"/>
                <a:gd name="T7" fmla="*/ 23599 h 23600"/>
                <a:gd name="T8" fmla="*/ 111336 w 124183"/>
                <a:gd name="T9" fmla="*/ 23599 h 23600"/>
                <a:gd name="T10" fmla="*/ 124183 w 124183"/>
                <a:gd name="T11" fmla="*/ 1 h 23600"/>
                <a:gd name="T12" fmla="*/ 1025 w 124183"/>
                <a:gd name="T13" fmla="*/ 1 h 23600"/>
              </a:gdLst>
              <a:ahLst/>
              <a:cxnLst>
                <a:cxn ang="0">
                  <a:pos x="T0" y="T1"/>
                </a:cxn>
                <a:cxn ang="0">
                  <a:pos x="T2" y="T3"/>
                </a:cxn>
                <a:cxn ang="0">
                  <a:pos x="T4" y="T5"/>
                </a:cxn>
                <a:cxn ang="0">
                  <a:pos x="T6" y="T7"/>
                </a:cxn>
                <a:cxn ang="0">
                  <a:pos x="T8" y="T9"/>
                </a:cxn>
                <a:cxn ang="0">
                  <a:pos x="T10" y="T11"/>
                </a:cxn>
                <a:cxn ang="0">
                  <a:pos x="T12" y="T13"/>
                </a:cxn>
              </a:cxnLst>
              <a:rect l="0" t="0" r="r" b="b"/>
              <a:pathLst>
                <a:path w="124183" h="23600" extrusionOk="0">
                  <a:moveTo>
                    <a:pt x="1025" y="1"/>
                  </a:moveTo>
                  <a:lnTo>
                    <a:pt x="1" y="1775"/>
                  </a:lnTo>
                  <a:lnTo>
                    <a:pt x="120385" y="1775"/>
                  </a:lnTo>
                  <a:lnTo>
                    <a:pt x="108645" y="23599"/>
                  </a:lnTo>
                  <a:lnTo>
                    <a:pt x="111336" y="23599"/>
                  </a:lnTo>
                  <a:lnTo>
                    <a:pt x="124183" y="1"/>
                  </a:lnTo>
                  <a:lnTo>
                    <a:pt x="1025" y="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800"/>
            </a:p>
          </p:txBody>
        </p:sp>
        <p:sp>
          <p:nvSpPr>
            <p:cNvPr id="57" name="Google Shape;2175;p42">
              <a:extLst>
                <a:ext uri="{FF2B5EF4-FFF2-40B4-BE49-F238E27FC236}">
                  <a16:creationId xmlns:a16="http://schemas.microsoft.com/office/drawing/2014/main" id="{6B219B9B-C127-42ED-B493-8CC2B015D18A}"/>
                </a:ext>
              </a:extLst>
            </p:cNvPr>
            <p:cNvSpPr>
              <a:spLocks/>
            </p:cNvSpPr>
            <p:nvPr/>
          </p:nvSpPr>
          <p:spPr bwMode="auto">
            <a:xfrm>
              <a:off x="4236" y="6718"/>
              <a:ext cx="21987" cy="1898"/>
            </a:xfrm>
            <a:custGeom>
              <a:avLst/>
              <a:gdLst>
                <a:gd name="T0" fmla="*/ 6335 w 77201"/>
                <a:gd name="T1" fmla="*/ 0 h 11086"/>
                <a:gd name="T2" fmla="*/ 1 w 77201"/>
                <a:gd name="T3" fmla="*/ 11085 h 11086"/>
                <a:gd name="T4" fmla="*/ 71129 w 77201"/>
                <a:gd name="T5" fmla="*/ 11085 h 11086"/>
                <a:gd name="T6" fmla="*/ 77201 w 77201"/>
                <a:gd name="T7" fmla="*/ 0 h 11086"/>
                <a:gd name="T8" fmla="*/ 6335 w 77201"/>
                <a:gd name="T9" fmla="*/ 0 h 11086"/>
                <a:gd name="T10" fmla="*/ 0 w 77201"/>
                <a:gd name="T11" fmla="*/ 0 h 11086"/>
                <a:gd name="T12" fmla="*/ 77201 w 77201"/>
                <a:gd name="T13" fmla="*/ 11086 h 11086"/>
              </a:gdLst>
              <a:ahLst/>
              <a:cxnLst>
                <a:cxn ang="0">
                  <a:pos x="T0" y="T1"/>
                </a:cxn>
                <a:cxn ang="0">
                  <a:pos x="T2" y="T3"/>
                </a:cxn>
                <a:cxn ang="0">
                  <a:pos x="T4" y="T5"/>
                </a:cxn>
                <a:cxn ang="0">
                  <a:pos x="T6" y="T7"/>
                </a:cxn>
                <a:cxn ang="0">
                  <a:pos x="T8" y="T9"/>
                </a:cxn>
              </a:cxnLst>
              <a:rect l="T10" t="T11" r="T12" b="T13"/>
              <a:pathLst>
                <a:path w="77201" h="11086" extrusionOk="0">
                  <a:moveTo>
                    <a:pt x="6335" y="0"/>
                  </a:moveTo>
                  <a:lnTo>
                    <a:pt x="1" y="11085"/>
                  </a:lnTo>
                  <a:lnTo>
                    <a:pt x="71129" y="11085"/>
                  </a:lnTo>
                  <a:lnTo>
                    <a:pt x="77201" y="0"/>
                  </a:lnTo>
                  <a:lnTo>
                    <a:pt x="6335"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91425" rIns="91425" bIns="91425" anchor="ctr" anchorCtr="0" upright="1">
              <a:noAutofit/>
            </a:bodyPr>
            <a:lstStyle/>
            <a:p>
              <a:endParaRPr lang="en-US" sz="2800"/>
            </a:p>
          </p:txBody>
        </p:sp>
      </p:grpSp>
      <p:grpSp>
        <p:nvGrpSpPr>
          <p:cNvPr id="5" name="Group 4">
            <a:extLst>
              <a:ext uri="{FF2B5EF4-FFF2-40B4-BE49-F238E27FC236}">
                <a16:creationId xmlns:a16="http://schemas.microsoft.com/office/drawing/2014/main" id="{3BB084A8-05F3-4C8D-80AB-F50E2051EC8F}"/>
              </a:ext>
            </a:extLst>
          </p:cNvPr>
          <p:cNvGrpSpPr/>
          <p:nvPr/>
        </p:nvGrpSpPr>
        <p:grpSpPr>
          <a:xfrm>
            <a:off x="341934" y="3457847"/>
            <a:ext cx="5512983" cy="1093702"/>
            <a:chOff x="341934" y="3457847"/>
            <a:chExt cx="5512983" cy="1093702"/>
          </a:xfrm>
        </p:grpSpPr>
        <p:sp>
          <p:nvSpPr>
            <p:cNvPr id="48" name="Google Shape;2171;p42">
              <a:extLst>
                <a:ext uri="{FF2B5EF4-FFF2-40B4-BE49-F238E27FC236}">
                  <a16:creationId xmlns:a16="http://schemas.microsoft.com/office/drawing/2014/main" id="{1BDAE8B7-323A-40F0-9C46-65CF9A983727}"/>
                </a:ext>
              </a:extLst>
            </p:cNvPr>
            <p:cNvSpPr>
              <a:spLocks/>
            </p:cNvSpPr>
            <p:nvPr/>
          </p:nvSpPr>
          <p:spPr bwMode="auto">
            <a:xfrm flipH="1">
              <a:off x="4997824" y="3457847"/>
              <a:ext cx="857093" cy="1093702"/>
            </a:xfrm>
            <a:custGeom>
              <a:avLst/>
              <a:gdLst>
                <a:gd name="T0" fmla="*/ 12025 w 24051"/>
                <a:gd name="T1" fmla="*/ 0 h 30255"/>
                <a:gd name="T2" fmla="*/ 0 w 24051"/>
                <a:gd name="T3" fmla="*/ 6942 h 30255"/>
                <a:gd name="T4" fmla="*/ 0 w 24051"/>
                <a:gd name="T5" fmla="*/ 30254 h 30255"/>
                <a:gd name="T6" fmla="*/ 24051 w 24051"/>
                <a:gd name="T7" fmla="*/ 30254 h 30255"/>
                <a:gd name="T8" fmla="*/ 24051 w 24051"/>
                <a:gd name="T9" fmla="*/ 6942 h 30255"/>
                <a:gd name="T10" fmla="*/ 12025 w 24051"/>
                <a:gd name="T11" fmla="*/ 0 h 30255"/>
                <a:gd name="T12" fmla="*/ 0 w 24051"/>
                <a:gd name="T13" fmla="*/ 0 h 30255"/>
                <a:gd name="T14" fmla="*/ 24051 w 24051"/>
                <a:gd name="T15" fmla="*/ 30255 h 30255"/>
              </a:gdLst>
              <a:ahLst/>
              <a:cxnLst>
                <a:cxn ang="0">
                  <a:pos x="T0" y="T1"/>
                </a:cxn>
                <a:cxn ang="0">
                  <a:pos x="T2" y="T3"/>
                </a:cxn>
                <a:cxn ang="0">
                  <a:pos x="T4" y="T5"/>
                </a:cxn>
                <a:cxn ang="0">
                  <a:pos x="T6" y="T7"/>
                </a:cxn>
                <a:cxn ang="0">
                  <a:pos x="T8" y="T9"/>
                </a:cxn>
                <a:cxn ang="0">
                  <a:pos x="T10" y="T11"/>
                </a:cxn>
              </a:cxnLst>
              <a:rect l="T12" t="T13" r="T14" b="T15"/>
              <a:pathLst>
                <a:path w="24051" h="30255" extrusionOk="0">
                  <a:moveTo>
                    <a:pt x="12025" y="0"/>
                  </a:moveTo>
                  <a:lnTo>
                    <a:pt x="0" y="6942"/>
                  </a:lnTo>
                  <a:lnTo>
                    <a:pt x="0" y="30254"/>
                  </a:lnTo>
                  <a:lnTo>
                    <a:pt x="24051" y="30254"/>
                  </a:lnTo>
                  <a:lnTo>
                    <a:pt x="24051" y="6942"/>
                  </a:lnTo>
                  <a:lnTo>
                    <a:pt x="12025"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5" tIns="91425" rIns="91425" bIns="91425" anchor="ctr" anchorCtr="0" upright="1">
              <a:noAutofit/>
            </a:bodyPr>
            <a:lstStyle/>
            <a:p>
              <a:pPr marL="0" marR="0" algn="ctr" rtl="0">
                <a:lnSpc>
                  <a:spcPct val="115000"/>
                </a:lnSpc>
                <a:spcBef>
                  <a:spcPts val="0"/>
                </a:spcBef>
                <a:spcAft>
                  <a:spcPts val="0"/>
                </a:spcAft>
              </a:pPr>
              <a:r>
                <a:rPr lang="en-US" sz="2800" kern="1200">
                  <a:solidFill>
                    <a:srgbClr val="FFFFFF"/>
                  </a:solidFill>
                  <a:effectLst/>
                  <a:latin typeface="GE Dinar Two Medium" panose="020A0503020102020204" pitchFamily="18" charset="-78"/>
                  <a:ea typeface="GE Dinar Two Medium" panose="020A0503020102020204" pitchFamily="18" charset="-78"/>
                  <a:cs typeface="Sakkal Majalla" panose="02000000000000000000" pitchFamily="2" charset="-78"/>
                </a:rPr>
                <a:t>4</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9" name="Google Shape;2172;p42">
              <a:extLst>
                <a:ext uri="{FF2B5EF4-FFF2-40B4-BE49-F238E27FC236}">
                  <a16:creationId xmlns:a16="http://schemas.microsoft.com/office/drawing/2014/main" id="{84DC422E-9FAA-4CA4-B691-F73FCAD22B91}"/>
                </a:ext>
              </a:extLst>
            </p:cNvPr>
            <p:cNvSpPr>
              <a:spLocks/>
            </p:cNvSpPr>
            <p:nvPr/>
          </p:nvSpPr>
          <p:spPr bwMode="auto">
            <a:xfrm flipH="1">
              <a:off x="4997824" y="4024247"/>
              <a:ext cx="608063" cy="527302"/>
            </a:xfrm>
            <a:custGeom>
              <a:avLst/>
              <a:gdLst>
                <a:gd name="T0" fmla="*/ 17062 w 17062"/>
                <a:gd name="T1" fmla="*/ 0 h 14586"/>
                <a:gd name="T2" fmla="*/ 0 w 17062"/>
                <a:gd name="T3" fmla="*/ 14585 h 14586"/>
                <a:gd name="T4" fmla="*/ 17062 w 17062"/>
                <a:gd name="T5" fmla="*/ 14585 h 14586"/>
                <a:gd name="T6" fmla="*/ 17062 w 17062"/>
                <a:gd name="T7" fmla="*/ 0 h 14586"/>
              </a:gdLst>
              <a:ahLst/>
              <a:cxnLst>
                <a:cxn ang="0">
                  <a:pos x="T0" y="T1"/>
                </a:cxn>
                <a:cxn ang="0">
                  <a:pos x="T2" y="T3"/>
                </a:cxn>
                <a:cxn ang="0">
                  <a:pos x="T4" y="T5"/>
                </a:cxn>
                <a:cxn ang="0">
                  <a:pos x="T6" y="T7"/>
                </a:cxn>
              </a:cxnLst>
              <a:rect l="0" t="0" r="r" b="b"/>
              <a:pathLst>
                <a:path w="17062" h="14586" extrusionOk="0">
                  <a:moveTo>
                    <a:pt x="17062" y="0"/>
                  </a:moveTo>
                  <a:lnTo>
                    <a:pt x="0" y="14585"/>
                  </a:lnTo>
                  <a:lnTo>
                    <a:pt x="17062" y="14585"/>
                  </a:lnTo>
                  <a:lnTo>
                    <a:pt x="17062" y="0"/>
                  </a:lnTo>
                  <a:close/>
                </a:path>
              </a:pathLst>
            </a:custGeom>
            <a:solidFill>
              <a:srgbClr val="343C4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800"/>
            </a:p>
          </p:txBody>
        </p:sp>
        <p:sp>
          <p:nvSpPr>
            <p:cNvPr id="50" name="Google Shape;2173;p42">
              <a:extLst>
                <a:ext uri="{FF2B5EF4-FFF2-40B4-BE49-F238E27FC236}">
                  <a16:creationId xmlns:a16="http://schemas.microsoft.com/office/drawing/2014/main" id="{BAF614D4-6A92-40BC-9005-510FE988C704}"/>
                </a:ext>
              </a:extLst>
            </p:cNvPr>
            <p:cNvSpPr>
              <a:spLocks/>
            </p:cNvSpPr>
            <p:nvPr/>
          </p:nvSpPr>
          <p:spPr bwMode="auto">
            <a:xfrm flipH="1">
              <a:off x="341934" y="3457847"/>
              <a:ext cx="4730973" cy="979204"/>
            </a:xfrm>
            <a:custGeom>
              <a:avLst/>
              <a:gdLst>
                <a:gd name="T0" fmla="*/ 9585 w 132743"/>
                <a:gd name="T1" fmla="*/ 1 h 23600"/>
                <a:gd name="T2" fmla="*/ 0 w 132743"/>
                <a:gd name="T3" fmla="*/ 16610 h 23600"/>
                <a:gd name="T4" fmla="*/ 2322 w 132743"/>
                <a:gd name="T5" fmla="*/ 23599 h 23600"/>
                <a:gd name="T6" fmla="*/ 119896 w 132743"/>
                <a:gd name="T7" fmla="*/ 23599 h 23600"/>
                <a:gd name="T8" fmla="*/ 132743 w 132743"/>
                <a:gd name="T9" fmla="*/ 1 h 23600"/>
                <a:gd name="T10" fmla="*/ 9585 w 132743"/>
                <a:gd name="T11" fmla="*/ 1 h 23600"/>
                <a:gd name="T12" fmla="*/ 0 w 132743"/>
                <a:gd name="T13" fmla="*/ 0 h 23600"/>
                <a:gd name="T14" fmla="*/ 132743 w 132743"/>
                <a:gd name="T15" fmla="*/ 23600 h 23600"/>
              </a:gdLst>
              <a:ahLst/>
              <a:cxnLst>
                <a:cxn ang="0">
                  <a:pos x="T0" y="T1"/>
                </a:cxn>
                <a:cxn ang="0">
                  <a:pos x="T2" y="T3"/>
                </a:cxn>
                <a:cxn ang="0">
                  <a:pos x="T4" y="T5"/>
                </a:cxn>
                <a:cxn ang="0">
                  <a:pos x="T6" y="T7"/>
                </a:cxn>
                <a:cxn ang="0">
                  <a:pos x="T8" y="T9"/>
                </a:cxn>
                <a:cxn ang="0">
                  <a:pos x="T10" y="T11"/>
                </a:cxn>
              </a:cxnLst>
              <a:rect l="T12" t="T13" r="T14" b="T15"/>
              <a:pathLst>
                <a:path w="132743" h="23600" extrusionOk="0">
                  <a:moveTo>
                    <a:pt x="9585" y="1"/>
                  </a:moveTo>
                  <a:lnTo>
                    <a:pt x="0" y="16610"/>
                  </a:lnTo>
                  <a:lnTo>
                    <a:pt x="2322" y="23599"/>
                  </a:lnTo>
                  <a:lnTo>
                    <a:pt x="119896" y="23599"/>
                  </a:lnTo>
                  <a:lnTo>
                    <a:pt x="132743" y="1"/>
                  </a:lnTo>
                  <a:lnTo>
                    <a:pt x="9585" y="1"/>
                  </a:ln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182875" rIns="91425" bIns="91425" anchor="t" anchorCtr="0" upright="1">
              <a:noAutofit/>
            </a:bodyPr>
            <a:lstStyle/>
            <a:p>
              <a:pPr marL="0" marR="0" algn="ctr" rtl="0">
                <a:lnSpc>
                  <a:spcPct val="80000"/>
                </a:lnSpc>
                <a:spcBef>
                  <a:spcPts val="0"/>
                </a:spcBef>
                <a:spcAft>
                  <a:spcPts val="0"/>
                </a:spcAft>
              </a:pPr>
              <a:r>
                <a:rPr lang="ar-SY" sz="2800" b="1" kern="120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طبيعة المشروع</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1" name="Google Shape;2174;p42">
              <a:extLst>
                <a:ext uri="{FF2B5EF4-FFF2-40B4-BE49-F238E27FC236}">
                  <a16:creationId xmlns:a16="http://schemas.microsoft.com/office/drawing/2014/main" id="{E0D3D4AB-3A82-48BC-AF21-261A41E798D1}"/>
                </a:ext>
              </a:extLst>
            </p:cNvPr>
            <p:cNvSpPr>
              <a:spLocks/>
            </p:cNvSpPr>
            <p:nvPr/>
          </p:nvSpPr>
          <p:spPr bwMode="auto">
            <a:xfrm flipH="1">
              <a:off x="341934" y="3457847"/>
              <a:ext cx="4425878" cy="979204"/>
            </a:xfrm>
            <a:custGeom>
              <a:avLst/>
              <a:gdLst>
                <a:gd name="T0" fmla="*/ 1025 w 124183"/>
                <a:gd name="T1" fmla="*/ 1 h 23600"/>
                <a:gd name="T2" fmla="*/ 1 w 124183"/>
                <a:gd name="T3" fmla="*/ 1775 h 23600"/>
                <a:gd name="T4" fmla="*/ 120385 w 124183"/>
                <a:gd name="T5" fmla="*/ 1775 h 23600"/>
                <a:gd name="T6" fmla="*/ 108645 w 124183"/>
                <a:gd name="T7" fmla="*/ 23599 h 23600"/>
                <a:gd name="T8" fmla="*/ 111336 w 124183"/>
                <a:gd name="T9" fmla="*/ 23599 h 23600"/>
                <a:gd name="T10" fmla="*/ 124183 w 124183"/>
                <a:gd name="T11" fmla="*/ 1 h 23600"/>
                <a:gd name="T12" fmla="*/ 1025 w 124183"/>
                <a:gd name="T13" fmla="*/ 1 h 23600"/>
              </a:gdLst>
              <a:ahLst/>
              <a:cxnLst>
                <a:cxn ang="0">
                  <a:pos x="T0" y="T1"/>
                </a:cxn>
                <a:cxn ang="0">
                  <a:pos x="T2" y="T3"/>
                </a:cxn>
                <a:cxn ang="0">
                  <a:pos x="T4" y="T5"/>
                </a:cxn>
                <a:cxn ang="0">
                  <a:pos x="T6" y="T7"/>
                </a:cxn>
                <a:cxn ang="0">
                  <a:pos x="T8" y="T9"/>
                </a:cxn>
                <a:cxn ang="0">
                  <a:pos x="T10" y="T11"/>
                </a:cxn>
                <a:cxn ang="0">
                  <a:pos x="T12" y="T13"/>
                </a:cxn>
              </a:cxnLst>
              <a:rect l="0" t="0" r="r" b="b"/>
              <a:pathLst>
                <a:path w="124183" h="23600" extrusionOk="0">
                  <a:moveTo>
                    <a:pt x="1025" y="1"/>
                  </a:moveTo>
                  <a:lnTo>
                    <a:pt x="1" y="1775"/>
                  </a:lnTo>
                  <a:lnTo>
                    <a:pt x="120385" y="1775"/>
                  </a:lnTo>
                  <a:lnTo>
                    <a:pt x="108645" y="23599"/>
                  </a:lnTo>
                  <a:lnTo>
                    <a:pt x="111336" y="23599"/>
                  </a:lnTo>
                  <a:lnTo>
                    <a:pt x="124183" y="1"/>
                  </a:lnTo>
                  <a:lnTo>
                    <a:pt x="1025" y="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800"/>
            </a:p>
          </p:txBody>
        </p:sp>
        <p:sp>
          <p:nvSpPr>
            <p:cNvPr id="52" name="Google Shape;2175;p42">
              <a:extLst>
                <a:ext uri="{FF2B5EF4-FFF2-40B4-BE49-F238E27FC236}">
                  <a16:creationId xmlns:a16="http://schemas.microsoft.com/office/drawing/2014/main" id="{71F297A2-BD08-4701-B262-9C8ED0E82886}"/>
                </a:ext>
              </a:extLst>
            </p:cNvPr>
            <p:cNvSpPr>
              <a:spLocks/>
            </p:cNvSpPr>
            <p:nvPr/>
          </p:nvSpPr>
          <p:spPr bwMode="auto">
            <a:xfrm flipH="1">
              <a:off x="2573583" y="4310620"/>
              <a:ext cx="2751485" cy="240929"/>
            </a:xfrm>
            <a:custGeom>
              <a:avLst/>
              <a:gdLst>
                <a:gd name="T0" fmla="*/ 6335 w 77201"/>
                <a:gd name="T1" fmla="*/ 0 h 11086"/>
                <a:gd name="T2" fmla="*/ 1 w 77201"/>
                <a:gd name="T3" fmla="*/ 11085 h 11086"/>
                <a:gd name="T4" fmla="*/ 71129 w 77201"/>
                <a:gd name="T5" fmla="*/ 11085 h 11086"/>
                <a:gd name="T6" fmla="*/ 77201 w 77201"/>
                <a:gd name="T7" fmla="*/ 0 h 11086"/>
                <a:gd name="T8" fmla="*/ 6335 w 77201"/>
                <a:gd name="T9" fmla="*/ 0 h 11086"/>
                <a:gd name="T10" fmla="*/ 0 w 77201"/>
                <a:gd name="T11" fmla="*/ 0 h 11086"/>
                <a:gd name="T12" fmla="*/ 77201 w 77201"/>
                <a:gd name="T13" fmla="*/ 11086 h 11086"/>
              </a:gdLst>
              <a:ahLst/>
              <a:cxnLst>
                <a:cxn ang="0">
                  <a:pos x="T0" y="T1"/>
                </a:cxn>
                <a:cxn ang="0">
                  <a:pos x="T2" y="T3"/>
                </a:cxn>
                <a:cxn ang="0">
                  <a:pos x="T4" y="T5"/>
                </a:cxn>
                <a:cxn ang="0">
                  <a:pos x="T6" y="T7"/>
                </a:cxn>
                <a:cxn ang="0">
                  <a:pos x="T8" y="T9"/>
                </a:cxn>
              </a:cxnLst>
              <a:rect l="T10" t="T11" r="T12" b="T13"/>
              <a:pathLst>
                <a:path w="77201" h="11086" extrusionOk="0">
                  <a:moveTo>
                    <a:pt x="6335" y="0"/>
                  </a:moveTo>
                  <a:lnTo>
                    <a:pt x="1" y="11085"/>
                  </a:lnTo>
                  <a:lnTo>
                    <a:pt x="71129" y="11085"/>
                  </a:lnTo>
                  <a:lnTo>
                    <a:pt x="77201" y="0"/>
                  </a:lnTo>
                  <a:lnTo>
                    <a:pt x="6335"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91425" rIns="91425" bIns="91425" anchor="ctr" anchorCtr="0" upright="1">
              <a:noAutofit/>
            </a:bodyPr>
            <a:lstStyle/>
            <a:p>
              <a:endParaRPr lang="en-US" sz="2800"/>
            </a:p>
          </p:txBody>
        </p:sp>
      </p:grpSp>
      <p:grpSp>
        <p:nvGrpSpPr>
          <p:cNvPr id="4" name="Group 3">
            <a:extLst>
              <a:ext uri="{FF2B5EF4-FFF2-40B4-BE49-F238E27FC236}">
                <a16:creationId xmlns:a16="http://schemas.microsoft.com/office/drawing/2014/main" id="{9D849A01-4256-4BB4-9FCE-8A4C3DCFAC56}"/>
              </a:ext>
            </a:extLst>
          </p:cNvPr>
          <p:cNvGrpSpPr/>
          <p:nvPr/>
        </p:nvGrpSpPr>
        <p:grpSpPr>
          <a:xfrm>
            <a:off x="341934" y="4914338"/>
            <a:ext cx="5512983" cy="1093702"/>
            <a:chOff x="341934" y="4914338"/>
            <a:chExt cx="5512983" cy="1093702"/>
          </a:xfrm>
        </p:grpSpPr>
        <p:sp>
          <p:nvSpPr>
            <p:cNvPr id="36" name="Google Shape;2171;p42">
              <a:extLst>
                <a:ext uri="{FF2B5EF4-FFF2-40B4-BE49-F238E27FC236}">
                  <a16:creationId xmlns:a16="http://schemas.microsoft.com/office/drawing/2014/main" id="{900261E9-9B81-4198-8722-EB8B2F8A909C}"/>
                </a:ext>
              </a:extLst>
            </p:cNvPr>
            <p:cNvSpPr>
              <a:spLocks/>
            </p:cNvSpPr>
            <p:nvPr/>
          </p:nvSpPr>
          <p:spPr bwMode="auto">
            <a:xfrm flipH="1">
              <a:off x="4997824" y="4914338"/>
              <a:ext cx="857093" cy="1093702"/>
            </a:xfrm>
            <a:custGeom>
              <a:avLst/>
              <a:gdLst>
                <a:gd name="T0" fmla="*/ 12025 w 24051"/>
                <a:gd name="T1" fmla="*/ 0 h 30255"/>
                <a:gd name="T2" fmla="*/ 0 w 24051"/>
                <a:gd name="T3" fmla="*/ 6942 h 30255"/>
                <a:gd name="T4" fmla="*/ 0 w 24051"/>
                <a:gd name="T5" fmla="*/ 30254 h 30255"/>
                <a:gd name="T6" fmla="*/ 24051 w 24051"/>
                <a:gd name="T7" fmla="*/ 30254 h 30255"/>
                <a:gd name="T8" fmla="*/ 24051 w 24051"/>
                <a:gd name="T9" fmla="*/ 6942 h 30255"/>
                <a:gd name="T10" fmla="*/ 12025 w 24051"/>
                <a:gd name="T11" fmla="*/ 0 h 30255"/>
                <a:gd name="T12" fmla="*/ 0 w 24051"/>
                <a:gd name="T13" fmla="*/ 0 h 30255"/>
                <a:gd name="T14" fmla="*/ 24051 w 24051"/>
                <a:gd name="T15" fmla="*/ 30255 h 30255"/>
              </a:gdLst>
              <a:ahLst/>
              <a:cxnLst>
                <a:cxn ang="0">
                  <a:pos x="T0" y="T1"/>
                </a:cxn>
                <a:cxn ang="0">
                  <a:pos x="T2" y="T3"/>
                </a:cxn>
                <a:cxn ang="0">
                  <a:pos x="T4" y="T5"/>
                </a:cxn>
                <a:cxn ang="0">
                  <a:pos x="T6" y="T7"/>
                </a:cxn>
                <a:cxn ang="0">
                  <a:pos x="T8" y="T9"/>
                </a:cxn>
                <a:cxn ang="0">
                  <a:pos x="T10" y="T11"/>
                </a:cxn>
              </a:cxnLst>
              <a:rect l="T12" t="T13" r="T14" b="T15"/>
              <a:pathLst>
                <a:path w="24051" h="30255" extrusionOk="0">
                  <a:moveTo>
                    <a:pt x="12025" y="0"/>
                  </a:moveTo>
                  <a:lnTo>
                    <a:pt x="0" y="6942"/>
                  </a:lnTo>
                  <a:lnTo>
                    <a:pt x="0" y="30254"/>
                  </a:lnTo>
                  <a:lnTo>
                    <a:pt x="24051" y="30254"/>
                  </a:lnTo>
                  <a:lnTo>
                    <a:pt x="24051" y="6942"/>
                  </a:lnTo>
                  <a:lnTo>
                    <a:pt x="12025"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25" tIns="91425" rIns="91425" bIns="91425" anchor="ctr" anchorCtr="0" upright="1">
              <a:noAutofit/>
            </a:bodyPr>
            <a:lstStyle/>
            <a:p>
              <a:pPr marL="0" marR="0" algn="ctr" rtl="0">
                <a:lnSpc>
                  <a:spcPct val="115000"/>
                </a:lnSpc>
                <a:spcBef>
                  <a:spcPts val="0"/>
                </a:spcBef>
                <a:spcAft>
                  <a:spcPts val="0"/>
                </a:spcAft>
              </a:pPr>
              <a:r>
                <a:rPr lang="en-US" sz="2800" kern="1200">
                  <a:solidFill>
                    <a:srgbClr val="FFFFFF"/>
                  </a:solidFill>
                  <a:effectLst/>
                  <a:latin typeface="GE Dinar Two Medium" panose="020A0503020102020204" pitchFamily="18" charset="-78"/>
                  <a:ea typeface="GE Dinar Two Medium" panose="020A0503020102020204" pitchFamily="18" charset="-78"/>
                  <a:cs typeface="Sakkal Majalla" panose="02000000000000000000" pitchFamily="2" charset="-78"/>
                </a:rPr>
                <a:t>6</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7" name="Google Shape;2172;p42">
              <a:extLst>
                <a:ext uri="{FF2B5EF4-FFF2-40B4-BE49-F238E27FC236}">
                  <a16:creationId xmlns:a16="http://schemas.microsoft.com/office/drawing/2014/main" id="{39038158-3540-4C5D-AF12-7A47322C53DE}"/>
                </a:ext>
              </a:extLst>
            </p:cNvPr>
            <p:cNvSpPr>
              <a:spLocks/>
            </p:cNvSpPr>
            <p:nvPr/>
          </p:nvSpPr>
          <p:spPr bwMode="auto">
            <a:xfrm flipH="1">
              <a:off x="4997824" y="5480737"/>
              <a:ext cx="608063" cy="527303"/>
            </a:xfrm>
            <a:custGeom>
              <a:avLst/>
              <a:gdLst>
                <a:gd name="T0" fmla="*/ 17062 w 17062"/>
                <a:gd name="T1" fmla="*/ 0 h 14586"/>
                <a:gd name="T2" fmla="*/ 0 w 17062"/>
                <a:gd name="T3" fmla="*/ 14585 h 14586"/>
                <a:gd name="T4" fmla="*/ 17062 w 17062"/>
                <a:gd name="T5" fmla="*/ 14585 h 14586"/>
                <a:gd name="T6" fmla="*/ 17062 w 17062"/>
                <a:gd name="T7" fmla="*/ 0 h 14586"/>
              </a:gdLst>
              <a:ahLst/>
              <a:cxnLst>
                <a:cxn ang="0">
                  <a:pos x="T0" y="T1"/>
                </a:cxn>
                <a:cxn ang="0">
                  <a:pos x="T2" y="T3"/>
                </a:cxn>
                <a:cxn ang="0">
                  <a:pos x="T4" y="T5"/>
                </a:cxn>
                <a:cxn ang="0">
                  <a:pos x="T6" y="T7"/>
                </a:cxn>
              </a:cxnLst>
              <a:rect l="0" t="0" r="r" b="b"/>
              <a:pathLst>
                <a:path w="17062" h="14586" extrusionOk="0">
                  <a:moveTo>
                    <a:pt x="17062" y="0"/>
                  </a:moveTo>
                  <a:lnTo>
                    <a:pt x="0" y="14585"/>
                  </a:lnTo>
                  <a:lnTo>
                    <a:pt x="17062" y="14585"/>
                  </a:lnTo>
                  <a:lnTo>
                    <a:pt x="17062" y="0"/>
                  </a:lnTo>
                  <a:close/>
                </a:path>
              </a:pathLst>
            </a:custGeom>
            <a:solidFill>
              <a:srgbClr val="343C4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800"/>
            </a:p>
          </p:txBody>
        </p:sp>
        <p:sp>
          <p:nvSpPr>
            <p:cNvPr id="38" name="Google Shape;2173;p42">
              <a:extLst>
                <a:ext uri="{FF2B5EF4-FFF2-40B4-BE49-F238E27FC236}">
                  <a16:creationId xmlns:a16="http://schemas.microsoft.com/office/drawing/2014/main" id="{FBD9DA83-14D7-43FB-93D1-B4B6BD5ED210}"/>
                </a:ext>
              </a:extLst>
            </p:cNvPr>
            <p:cNvSpPr>
              <a:spLocks/>
            </p:cNvSpPr>
            <p:nvPr/>
          </p:nvSpPr>
          <p:spPr bwMode="auto">
            <a:xfrm flipH="1">
              <a:off x="341934" y="4914338"/>
              <a:ext cx="4730974" cy="979204"/>
            </a:xfrm>
            <a:custGeom>
              <a:avLst/>
              <a:gdLst>
                <a:gd name="T0" fmla="*/ 9585 w 132743"/>
                <a:gd name="T1" fmla="*/ 1 h 23600"/>
                <a:gd name="T2" fmla="*/ 0 w 132743"/>
                <a:gd name="T3" fmla="*/ 16610 h 23600"/>
                <a:gd name="T4" fmla="*/ 2322 w 132743"/>
                <a:gd name="T5" fmla="*/ 23599 h 23600"/>
                <a:gd name="T6" fmla="*/ 119896 w 132743"/>
                <a:gd name="T7" fmla="*/ 23599 h 23600"/>
                <a:gd name="T8" fmla="*/ 132743 w 132743"/>
                <a:gd name="T9" fmla="*/ 1 h 23600"/>
                <a:gd name="T10" fmla="*/ 9585 w 132743"/>
                <a:gd name="T11" fmla="*/ 1 h 23600"/>
                <a:gd name="T12" fmla="*/ 0 w 132743"/>
                <a:gd name="T13" fmla="*/ 0 h 23600"/>
                <a:gd name="T14" fmla="*/ 132743 w 132743"/>
                <a:gd name="T15" fmla="*/ 23600 h 23600"/>
              </a:gdLst>
              <a:ahLst/>
              <a:cxnLst>
                <a:cxn ang="0">
                  <a:pos x="T0" y="T1"/>
                </a:cxn>
                <a:cxn ang="0">
                  <a:pos x="T2" y="T3"/>
                </a:cxn>
                <a:cxn ang="0">
                  <a:pos x="T4" y="T5"/>
                </a:cxn>
                <a:cxn ang="0">
                  <a:pos x="T6" y="T7"/>
                </a:cxn>
                <a:cxn ang="0">
                  <a:pos x="T8" y="T9"/>
                </a:cxn>
                <a:cxn ang="0">
                  <a:pos x="T10" y="T11"/>
                </a:cxn>
              </a:cxnLst>
              <a:rect l="T12" t="T13" r="T14" b="T15"/>
              <a:pathLst>
                <a:path w="132743" h="23600" extrusionOk="0">
                  <a:moveTo>
                    <a:pt x="9585" y="1"/>
                  </a:moveTo>
                  <a:lnTo>
                    <a:pt x="0" y="16610"/>
                  </a:lnTo>
                  <a:lnTo>
                    <a:pt x="2322" y="23599"/>
                  </a:lnTo>
                  <a:lnTo>
                    <a:pt x="119896" y="23599"/>
                  </a:lnTo>
                  <a:lnTo>
                    <a:pt x="132743" y="1"/>
                  </a:lnTo>
                  <a:lnTo>
                    <a:pt x="9585" y="1"/>
                  </a:lnTo>
                  <a:close/>
                </a:path>
              </a:pathLst>
            </a:cu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182875" rIns="91425" bIns="91425" anchor="t" anchorCtr="0" upright="1">
              <a:noAutofit/>
            </a:bodyPr>
            <a:lstStyle/>
            <a:p>
              <a:pPr marL="0" marR="0" algn="ctr" rtl="0">
                <a:lnSpc>
                  <a:spcPct val="80000"/>
                </a:lnSpc>
                <a:spcBef>
                  <a:spcPts val="0"/>
                </a:spcBef>
                <a:spcAft>
                  <a:spcPts val="0"/>
                </a:spcAft>
              </a:pPr>
              <a:r>
                <a:rPr lang="ar-SY" sz="2800" b="1" kern="120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درجة المخاطرة</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9" name="Google Shape;2174;p42">
              <a:extLst>
                <a:ext uri="{FF2B5EF4-FFF2-40B4-BE49-F238E27FC236}">
                  <a16:creationId xmlns:a16="http://schemas.microsoft.com/office/drawing/2014/main" id="{0D1931D2-0F82-440F-A2C4-D80CFEE8F122}"/>
                </a:ext>
              </a:extLst>
            </p:cNvPr>
            <p:cNvSpPr>
              <a:spLocks/>
            </p:cNvSpPr>
            <p:nvPr/>
          </p:nvSpPr>
          <p:spPr bwMode="auto">
            <a:xfrm flipH="1">
              <a:off x="341934" y="4914338"/>
              <a:ext cx="4425877" cy="979204"/>
            </a:xfrm>
            <a:custGeom>
              <a:avLst/>
              <a:gdLst>
                <a:gd name="T0" fmla="*/ 1025 w 124183"/>
                <a:gd name="T1" fmla="*/ 1 h 23600"/>
                <a:gd name="T2" fmla="*/ 1 w 124183"/>
                <a:gd name="T3" fmla="*/ 1775 h 23600"/>
                <a:gd name="T4" fmla="*/ 120385 w 124183"/>
                <a:gd name="T5" fmla="*/ 1775 h 23600"/>
                <a:gd name="T6" fmla="*/ 108645 w 124183"/>
                <a:gd name="T7" fmla="*/ 23599 h 23600"/>
                <a:gd name="T8" fmla="*/ 111336 w 124183"/>
                <a:gd name="T9" fmla="*/ 23599 h 23600"/>
                <a:gd name="T10" fmla="*/ 124183 w 124183"/>
                <a:gd name="T11" fmla="*/ 1 h 23600"/>
                <a:gd name="T12" fmla="*/ 1025 w 124183"/>
                <a:gd name="T13" fmla="*/ 1 h 23600"/>
              </a:gdLst>
              <a:ahLst/>
              <a:cxnLst>
                <a:cxn ang="0">
                  <a:pos x="T0" y="T1"/>
                </a:cxn>
                <a:cxn ang="0">
                  <a:pos x="T2" y="T3"/>
                </a:cxn>
                <a:cxn ang="0">
                  <a:pos x="T4" y="T5"/>
                </a:cxn>
                <a:cxn ang="0">
                  <a:pos x="T6" y="T7"/>
                </a:cxn>
                <a:cxn ang="0">
                  <a:pos x="T8" y="T9"/>
                </a:cxn>
                <a:cxn ang="0">
                  <a:pos x="T10" y="T11"/>
                </a:cxn>
                <a:cxn ang="0">
                  <a:pos x="T12" y="T13"/>
                </a:cxn>
              </a:cxnLst>
              <a:rect l="0" t="0" r="r" b="b"/>
              <a:pathLst>
                <a:path w="124183" h="23600" extrusionOk="0">
                  <a:moveTo>
                    <a:pt x="1025" y="1"/>
                  </a:moveTo>
                  <a:lnTo>
                    <a:pt x="1" y="1775"/>
                  </a:lnTo>
                  <a:lnTo>
                    <a:pt x="120385" y="1775"/>
                  </a:lnTo>
                  <a:lnTo>
                    <a:pt x="108645" y="23599"/>
                  </a:lnTo>
                  <a:lnTo>
                    <a:pt x="111336" y="23599"/>
                  </a:lnTo>
                  <a:lnTo>
                    <a:pt x="124183" y="1"/>
                  </a:lnTo>
                  <a:lnTo>
                    <a:pt x="1025" y="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endParaRPr lang="en-US" sz="2800"/>
            </a:p>
          </p:txBody>
        </p:sp>
        <p:sp>
          <p:nvSpPr>
            <p:cNvPr id="40" name="Google Shape;2175;p42">
              <a:extLst>
                <a:ext uri="{FF2B5EF4-FFF2-40B4-BE49-F238E27FC236}">
                  <a16:creationId xmlns:a16="http://schemas.microsoft.com/office/drawing/2014/main" id="{40AF232F-ED1D-4128-8E40-FA8B52E7FAEC}"/>
                </a:ext>
              </a:extLst>
            </p:cNvPr>
            <p:cNvSpPr>
              <a:spLocks/>
            </p:cNvSpPr>
            <p:nvPr/>
          </p:nvSpPr>
          <p:spPr bwMode="auto">
            <a:xfrm flipH="1">
              <a:off x="2573583" y="5767112"/>
              <a:ext cx="2751485" cy="240928"/>
            </a:xfrm>
            <a:custGeom>
              <a:avLst/>
              <a:gdLst>
                <a:gd name="T0" fmla="*/ 6335 w 77201"/>
                <a:gd name="T1" fmla="*/ 0 h 11086"/>
                <a:gd name="T2" fmla="*/ 1 w 77201"/>
                <a:gd name="T3" fmla="*/ 11085 h 11086"/>
                <a:gd name="T4" fmla="*/ 71129 w 77201"/>
                <a:gd name="T5" fmla="*/ 11085 h 11086"/>
                <a:gd name="T6" fmla="*/ 77201 w 77201"/>
                <a:gd name="T7" fmla="*/ 0 h 11086"/>
                <a:gd name="T8" fmla="*/ 6335 w 77201"/>
                <a:gd name="T9" fmla="*/ 0 h 11086"/>
                <a:gd name="T10" fmla="*/ 0 w 77201"/>
                <a:gd name="T11" fmla="*/ 0 h 11086"/>
                <a:gd name="T12" fmla="*/ 77201 w 77201"/>
                <a:gd name="T13" fmla="*/ 11086 h 11086"/>
              </a:gdLst>
              <a:ahLst/>
              <a:cxnLst>
                <a:cxn ang="0">
                  <a:pos x="T0" y="T1"/>
                </a:cxn>
                <a:cxn ang="0">
                  <a:pos x="T2" y="T3"/>
                </a:cxn>
                <a:cxn ang="0">
                  <a:pos x="T4" y="T5"/>
                </a:cxn>
                <a:cxn ang="0">
                  <a:pos x="T6" y="T7"/>
                </a:cxn>
                <a:cxn ang="0">
                  <a:pos x="T8" y="T9"/>
                </a:cxn>
              </a:cxnLst>
              <a:rect l="T10" t="T11" r="T12" b="T13"/>
              <a:pathLst>
                <a:path w="77201" h="11086" extrusionOk="0">
                  <a:moveTo>
                    <a:pt x="6335" y="0"/>
                  </a:moveTo>
                  <a:lnTo>
                    <a:pt x="1" y="11085"/>
                  </a:lnTo>
                  <a:lnTo>
                    <a:pt x="71129" y="11085"/>
                  </a:lnTo>
                  <a:lnTo>
                    <a:pt x="77201" y="0"/>
                  </a:lnTo>
                  <a:lnTo>
                    <a:pt x="6335" y="0"/>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365749" tIns="91425" rIns="91425" bIns="91425" anchor="ctr" anchorCtr="0" upright="1">
              <a:noAutofit/>
            </a:bodyPr>
            <a:lstStyle/>
            <a:p>
              <a:endParaRPr lang="en-US" sz="2800"/>
            </a:p>
          </p:txBody>
        </p:sp>
      </p:grpSp>
      <p:sp>
        <p:nvSpPr>
          <p:cNvPr id="63" name="TextBox 62">
            <a:extLst>
              <a:ext uri="{FF2B5EF4-FFF2-40B4-BE49-F238E27FC236}">
                <a16:creationId xmlns:a16="http://schemas.microsoft.com/office/drawing/2014/main" id="{577739DD-433C-41E1-B9FC-E96BA5F1FFA5}"/>
              </a:ext>
            </a:extLst>
          </p:cNvPr>
          <p:cNvSpPr txBox="1"/>
          <p:nvPr/>
        </p:nvSpPr>
        <p:spPr>
          <a:xfrm>
            <a:off x="2421692" y="-2818529"/>
            <a:ext cx="3520014" cy="446276"/>
          </a:xfrm>
          <a:prstGeom prst="rect">
            <a:avLst/>
          </a:prstGeom>
          <a:noFill/>
        </p:spPr>
        <p:txBody>
          <a:bodyPr wrap="square">
            <a:spAutoFit/>
          </a:bodyPr>
          <a:lstStyle>
            <a:defPPr>
              <a:defRPr lang="en-US"/>
            </a:defPPr>
            <a:lvl1pPr marR="0" algn="ctr">
              <a:lnSpc>
                <a:spcPct val="115000"/>
              </a:lnSpc>
              <a:spcBef>
                <a:spcPts val="0"/>
              </a:spcBef>
              <a:spcAft>
                <a:spcPts val="0"/>
              </a:spcAft>
              <a:defRPr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sz="2000"/>
              <a:t>ما هي أبرز أنواع المشاريع؟</a:t>
            </a:r>
            <a:endParaRPr lang="en-US" sz="2000" dirty="0"/>
          </a:p>
        </p:txBody>
      </p:sp>
      <p:pic>
        <p:nvPicPr>
          <p:cNvPr id="64" name="Picture 2" descr="Studying - Free education icons">
            <a:extLst>
              <a:ext uri="{FF2B5EF4-FFF2-40B4-BE49-F238E27FC236}">
                <a16:creationId xmlns:a16="http://schemas.microsoft.com/office/drawing/2014/main" id="{9E1E680C-CDCF-4DE9-B1B8-FF6EECDAB2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302" y="-4386365"/>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229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anim calcmode="lin" valueType="num">
                                      <p:cBhvr>
                                        <p:cTn id="15" dur="1000" fill="hold"/>
                                        <p:tgtEl>
                                          <p:spTgt spid="47"/>
                                        </p:tgtEl>
                                        <p:attrNameLst>
                                          <p:attrName>ppt_x</p:attrName>
                                        </p:attrNameLst>
                                      </p:cBhvr>
                                      <p:tavLst>
                                        <p:tav tm="0">
                                          <p:val>
                                            <p:strVal val="#ppt_x"/>
                                          </p:val>
                                        </p:tav>
                                        <p:tav tm="100000">
                                          <p:val>
                                            <p:strVal val="#ppt_x"/>
                                          </p:val>
                                        </p:tav>
                                      </p:tavLst>
                                    </p:anim>
                                    <p:anim calcmode="lin" valueType="num">
                                      <p:cBhvr>
                                        <p:cTn id="16"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63" name="TextBox 62">
            <a:extLst>
              <a:ext uri="{FF2B5EF4-FFF2-40B4-BE49-F238E27FC236}">
                <a16:creationId xmlns:a16="http://schemas.microsoft.com/office/drawing/2014/main" id="{2B3098E1-2FD7-4068-9C82-14BCBF0CE953}"/>
              </a:ext>
            </a:extLst>
          </p:cNvPr>
          <p:cNvSpPr txBox="1"/>
          <p:nvPr/>
        </p:nvSpPr>
        <p:spPr>
          <a:xfrm>
            <a:off x="2421692" y="3698530"/>
            <a:ext cx="3520014" cy="446276"/>
          </a:xfrm>
          <a:prstGeom prst="rect">
            <a:avLst/>
          </a:prstGeom>
          <a:noFill/>
        </p:spPr>
        <p:txBody>
          <a:bodyPr wrap="square">
            <a:spAutoFit/>
          </a:bodyPr>
          <a:lstStyle>
            <a:defPPr>
              <a:defRPr lang="en-US"/>
            </a:defPPr>
            <a:lvl1pPr marR="0" algn="ctr">
              <a:lnSpc>
                <a:spcPct val="115000"/>
              </a:lnSpc>
              <a:spcBef>
                <a:spcPts val="0"/>
              </a:spcBef>
              <a:spcAft>
                <a:spcPts val="0"/>
              </a:spcAft>
              <a:defRPr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sz="2000"/>
              <a:t>ما هي أبرز أنواع المشاريع؟</a:t>
            </a:r>
            <a:endParaRPr lang="en-US" sz="2000" dirty="0"/>
          </a:p>
        </p:txBody>
      </p:sp>
      <p:pic>
        <p:nvPicPr>
          <p:cNvPr id="64" name="Picture 2" descr="Studying - Free education icons">
            <a:extLst>
              <a:ext uri="{FF2B5EF4-FFF2-40B4-BE49-F238E27FC236}">
                <a16:creationId xmlns:a16="http://schemas.microsoft.com/office/drawing/2014/main" id="{089727AC-55D7-4BE9-AFB5-939BBEBB3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Idea 3d Images - Free Download on Freepik">
            <a:extLst>
              <a:ext uri="{FF2B5EF4-FFF2-40B4-BE49-F238E27FC236}">
                <a16:creationId xmlns:a16="http://schemas.microsoft.com/office/drawing/2014/main" id="{AA86F994-C944-47E2-B02E-1B51873732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290991"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916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63" name="TextBox 62">
            <a:extLst>
              <a:ext uri="{FF2B5EF4-FFF2-40B4-BE49-F238E27FC236}">
                <a16:creationId xmlns:a16="http://schemas.microsoft.com/office/drawing/2014/main" id="{2B3098E1-2FD7-4068-9C82-14BCBF0CE953}"/>
              </a:ext>
            </a:extLst>
          </p:cNvPr>
          <p:cNvSpPr txBox="1"/>
          <p:nvPr/>
        </p:nvSpPr>
        <p:spPr>
          <a:xfrm>
            <a:off x="2421692" y="9125936"/>
            <a:ext cx="3520014" cy="446276"/>
          </a:xfrm>
          <a:prstGeom prst="rect">
            <a:avLst/>
          </a:prstGeom>
          <a:noFill/>
        </p:spPr>
        <p:txBody>
          <a:bodyPr wrap="square">
            <a:spAutoFit/>
          </a:bodyPr>
          <a:lstStyle>
            <a:defPPr>
              <a:defRPr lang="en-US"/>
            </a:defPPr>
            <a:lvl1pPr marR="0" algn="ctr">
              <a:lnSpc>
                <a:spcPct val="115000"/>
              </a:lnSpc>
              <a:spcBef>
                <a:spcPts val="0"/>
              </a:spcBef>
              <a:spcAft>
                <a:spcPts val="0"/>
              </a:spcAft>
              <a:defRPr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sz="2000"/>
              <a:t>ما هي أبرز أنواع المشاريع؟</a:t>
            </a:r>
            <a:endParaRPr lang="en-US" sz="2000" dirty="0"/>
          </a:p>
        </p:txBody>
      </p:sp>
      <p:pic>
        <p:nvPicPr>
          <p:cNvPr id="64" name="Picture 2" descr="Studying - Free education icons">
            <a:extLst>
              <a:ext uri="{FF2B5EF4-FFF2-40B4-BE49-F238E27FC236}">
                <a16:creationId xmlns:a16="http://schemas.microsoft.com/office/drawing/2014/main" id="{089727AC-55D7-4BE9-AFB5-939BBEBB3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558100"/>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55895525-4DC5-4933-9F07-C6319FE8C8C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44F2F1B-8D95-4C93-82E9-6F10FDB01416}"/>
              </a:ext>
            </a:extLst>
          </p:cNvPr>
          <p:cNvSpPr txBox="1"/>
          <p:nvPr/>
        </p:nvSpPr>
        <p:spPr>
          <a:xfrm>
            <a:off x="4811275" y="1767488"/>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المشاريع الإنشائية: </a:t>
            </a:r>
            <a:r>
              <a:rPr lang="ar-SA" dirty="0"/>
              <a:t>مثل بناء المباني والطرق والجسور</a:t>
            </a:r>
            <a:endParaRPr lang="en-US" dirty="0"/>
          </a:p>
        </p:txBody>
      </p:sp>
      <p:sp>
        <p:nvSpPr>
          <p:cNvPr id="22" name="TextBox 21">
            <a:extLst>
              <a:ext uri="{FF2B5EF4-FFF2-40B4-BE49-F238E27FC236}">
                <a16:creationId xmlns:a16="http://schemas.microsoft.com/office/drawing/2014/main" id="{661472AF-01B2-470C-9036-00E6EC9601F9}"/>
              </a:ext>
            </a:extLst>
          </p:cNvPr>
          <p:cNvSpPr txBox="1"/>
          <p:nvPr/>
        </p:nvSpPr>
        <p:spPr>
          <a:xfrm>
            <a:off x="4811275" y="2491177"/>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المشاريع التكنولوجية: </a:t>
            </a:r>
            <a:r>
              <a:rPr lang="ar-SA" dirty="0"/>
              <a:t>مثل تطوير البرمجيات وتصنيع المنتجات الإلكترونية</a:t>
            </a:r>
            <a:endParaRPr lang="en-US" dirty="0"/>
          </a:p>
        </p:txBody>
      </p:sp>
      <p:sp>
        <p:nvSpPr>
          <p:cNvPr id="23" name="TextBox 22">
            <a:extLst>
              <a:ext uri="{FF2B5EF4-FFF2-40B4-BE49-F238E27FC236}">
                <a16:creationId xmlns:a16="http://schemas.microsoft.com/office/drawing/2014/main" id="{4DF3C308-FB74-4247-ACCE-0DB5FA0EEEA6}"/>
              </a:ext>
            </a:extLst>
          </p:cNvPr>
          <p:cNvSpPr txBox="1"/>
          <p:nvPr/>
        </p:nvSpPr>
        <p:spPr>
          <a:xfrm>
            <a:off x="4811275" y="3584986"/>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المشاريع التطويرية: </a:t>
            </a:r>
            <a:r>
              <a:rPr lang="ar-SA" dirty="0"/>
              <a:t>مثل تطوير منتج جديد أو توسيع خدمة قائمة</a:t>
            </a:r>
            <a:endParaRPr lang="en-US" dirty="0"/>
          </a:p>
        </p:txBody>
      </p:sp>
      <p:sp>
        <p:nvSpPr>
          <p:cNvPr id="24" name="TextBox 23">
            <a:extLst>
              <a:ext uri="{FF2B5EF4-FFF2-40B4-BE49-F238E27FC236}">
                <a16:creationId xmlns:a16="http://schemas.microsoft.com/office/drawing/2014/main" id="{55B29E4F-B8AD-4559-8492-15A2F9BA14C7}"/>
              </a:ext>
            </a:extLst>
          </p:cNvPr>
          <p:cNvSpPr txBox="1"/>
          <p:nvPr/>
        </p:nvSpPr>
        <p:spPr>
          <a:xfrm>
            <a:off x="4811275" y="4313838"/>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المشاريع البحثية: </a:t>
            </a:r>
            <a:r>
              <a:rPr lang="ar-SA" dirty="0"/>
              <a:t>مثل البحوث العلمية والدراسات الاستكشافية</a:t>
            </a:r>
            <a:endParaRPr lang="en-US" dirty="0"/>
          </a:p>
        </p:txBody>
      </p:sp>
      <p:sp>
        <p:nvSpPr>
          <p:cNvPr id="25" name="TextBox 24">
            <a:extLst>
              <a:ext uri="{FF2B5EF4-FFF2-40B4-BE49-F238E27FC236}">
                <a16:creationId xmlns:a16="http://schemas.microsoft.com/office/drawing/2014/main" id="{A3921FD1-A3CE-40E7-8A44-837ECB8BB78D}"/>
              </a:ext>
            </a:extLst>
          </p:cNvPr>
          <p:cNvSpPr txBox="1"/>
          <p:nvPr/>
        </p:nvSpPr>
        <p:spPr>
          <a:xfrm>
            <a:off x="4811275" y="5131258"/>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المشاريع الاستثمارية: </a:t>
            </a:r>
            <a:r>
              <a:rPr lang="ar-SA" dirty="0"/>
              <a:t>مثل إنشاء مشروع جديد أو توسعة مشروع قائم</a:t>
            </a:r>
            <a:endParaRPr lang="en-US" dirty="0"/>
          </a:p>
        </p:txBody>
      </p:sp>
      <p:sp>
        <p:nvSpPr>
          <p:cNvPr id="26" name="TextBox 25">
            <a:extLst>
              <a:ext uri="{FF2B5EF4-FFF2-40B4-BE49-F238E27FC236}">
                <a16:creationId xmlns:a16="http://schemas.microsoft.com/office/drawing/2014/main" id="{7054BF4D-89A0-4ED9-9273-06FDA28BD8E1}"/>
              </a:ext>
            </a:extLst>
          </p:cNvPr>
          <p:cNvSpPr txBox="1"/>
          <p:nvPr/>
        </p:nvSpPr>
        <p:spPr>
          <a:xfrm>
            <a:off x="4811275" y="6149229"/>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المشاريع الخدمية: </a:t>
            </a:r>
            <a:r>
              <a:rPr lang="ar-SA" dirty="0"/>
              <a:t>مثل تقديم خدمات استشارية أو تدريبية</a:t>
            </a:r>
            <a:endParaRPr lang="en-US" dirty="0"/>
          </a:p>
        </p:txBody>
      </p:sp>
    </p:spTree>
    <p:extLst>
      <p:ext uri="{BB962C8B-B14F-4D97-AF65-F5344CB8AC3E}">
        <p14:creationId xmlns:p14="http://schemas.microsoft.com/office/powerpoint/2010/main" val="3771902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1" name="Rectangle 20">
            <a:extLst>
              <a:ext uri="{FF2B5EF4-FFF2-40B4-BE49-F238E27FC236}">
                <a16:creationId xmlns:a16="http://schemas.microsoft.com/office/drawing/2014/main" id="{8F9960CF-F8E3-447F-8B0C-DD7345A4615E}"/>
              </a:ext>
            </a:extLst>
          </p:cNvPr>
          <p:cNvSpPr/>
          <p:nvPr/>
        </p:nvSpPr>
        <p:spPr>
          <a:xfrm>
            <a:off x="10820400" y="0"/>
            <a:ext cx="13716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FAEF5F-DB96-4188-9FC2-D73BA698B8A8}"/>
              </a:ext>
            </a:extLst>
          </p:cNvPr>
          <p:cNvSpPr/>
          <p:nvPr/>
        </p:nvSpPr>
        <p:spPr>
          <a:xfrm>
            <a:off x="0" y="1257300"/>
            <a:ext cx="12192000" cy="1733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Calendar ">
            <a:extLst>
              <a:ext uri="{FF2B5EF4-FFF2-40B4-BE49-F238E27FC236}">
                <a16:creationId xmlns:a16="http://schemas.microsoft.com/office/drawing/2014/main" id="{E45E353B-44E4-4C5E-9876-CA8F686ED798}"/>
              </a:ext>
            </a:extLst>
          </p:cNvPr>
          <p:cNvPicPr/>
          <p:nvPr/>
        </p:nvPicPr>
        <p:blipFill>
          <a:blip r:embed="rId3" cstate="print">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1029950" y="152400"/>
            <a:ext cx="952500" cy="952500"/>
          </a:xfrm>
          <a:prstGeom prst="rect">
            <a:avLst/>
          </a:prstGeom>
          <a:noFill/>
          <a:ln>
            <a:noFill/>
          </a:ln>
        </p:spPr>
      </p:pic>
      <p:sp>
        <p:nvSpPr>
          <p:cNvPr id="24" name="Rectangle 23">
            <a:extLst>
              <a:ext uri="{FF2B5EF4-FFF2-40B4-BE49-F238E27FC236}">
                <a16:creationId xmlns:a16="http://schemas.microsoft.com/office/drawing/2014/main" id="{C4F61257-F853-4F20-BB4A-25349BB8879E}"/>
              </a:ext>
            </a:extLst>
          </p:cNvPr>
          <p:cNvSpPr/>
          <p:nvPr/>
        </p:nvSpPr>
        <p:spPr>
          <a:xfrm>
            <a:off x="10601778" y="1257300"/>
            <a:ext cx="218622" cy="1733550"/>
          </a:xfrm>
          <a:prstGeom prst="rect">
            <a:avLst/>
          </a:prstGeom>
          <a:solidFill>
            <a:srgbClr val="203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87B1837-7CC8-4066-967A-CEC97CCC25BB}"/>
              </a:ext>
            </a:extLst>
          </p:cNvPr>
          <p:cNvSpPr txBox="1"/>
          <p:nvPr/>
        </p:nvSpPr>
        <p:spPr>
          <a:xfrm>
            <a:off x="10979150" y="1651000"/>
            <a:ext cx="1162050" cy="954107"/>
          </a:xfrm>
          <a:prstGeom prst="rect">
            <a:avLst/>
          </a:prstGeom>
          <a:noFill/>
        </p:spPr>
        <p:txBody>
          <a:bodyPr wrap="square" rtlCol="0">
            <a:spAutoFit/>
          </a:bodyPr>
          <a:lstStyle/>
          <a:p>
            <a:pPr algn="ctr" rtl="1"/>
            <a:r>
              <a:rPr lang="ar-SY" sz="2800" dirty="0">
                <a:latin typeface="GE Dinar Two Medium" panose="020A0503020102020204" pitchFamily="18" charset="-78"/>
                <a:ea typeface="GE Dinar Two Medium" panose="020A0503020102020204" pitchFamily="18" charset="-78"/>
                <a:cs typeface="GE Dinar Two Medium" panose="020A0503020102020204" pitchFamily="18" charset="-78"/>
              </a:rPr>
              <a:t>اليوم الأول</a:t>
            </a:r>
            <a:endParaRPr lang="en-US" sz="28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6" name="TextBox 25">
            <a:extLst>
              <a:ext uri="{FF2B5EF4-FFF2-40B4-BE49-F238E27FC236}">
                <a16:creationId xmlns:a16="http://schemas.microsoft.com/office/drawing/2014/main" id="{BCE88B0F-56DF-4657-A369-E24E94BC7C61}"/>
              </a:ext>
            </a:extLst>
          </p:cNvPr>
          <p:cNvSpPr txBox="1"/>
          <p:nvPr/>
        </p:nvSpPr>
        <p:spPr>
          <a:xfrm>
            <a:off x="7287742" y="367040"/>
            <a:ext cx="3423347" cy="523220"/>
          </a:xfrm>
          <a:prstGeom prst="rect">
            <a:avLst/>
          </a:prstGeom>
          <a:noFill/>
        </p:spPr>
        <p:txBody>
          <a:bodyPr wrap="square" rtlCol="0">
            <a:spAutoFit/>
          </a:bodyPr>
          <a:lstStyle/>
          <a:p>
            <a:pPr algn="ctr" rtl="1"/>
            <a:r>
              <a:rPr lang="ar-SY"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rPr>
              <a:t>الجلسة الثانية</a:t>
            </a:r>
            <a:endParaRPr lang="en-US"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7" name="TextBox 26">
            <a:extLst>
              <a:ext uri="{FF2B5EF4-FFF2-40B4-BE49-F238E27FC236}">
                <a16:creationId xmlns:a16="http://schemas.microsoft.com/office/drawing/2014/main" id="{04A78358-C45B-420F-A4AF-809D71AE58EB}"/>
              </a:ext>
            </a:extLst>
          </p:cNvPr>
          <p:cNvSpPr txBox="1"/>
          <p:nvPr/>
        </p:nvSpPr>
        <p:spPr>
          <a:xfrm>
            <a:off x="2630658" y="1794754"/>
            <a:ext cx="7132440" cy="658642"/>
          </a:xfrm>
          <a:prstGeom prst="rect">
            <a:avLst/>
          </a:prstGeom>
          <a:noFill/>
        </p:spPr>
        <p:txBody>
          <a:bodyPr wrap="square" rtlCol="0">
            <a:spAutoFit/>
          </a:bodyPr>
          <a:lstStyle/>
          <a:p>
            <a:pPr marL="0" marR="0" algn="r" rtl="0">
              <a:lnSpc>
                <a:spcPct val="115000"/>
              </a:lnSpc>
              <a:spcBef>
                <a:spcPts val="0"/>
              </a:spcBef>
              <a:spcAft>
                <a:spcPts val="0"/>
              </a:spcAft>
            </a:pPr>
            <a:r>
              <a:rPr lang="ar-SY" sz="3200" dirty="0">
                <a:latin typeface="GE Dinar Two Medium" panose="020A0503020102020204" pitchFamily="18" charset="-78"/>
                <a:ea typeface="GE Dinar Two Medium" panose="020A0503020102020204" pitchFamily="18" charset="-78"/>
                <a:cs typeface="GE Dinar Two Medium" panose="020A0503020102020204" pitchFamily="18" charset="-78"/>
              </a:rPr>
              <a:t>التخطيط للمشروع</a:t>
            </a:r>
            <a:endParaRPr lang="en-US" sz="32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nvGrpSpPr>
          <p:cNvPr id="28" name="Group 27">
            <a:extLst>
              <a:ext uri="{FF2B5EF4-FFF2-40B4-BE49-F238E27FC236}">
                <a16:creationId xmlns:a16="http://schemas.microsoft.com/office/drawing/2014/main" id="{F5732EDC-4390-4776-B168-2EAB1E44355A}"/>
              </a:ext>
            </a:extLst>
          </p:cNvPr>
          <p:cNvGrpSpPr/>
          <p:nvPr/>
        </p:nvGrpSpPr>
        <p:grpSpPr>
          <a:xfrm>
            <a:off x="3449973" y="3550569"/>
            <a:ext cx="6208299" cy="583544"/>
            <a:chOff x="3815733" y="3283607"/>
            <a:chExt cx="6208299" cy="583544"/>
          </a:xfrm>
        </p:grpSpPr>
        <p:sp>
          <p:nvSpPr>
            <p:cNvPr id="29" name="Rectangle 28">
              <a:extLst>
                <a:ext uri="{FF2B5EF4-FFF2-40B4-BE49-F238E27FC236}">
                  <a16:creationId xmlns:a16="http://schemas.microsoft.com/office/drawing/2014/main" id="{6535190C-B74D-4028-AAFE-CB296249BAEF}"/>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0" name="TextBox 29">
              <a:extLst>
                <a:ext uri="{FF2B5EF4-FFF2-40B4-BE49-F238E27FC236}">
                  <a16:creationId xmlns:a16="http://schemas.microsoft.com/office/drawing/2014/main" id="{2D51C958-8A66-4575-873F-F95B3940FF30}"/>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تحديد نطاق المشروع وأهدافه</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1" name="Group 30">
            <a:extLst>
              <a:ext uri="{FF2B5EF4-FFF2-40B4-BE49-F238E27FC236}">
                <a16:creationId xmlns:a16="http://schemas.microsoft.com/office/drawing/2014/main" id="{8DAC2C0B-223B-45DB-86BB-BD5E79106FE8}"/>
              </a:ext>
            </a:extLst>
          </p:cNvPr>
          <p:cNvGrpSpPr/>
          <p:nvPr/>
        </p:nvGrpSpPr>
        <p:grpSpPr>
          <a:xfrm>
            <a:off x="3449973" y="4228148"/>
            <a:ext cx="6208299" cy="583544"/>
            <a:chOff x="3815733" y="3283607"/>
            <a:chExt cx="6208299" cy="583544"/>
          </a:xfrm>
        </p:grpSpPr>
        <p:sp>
          <p:nvSpPr>
            <p:cNvPr id="32" name="Rectangle 31">
              <a:extLst>
                <a:ext uri="{FF2B5EF4-FFF2-40B4-BE49-F238E27FC236}">
                  <a16:creationId xmlns:a16="http://schemas.microsoft.com/office/drawing/2014/main" id="{F3D217BE-6C3D-4C58-B693-9AAF03CBB637}"/>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3" name="TextBox 32">
              <a:extLst>
                <a:ext uri="{FF2B5EF4-FFF2-40B4-BE49-F238E27FC236}">
                  <a16:creationId xmlns:a16="http://schemas.microsoft.com/office/drawing/2014/main" id="{41B16B1C-D5DE-4015-B2AA-CE17A9275AAE}"/>
                </a:ext>
              </a:extLst>
            </p:cNvPr>
            <p:cNvSpPr txBox="1"/>
            <p:nvPr/>
          </p:nvSpPr>
          <p:spPr>
            <a:xfrm>
              <a:off x="3815733" y="3409896"/>
              <a:ext cx="6098344" cy="421654"/>
            </a:xfrm>
            <a:prstGeom prst="rect">
              <a:avLst/>
            </a:prstGeom>
            <a:noFill/>
          </p:spPr>
          <p:txBody>
            <a:bodyPr wrap="square">
              <a:spAutoFit/>
            </a:bodyPr>
            <a:lstStyle/>
            <a:p>
              <a:pPr marR="0" lvl="0" algn="r" rtl="1">
                <a:lnSpc>
                  <a:spcPct val="107000"/>
                </a:lnSpc>
                <a:spcBef>
                  <a:spcPts val="0"/>
                </a:spcBef>
                <a:spcAft>
                  <a:spcPts val="800"/>
                </a:spcAft>
                <a:buSzPts val="1600"/>
              </a:pPr>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بناء هيكل تقسيم العمل (</a:t>
              </a:r>
              <a:r>
                <a:rPr lang="en-US" sz="2000" dirty="0">
                  <a:solidFill>
                    <a:schemeClr val="bg1"/>
                  </a:solidFill>
                  <a:effectLst>
                    <a:outerShdw blurRad="38100" dist="38100" dir="2700000" algn="tl">
                      <a:srgbClr val="000000">
                        <a:alpha val="43137"/>
                      </a:srgbClr>
                    </a:outerShdw>
                  </a:effectLst>
                  <a:latin typeface="Gadugi" panose="020B0502040204020203" pitchFamily="34" charset="0"/>
                  <a:ea typeface="Gadugi" panose="020B0502040204020203" pitchFamily="34" charset="0"/>
                  <a:cs typeface="GE Dinar Two Medium" panose="020A0503020102020204" pitchFamily="18" charset="-78"/>
                </a:rPr>
                <a:t>WBS</a:t>
              </a:r>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4" name="Group 33">
            <a:extLst>
              <a:ext uri="{FF2B5EF4-FFF2-40B4-BE49-F238E27FC236}">
                <a16:creationId xmlns:a16="http://schemas.microsoft.com/office/drawing/2014/main" id="{E0C578C9-A341-43FF-A70B-004BA71229B4}"/>
              </a:ext>
            </a:extLst>
          </p:cNvPr>
          <p:cNvGrpSpPr/>
          <p:nvPr/>
        </p:nvGrpSpPr>
        <p:grpSpPr>
          <a:xfrm>
            <a:off x="3449973" y="4914424"/>
            <a:ext cx="6208299" cy="583544"/>
            <a:chOff x="3815733" y="3283607"/>
            <a:chExt cx="6208299" cy="583544"/>
          </a:xfrm>
        </p:grpSpPr>
        <p:sp>
          <p:nvSpPr>
            <p:cNvPr id="35" name="Rectangle 34">
              <a:extLst>
                <a:ext uri="{FF2B5EF4-FFF2-40B4-BE49-F238E27FC236}">
                  <a16:creationId xmlns:a16="http://schemas.microsoft.com/office/drawing/2014/main" id="{2E4117EE-C8BF-42E1-99B8-C3446F9927E1}"/>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6" name="TextBox 35">
              <a:extLst>
                <a:ext uri="{FF2B5EF4-FFF2-40B4-BE49-F238E27FC236}">
                  <a16:creationId xmlns:a16="http://schemas.microsoft.com/office/drawing/2014/main" id="{99E835E8-7991-40D1-8964-B4B083540BA3}"/>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تقدير الموارد اللازمة للمشروع</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7" name="Group 36">
            <a:extLst>
              <a:ext uri="{FF2B5EF4-FFF2-40B4-BE49-F238E27FC236}">
                <a16:creationId xmlns:a16="http://schemas.microsoft.com/office/drawing/2014/main" id="{D79010C1-E81E-459B-A0A8-6634C2881A62}"/>
              </a:ext>
            </a:extLst>
          </p:cNvPr>
          <p:cNvGrpSpPr/>
          <p:nvPr/>
        </p:nvGrpSpPr>
        <p:grpSpPr>
          <a:xfrm>
            <a:off x="3449973" y="5600700"/>
            <a:ext cx="6208299" cy="583544"/>
            <a:chOff x="3815733" y="3283607"/>
            <a:chExt cx="6208299" cy="583544"/>
          </a:xfrm>
        </p:grpSpPr>
        <p:sp>
          <p:nvSpPr>
            <p:cNvPr id="38" name="Rectangle 37">
              <a:extLst>
                <a:ext uri="{FF2B5EF4-FFF2-40B4-BE49-F238E27FC236}">
                  <a16:creationId xmlns:a16="http://schemas.microsoft.com/office/drawing/2014/main" id="{CF0E74C8-B9F8-432F-BF58-7071216150FC}"/>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9" name="TextBox 38">
              <a:extLst>
                <a:ext uri="{FF2B5EF4-FFF2-40B4-BE49-F238E27FC236}">
                  <a16:creationId xmlns:a16="http://schemas.microsoft.com/office/drawing/2014/main" id="{2F2AD454-F2C7-4A62-91C1-8E50C09C86D8}"/>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تحديد الجدول الزمني للمشروع</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sp>
        <p:nvSpPr>
          <p:cNvPr id="40" name="Rectangle 39">
            <a:extLst>
              <a:ext uri="{FF2B5EF4-FFF2-40B4-BE49-F238E27FC236}">
                <a16:creationId xmlns:a16="http://schemas.microsoft.com/office/drawing/2014/main" id="{9A77D2E6-6536-4AA5-8158-90A067256031}"/>
              </a:ext>
            </a:extLst>
          </p:cNvPr>
          <p:cNvSpPr/>
          <p:nvPr/>
        </p:nvSpPr>
        <p:spPr>
          <a:xfrm>
            <a:off x="9921223" y="1610044"/>
            <a:ext cx="80892" cy="1075032"/>
          </a:xfrm>
          <a:prstGeom prst="rect">
            <a:avLst/>
          </a:prstGeom>
          <a:solidFill>
            <a:srgbClr val="627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Tree>
    <p:extLst>
      <p:ext uri="{BB962C8B-B14F-4D97-AF65-F5344CB8AC3E}">
        <p14:creationId xmlns:p14="http://schemas.microsoft.com/office/powerpoint/2010/main" val="984357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tube ">
            <a:extLst>
              <a:ext uri="{FF2B5EF4-FFF2-40B4-BE49-F238E27FC236}">
                <a16:creationId xmlns:a16="http://schemas.microsoft.com/office/drawing/2014/main" id="{53EFD4E6-E4DD-4D4F-8B51-C5D3FE82010B}"/>
              </a:ext>
            </a:extLst>
          </p:cNvPr>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08773" y="2877929"/>
            <a:ext cx="2043938" cy="2043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0DE40-7F1E-4239-9133-4AAEC1420844}"/>
              </a:ext>
            </a:extLst>
          </p:cNvPr>
          <p:cNvSpPr txBox="1"/>
          <p:nvPr/>
        </p:nvSpPr>
        <p:spPr>
          <a:xfrm>
            <a:off x="1199536" y="2487204"/>
            <a:ext cx="6091084" cy="941796"/>
          </a:xfrm>
          <a:prstGeom prst="rect">
            <a:avLst/>
          </a:prstGeom>
          <a:noFill/>
        </p:spPr>
        <p:txBody>
          <a:bodyPr wrap="square">
            <a:spAutoFit/>
          </a:bodyPr>
          <a:lstStyle>
            <a:defPPr>
              <a:defRPr lang="en-US"/>
            </a:defPPr>
            <a:lvl1pPr marR="0" algn="ctr" rtl="1">
              <a:lnSpc>
                <a:spcPct val="115000"/>
              </a:lnSpc>
              <a:spcBef>
                <a:spcPts val="0"/>
              </a:spcBef>
              <a:spcAft>
                <a:spcPts val="0"/>
              </a:spcAft>
              <a:defRPr sz="2400" b="1">
                <a:solidFill>
                  <a:srgbClr val="1E3D6A"/>
                </a:solidFill>
                <a:effectLst/>
                <a:latin typeface="Times New Roman" panose="02020603050405020304" pitchFamily="18" charset="0"/>
                <a:ea typeface="Calibri" panose="020F0502020204030204" pitchFamily="34" charset="0"/>
                <a:cs typeface="GE Dinar Two Medium" panose="020A0503020102020204" pitchFamily="18" charset="-78"/>
              </a:defRPr>
            </a:lvl1pPr>
          </a:lstStyle>
          <a:p>
            <a:pPr rtl="0"/>
            <a:r>
              <a:rPr lang="ar-SY"/>
              <a:t>مقطع الفيديو الآتي يقدم معلومات عن كيفية التخطيط لمشروع ناجح:</a:t>
            </a:r>
            <a:endParaRPr lang="en-US"/>
          </a:p>
        </p:txBody>
      </p:sp>
      <p:sp>
        <p:nvSpPr>
          <p:cNvPr id="4" name="TextBox 3">
            <a:extLst>
              <a:ext uri="{FF2B5EF4-FFF2-40B4-BE49-F238E27FC236}">
                <a16:creationId xmlns:a16="http://schemas.microsoft.com/office/drawing/2014/main" id="{46AC71B9-84C2-404D-9C97-1B41B0B067AC}"/>
              </a:ext>
            </a:extLst>
          </p:cNvPr>
          <p:cNvSpPr txBox="1"/>
          <p:nvPr/>
        </p:nvSpPr>
        <p:spPr>
          <a:xfrm>
            <a:off x="750764" y="4708113"/>
            <a:ext cx="7405094" cy="587853"/>
          </a:xfrm>
          <a:prstGeom prst="rect">
            <a:avLst/>
          </a:prstGeom>
          <a:noFill/>
        </p:spPr>
        <p:txBody>
          <a:bodyPr wrap="square">
            <a:spAutoFit/>
          </a:bodyPr>
          <a:lstStyle>
            <a:defPPr>
              <a:defRPr lang="en-US"/>
            </a:defPPr>
            <a:lvl1pPr marR="0" algn="ctr" rtl="1">
              <a:lnSpc>
                <a:spcPct val="115000"/>
              </a:lnSpc>
              <a:spcBef>
                <a:spcPts val="0"/>
              </a:spcBef>
              <a:spcAft>
                <a:spcPts val="0"/>
              </a:spcAft>
              <a:defRPr sz="2800" b="1" u="sng">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defRPr>
            </a:lvl1pPr>
          </a:lstStyle>
          <a:p>
            <a:r>
              <a:rPr lang="en-US">
                <a:hlinkClick r:id="rId4">
                  <a:extLst>
                    <a:ext uri="{A12FA001-AC4F-418D-AE19-62706E023703}">
                      <ahyp:hlinkClr xmlns:ahyp="http://schemas.microsoft.com/office/drawing/2018/hyperlinkcolor" val="tx"/>
                    </a:ext>
                  </a:extLst>
                </a:hlinkClick>
              </a:rPr>
              <a:t>https://youtu.be/iPO9vLEYQTU?si=etqhbRjDHlJ6zr_s</a:t>
            </a:r>
            <a:endParaRPr lang="en-US"/>
          </a:p>
        </p:txBody>
      </p:sp>
      <p:pic>
        <p:nvPicPr>
          <p:cNvPr id="6" name="Picture 5">
            <a:extLst>
              <a:ext uri="{FF2B5EF4-FFF2-40B4-BE49-F238E27FC236}">
                <a16:creationId xmlns:a16="http://schemas.microsoft.com/office/drawing/2014/main" id="{228D76FD-CBF7-4F04-A145-DDCFB6A5647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0117" y="2147253"/>
            <a:ext cx="4348797" cy="4348797"/>
          </a:xfrm>
          <a:prstGeom prst="rect">
            <a:avLst/>
          </a:prstGeom>
          <a:noFill/>
          <a:ln>
            <a:noFill/>
          </a:ln>
        </p:spPr>
      </p:pic>
    </p:spTree>
    <p:extLst>
      <p:ext uri="{BB962C8B-B14F-4D97-AF65-F5344CB8AC3E}">
        <p14:creationId xmlns:p14="http://schemas.microsoft.com/office/powerpoint/2010/main" val="986500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9960"/>
            <a:ext cx="7118572" cy="706814"/>
            <a:chOff x="2536714" y="781134"/>
            <a:chExt cx="7118572"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81134"/>
              <a:ext cx="7118572"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تحديد نطاق المشروع </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19">
            <a:extLst>
              <a:ext uri="{FF2B5EF4-FFF2-40B4-BE49-F238E27FC236}">
                <a16:creationId xmlns:a16="http://schemas.microsoft.com/office/drawing/2014/main" id="{93AF71F6-8BD2-4D5F-B8B8-AE9B114B6EE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332" y="2147253"/>
            <a:ext cx="4348797" cy="4348797"/>
          </a:xfrm>
          <a:prstGeom prst="rect">
            <a:avLst/>
          </a:prstGeom>
          <a:noFill/>
          <a:ln>
            <a:noFill/>
          </a:ln>
        </p:spPr>
      </p:pic>
      <p:sp>
        <p:nvSpPr>
          <p:cNvPr id="21" name="TextBox 20">
            <a:extLst>
              <a:ext uri="{FF2B5EF4-FFF2-40B4-BE49-F238E27FC236}">
                <a16:creationId xmlns:a16="http://schemas.microsoft.com/office/drawing/2014/main" id="{E4461D41-95E4-44C1-8CD9-A4342F987E37}"/>
              </a:ext>
            </a:extLst>
          </p:cNvPr>
          <p:cNvSpPr txBox="1"/>
          <p:nvPr/>
        </p:nvSpPr>
        <p:spPr>
          <a:xfrm>
            <a:off x="5486400" y="2147253"/>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25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a:buSzPct val="150000"/>
            </a:pPr>
            <a:r>
              <a:rPr lang="ar-SA"/>
              <a:t>دراسة الحاجة للمشروع والفرصة المتاحة</a:t>
            </a:r>
            <a:endParaRPr lang="en-US" dirty="0"/>
          </a:p>
        </p:txBody>
      </p:sp>
      <p:sp>
        <p:nvSpPr>
          <p:cNvPr id="23" name="TextBox 22">
            <a:extLst>
              <a:ext uri="{FF2B5EF4-FFF2-40B4-BE49-F238E27FC236}">
                <a16:creationId xmlns:a16="http://schemas.microsoft.com/office/drawing/2014/main" id="{C265E175-9F7E-4E61-9617-A2578F14475D}"/>
              </a:ext>
            </a:extLst>
          </p:cNvPr>
          <p:cNvSpPr txBox="1"/>
          <p:nvPr/>
        </p:nvSpPr>
        <p:spPr>
          <a:xfrm>
            <a:off x="5486400" y="3164084"/>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dirty="0"/>
              <a:t>مراجعة المتطلبات والتوقعات لأصحاب المصلحة</a:t>
            </a:r>
            <a:endParaRPr lang="en-US" dirty="0"/>
          </a:p>
        </p:txBody>
      </p:sp>
      <p:sp>
        <p:nvSpPr>
          <p:cNvPr id="25" name="TextBox 24">
            <a:extLst>
              <a:ext uri="{FF2B5EF4-FFF2-40B4-BE49-F238E27FC236}">
                <a16:creationId xmlns:a16="http://schemas.microsoft.com/office/drawing/2014/main" id="{FD2B788A-325C-4BB3-B63A-CC27E3D06D2A}"/>
              </a:ext>
            </a:extLst>
          </p:cNvPr>
          <p:cNvSpPr txBox="1"/>
          <p:nvPr/>
        </p:nvSpPr>
        <p:spPr>
          <a:xfrm>
            <a:off x="5486400" y="4240318"/>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dirty="0"/>
              <a:t>تحليل المتطلبات الفنية والتقنية للمشروع</a:t>
            </a:r>
            <a:endParaRPr lang="en-US" dirty="0"/>
          </a:p>
        </p:txBody>
      </p:sp>
      <p:sp>
        <p:nvSpPr>
          <p:cNvPr id="26" name="TextBox 25">
            <a:extLst>
              <a:ext uri="{FF2B5EF4-FFF2-40B4-BE49-F238E27FC236}">
                <a16:creationId xmlns:a16="http://schemas.microsoft.com/office/drawing/2014/main" id="{43F75397-7842-47BB-A03D-A999B9EB564F}"/>
              </a:ext>
            </a:extLst>
          </p:cNvPr>
          <p:cNvSpPr txBox="1"/>
          <p:nvPr/>
        </p:nvSpPr>
        <p:spPr>
          <a:xfrm>
            <a:off x="5486400" y="5303416"/>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تحديد الاعتبارات التنظيمية والبيئية ذات الصلة</a:t>
            </a:r>
            <a:endParaRPr lang="en-US" dirty="0"/>
          </a:p>
        </p:txBody>
      </p:sp>
    </p:spTree>
    <p:extLst>
      <p:ext uri="{BB962C8B-B14F-4D97-AF65-F5344CB8AC3E}">
        <p14:creationId xmlns:p14="http://schemas.microsoft.com/office/powerpoint/2010/main" val="1718058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randombar(horizont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9960"/>
            <a:ext cx="7118572" cy="706814"/>
            <a:chOff x="2536714" y="781134"/>
            <a:chExt cx="7118572"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81134"/>
              <a:ext cx="7118572"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أهداف المشروع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19">
            <a:extLst>
              <a:ext uri="{FF2B5EF4-FFF2-40B4-BE49-F238E27FC236}">
                <a16:creationId xmlns:a16="http://schemas.microsoft.com/office/drawing/2014/main" id="{93AF71F6-8BD2-4D5F-B8B8-AE9B114B6EE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0068" y="2147253"/>
            <a:ext cx="4348797" cy="4348797"/>
          </a:xfrm>
          <a:prstGeom prst="rect">
            <a:avLst/>
          </a:prstGeom>
          <a:noFill/>
          <a:ln>
            <a:noFill/>
          </a:ln>
        </p:spPr>
      </p:pic>
      <p:grpSp>
        <p:nvGrpSpPr>
          <p:cNvPr id="24" name="Group 23">
            <a:extLst>
              <a:ext uri="{FF2B5EF4-FFF2-40B4-BE49-F238E27FC236}">
                <a16:creationId xmlns:a16="http://schemas.microsoft.com/office/drawing/2014/main" id="{80030CE1-3675-4A21-BB8F-A46458F388B9}"/>
              </a:ext>
            </a:extLst>
          </p:cNvPr>
          <p:cNvGrpSpPr/>
          <p:nvPr/>
        </p:nvGrpSpPr>
        <p:grpSpPr>
          <a:xfrm>
            <a:off x="662241" y="2476500"/>
            <a:ext cx="2629788" cy="2628900"/>
            <a:chOff x="0" y="0"/>
            <a:chExt cx="1722784" cy="1722784"/>
          </a:xfrm>
        </p:grpSpPr>
        <p:sp>
          <p:nvSpPr>
            <p:cNvPr id="43" name="Oval 42">
              <a:extLst>
                <a:ext uri="{FF2B5EF4-FFF2-40B4-BE49-F238E27FC236}">
                  <a16:creationId xmlns:a16="http://schemas.microsoft.com/office/drawing/2014/main" id="{5FA209C2-4A79-4E05-ABDF-7C4753E982DA}"/>
                </a:ext>
              </a:extLst>
            </p:cNvPr>
            <p:cNvSpPr/>
            <p:nvPr/>
          </p:nvSpPr>
          <p:spPr>
            <a:xfrm>
              <a:off x="0"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44" name="Oval 43">
              <a:extLst>
                <a:ext uri="{FF2B5EF4-FFF2-40B4-BE49-F238E27FC236}">
                  <a16:creationId xmlns:a16="http://schemas.microsoft.com/office/drawing/2014/main" id="{96EC3302-20AE-4DE3-8007-20F78D0BA908}"/>
                </a:ext>
              </a:extLst>
            </p:cNvPr>
            <p:cNvSpPr/>
            <p:nvPr/>
          </p:nvSpPr>
          <p:spPr>
            <a:xfrm>
              <a:off x="92766"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45" name="Oval 44">
              <a:extLst>
                <a:ext uri="{FF2B5EF4-FFF2-40B4-BE49-F238E27FC236}">
                  <a16:creationId xmlns:a16="http://schemas.microsoft.com/office/drawing/2014/main" id="{17B2CA27-A458-4787-9089-4B3DB523DD61}"/>
                </a:ext>
              </a:extLst>
            </p:cNvPr>
            <p:cNvSpPr/>
            <p:nvPr/>
          </p:nvSpPr>
          <p:spPr>
            <a:xfrm>
              <a:off x="172553" y="172553"/>
              <a:ext cx="1377676" cy="1377675"/>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46" name="TextBox 154">
              <a:extLst>
                <a:ext uri="{FF2B5EF4-FFF2-40B4-BE49-F238E27FC236}">
                  <a16:creationId xmlns:a16="http://schemas.microsoft.com/office/drawing/2014/main" id="{2AE3AEF1-49C7-43B6-8709-983104DFEE63}"/>
                </a:ext>
              </a:extLst>
            </p:cNvPr>
            <p:cNvSpPr txBox="1">
              <a:spLocks noChangeArrowheads="1"/>
            </p:cNvSpPr>
            <p:nvPr/>
          </p:nvSpPr>
          <p:spPr bwMode="auto">
            <a:xfrm flipV="1">
              <a:off x="266757" y="332439"/>
              <a:ext cx="1111797" cy="850226"/>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8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محددة زمنياً</a:t>
              </a:r>
              <a:endParaRPr lang="en-US" sz="28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28" name="Group 27">
            <a:extLst>
              <a:ext uri="{FF2B5EF4-FFF2-40B4-BE49-F238E27FC236}">
                <a16:creationId xmlns:a16="http://schemas.microsoft.com/office/drawing/2014/main" id="{59789A00-96B3-4E3F-855D-305E2F216810}"/>
              </a:ext>
            </a:extLst>
          </p:cNvPr>
          <p:cNvGrpSpPr/>
          <p:nvPr/>
        </p:nvGrpSpPr>
        <p:grpSpPr>
          <a:xfrm>
            <a:off x="3433632" y="2476500"/>
            <a:ext cx="2629788" cy="2628900"/>
            <a:chOff x="1170178" y="0"/>
            <a:chExt cx="1722784" cy="1722784"/>
          </a:xfrm>
        </p:grpSpPr>
        <p:sp>
          <p:nvSpPr>
            <p:cNvPr id="39" name="Oval 38">
              <a:extLst>
                <a:ext uri="{FF2B5EF4-FFF2-40B4-BE49-F238E27FC236}">
                  <a16:creationId xmlns:a16="http://schemas.microsoft.com/office/drawing/2014/main" id="{23F500C1-7A7D-417F-A4BA-6A1DA2D1F1AF}"/>
                </a:ext>
              </a:extLst>
            </p:cNvPr>
            <p:cNvSpPr/>
            <p:nvPr/>
          </p:nvSpPr>
          <p:spPr>
            <a:xfrm>
              <a:off x="1170178"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40" name="Oval 39">
              <a:extLst>
                <a:ext uri="{FF2B5EF4-FFF2-40B4-BE49-F238E27FC236}">
                  <a16:creationId xmlns:a16="http://schemas.microsoft.com/office/drawing/2014/main" id="{D8ACAC06-4272-48B6-96CE-141893422857}"/>
                </a:ext>
              </a:extLst>
            </p:cNvPr>
            <p:cNvSpPr/>
            <p:nvPr/>
          </p:nvSpPr>
          <p:spPr>
            <a:xfrm>
              <a:off x="1262944"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41" name="Oval 40">
              <a:extLst>
                <a:ext uri="{FF2B5EF4-FFF2-40B4-BE49-F238E27FC236}">
                  <a16:creationId xmlns:a16="http://schemas.microsoft.com/office/drawing/2014/main" id="{56CA8552-5EB7-4B02-A095-7029F9A09C3B}"/>
                </a:ext>
              </a:extLst>
            </p:cNvPr>
            <p:cNvSpPr/>
            <p:nvPr/>
          </p:nvSpPr>
          <p:spPr>
            <a:xfrm>
              <a:off x="1342732"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42" name="TextBox 159">
              <a:extLst>
                <a:ext uri="{FF2B5EF4-FFF2-40B4-BE49-F238E27FC236}">
                  <a16:creationId xmlns:a16="http://schemas.microsoft.com/office/drawing/2014/main" id="{14A85A62-3F2D-4A55-A4A9-1DD9F2161A0E}"/>
                </a:ext>
              </a:extLst>
            </p:cNvPr>
            <p:cNvSpPr txBox="1">
              <a:spLocks noChangeArrowheads="1"/>
            </p:cNvSpPr>
            <p:nvPr/>
          </p:nvSpPr>
          <p:spPr bwMode="auto">
            <a:xfrm flipV="1">
              <a:off x="1262889" y="210910"/>
              <a:ext cx="1537252" cy="850225"/>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8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ذات صلة</a:t>
              </a:r>
              <a:endParaRPr lang="en-US" sz="28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29" name="Group 28">
            <a:extLst>
              <a:ext uri="{FF2B5EF4-FFF2-40B4-BE49-F238E27FC236}">
                <a16:creationId xmlns:a16="http://schemas.microsoft.com/office/drawing/2014/main" id="{8ACC66C1-94A9-458A-A5D8-3EA33521ECC6}"/>
              </a:ext>
            </a:extLst>
          </p:cNvPr>
          <p:cNvGrpSpPr/>
          <p:nvPr/>
        </p:nvGrpSpPr>
        <p:grpSpPr>
          <a:xfrm>
            <a:off x="6159352" y="2476500"/>
            <a:ext cx="2629788" cy="2628900"/>
            <a:chOff x="2321072" y="0"/>
            <a:chExt cx="1722784" cy="1722784"/>
          </a:xfrm>
        </p:grpSpPr>
        <p:sp>
          <p:nvSpPr>
            <p:cNvPr id="35" name="Oval 34">
              <a:extLst>
                <a:ext uri="{FF2B5EF4-FFF2-40B4-BE49-F238E27FC236}">
                  <a16:creationId xmlns:a16="http://schemas.microsoft.com/office/drawing/2014/main" id="{D7CD9BD3-CFAB-4424-A001-8246BFB2CC45}"/>
                </a:ext>
              </a:extLst>
            </p:cNvPr>
            <p:cNvSpPr/>
            <p:nvPr/>
          </p:nvSpPr>
          <p:spPr>
            <a:xfrm>
              <a:off x="2321072"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36" name="Oval 35">
              <a:extLst>
                <a:ext uri="{FF2B5EF4-FFF2-40B4-BE49-F238E27FC236}">
                  <a16:creationId xmlns:a16="http://schemas.microsoft.com/office/drawing/2014/main" id="{4DD20101-D8E9-492F-BFA2-FD28A0E95D85}"/>
                </a:ext>
              </a:extLst>
            </p:cNvPr>
            <p:cNvSpPr/>
            <p:nvPr/>
          </p:nvSpPr>
          <p:spPr>
            <a:xfrm>
              <a:off x="2413838"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37" name="Oval 36">
              <a:extLst>
                <a:ext uri="{FF2B5EF4-FFF2-40B4-BE49-F238E27FC236}">
                  <a16:creationId xmlns:a16="http://schemas.microsoft.com/office/drawing/2014/main" id="{278CF4A1-B126-45A1-8654-0ABC480AE966}"/>
                </a:ext>
              </a:extLst>
            </p:cNvPr>
            <p:cNvSpPr/>
            <p:nvPr/>
          </p:nvSpPr>
          <p:spPr>
            <a:xfrm>
              <a:off x="2493626"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38" name="TextBox 164">
              <a:extLst>
                <a:ext uri="{FF2B5EF4-FFF2-40B4-BE49-F238E27FC236}">
                  <a16:creationId xmlns:a16="http://schemas.microsoft.com/office/drawing/2014/main" id="{630A0372-0C7F-41FD-AA4C-50C06DAF93E2}"/>
                </a:ext>
              </a:extLst>
            </p:cNvPr>
            <p:cNvSpPr txBox="1">
              <a:spLocks noChangeArrowheads="1"/>
            </p:cNvSpPr>
            <p:nvPr/>
          </p:nvSpPr>
          <p:spPr bwMode="auto">
            <a:xfrm flipV="1">
              <a:off x="2662672" y="242472"/>
              <a:ext cx="1064546" cy="991856"/>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8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قابلة للتحقيق</a:t>
              </a:r>
              <a:endParaRPr lang="en-US" sz="28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30" name="Group 29">
            <a:extLst>
              <a:ext uri="{FF2B5EF4-FFF2-40B4-BE49-F238E27FC236}">
                <a16:creationId xmlns:a16="http://schemas.microsoft.com/office/drawing/2014/main" id="{9919170D-D91D-4FEA-9AB9-462BD86B176D}"/>
              </a:ext>
            </a:extLst>
          </p:cNvPr>
          <p:cNvGrpSpPr/>
          <p:nvPr/>
        </p:nvGrpSpPr>
        <p:grpSpPr>
          <a:xfrm>
            <a:off x="8899971" y="2476500"/>
            <a:ext cx="2629788" cy="2628900"/>
            <a:chOff x="3478257" y="0"/>
            <a:chExt cx="1722784" cy="1722784"/>
          </a:xfrm>
        </p:grpSpPr>
        <p:sp>
          <p:nvSpPr>
            <p:cNvPr id="31" name="Oval 30">
              <a:extLst>
                <a:ext uri="{FF2B5EF4-FFF2-40B4-BE49-F238E27FC236}">
                  <a16:creationId xmlns:a16="http://schemas.microsoft.com/office/drawing/2014/main" id="{5DB1536B-3F21-42BF-B2D2-CF75EEA381CB}"/>
                </a:ext>
              </a:extLst>
            </p:cNvPr>
            <p:cNvSpPr/>
            <p:nvPr/>
          </p:nvSpPr>
          <p:spPr>
            <a:xfrm>
              <a:off x="3478257" y="0"/>
              <a:ext cx="1722784" cy="1722784"/>
            </a:xfrm>
            <a:prstGeom prst="ellipse">
              <a:avLst/>
            </a:prstGeom>
            <a:noFill/>
            <a:ln>
              <a:solidFill>
                <a:srgbClr val="0058A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32" name="Oval 31">
              <a:extLst>
                <a:ext uri="{FF2B5EF4-FFF2-40B4-BE49-F238E27FC236}">
                  <a16:creationId xmlns:a16="http://schemas.microsoft.com/office/drawing/2014/main" id="{4CCE1855-D594-4268-9690-1FBABC2ACA3A}"/>
                </a:ext>
              </a:extLst>
            </p:cNvPr>
            <p:cNvSpPr/>
            <p:nvPr/>
          </p:nvSpPr>
          <p:spPr>
            <a:xfrm>
              <a:off x="3571023" y="92766"/>
              <a:ext cx="1537252" cy="1537252"/>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33" name="Oval 32">
              <a:extLst>
                <a:ext uri="{FF2B5EF4-FFF2-40B4-BE49-F238E27FC236}">
                  <a16:creationId xmlns:a16="http://schemas.microsoft.com/office/drawing/2014/main" id="{131F0F2A-D582-48D3-9497-5D6FB02BB9D2}"/>
                </a:ext>
              </a:extLst>
            </p:cNvPr>
            <p:cNvSpPr/>
            <p:nvPr/>
          </p:nvSpPr>
          <p:spPr>
            <a:xfrm>
              <a:off x="3650811" y="172554"/>
              <a:ext cx="1377676" cy="1377676"/>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p>
          </p:txBody>
        </p:sp>
        <p:sp>
          <p:nvSpPr>
            <p:cNvPr id="34" name="TextBox 170">
              <a:extLst>
                <a:ext uri="{FF2B5EF4-FFF2-40B4-BE49-F238E27FC236}">
                  <a16:creationId xmlns:a16="http://schemas.microsoft.com/office/drawing/2014/main" id="{60566D5E-F0B2-4985-A33E-AC7551F68343}"/>
                </a:ext>
              </a:extLst>
            </p:cNvPr>
            <p:cNvSpPr txBox="1">
              <a:spLocks noChangeArrowheads="1"/>
            </p:cNvSpPr>
            <p:nvPr/>
          </p:nvSpPr>
          <p:spPr bwMode="auto">
            <a:xfrm flipV="1">
              <a:off x="3745017" y="413094"/>
              <a:ext cx="1189267" cy="821234"/>
            </a:xfrm>
            <a:prstGeom prst="rect">
              <a:avLst/>
            </a:prstGeom>
          </p:spPr>
          <p:txBody>
            <a:bodyPr rot="0" vert="horz" wrap="square" lIns="0" tIns="45720" rIns="0" bIns="45720" anchor="b" anchorCtr="0" upright="1">
              <a:noAutofit/>
            </a:bodyPr>
            <a:lstStyle/>
            <a:p>
              <a:pPr marL="0" marR="0" algn="ctr" rtl="0">
                <a:lnSpc>
                  <a:spcPct val="115000"/>
                </a:lnSpc>
                <a:spcBef>
                  <a:spcPts val="0"/>
                </a:spcBef>
                <a:spcAft>
                  <a:spcPts val="0"/>
                </a:spcAft>
              </a:pPr>
              <a:r>
                <a:rPr lang="ar-SY" sz="28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محددة ومقاسة</a:t>
              </a:r>
              <a:endParaRPr lang="en-US" sz="28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7" name="Picture 46">
            <a:extLst>
              <a:ext uri="{FF2B5EF4-FFF2-40B4-BE49-F238E27FC236}">
                <a16:creationId xmlns:a16="http://schemas.microsoft.com/office/drawing/2014/main" id="{B650EA90-1D35-4E43-889D-FFC621633F5F}"/>
              </a:ext>
            </a:extLst>
          </p:cNvPr>
          <p:cNvPicPr/>
          <p:nvPr/>
        </p:nvPicPr>
        <p:blipFill rotWithShape="1">
          <a:blip r:embed="rId3" cstate="print">
            <a:extLst>
              <a:ext uri="{28A0092B-C50C-407E-A947-70E740481C1C}">
                <a14:useLocalDpi xmlns:a14="http://schemas.microsoft.com/office/drawing/2010/main" val="0"/>
              </a:ext>
            </a:extLst>
          </a:blip>
          <a:srcRect t="12493" b="12701"/>
          <a:stretch/>
        </p:blipFill>
        <p:spPr bwMode="auto">
          <a:xfrm>
            <a:off x="296499" y="8574997"/>
            <a:ext cx="5292463" cy="39585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0297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754710"/>
            <a:ext cx="7118572" cy="802064"/>
            <a:chOff x="2536714" y="685884"/>
            <a:chExt cx="7118572" cy="80206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685884"/>
              <a:ext cx="7118572" cy="600164"/>
            </a:xfrm>
            <a:prstGeom prst="rect">
              <a:avLst/>
            </a:prstGeom>
            <a:noFill/>
          </p:spPr>
          <p:txBody>
            <a:bodyPr wrap="square">
              <a:spAutoFit/>
            </a:bodyPr>
            <a:lstStyle/>
            <a:p>
              <a:pPr marL="0" marR="0" algn="ctr" rtl="1">
                <a:lnSpc>
                  <a:spcPct val="150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تحديد النطاق والأهداف</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47" name="Picture 46">
            <a:extLst>
              <a:ext uri="{FF2B5EF4-FFF2-40B4-BE49-F238E27FC236}">
                <a16:creationId xmlns:a16="http://schemas.microsoft.com/office/drawing/2014/main" id="{BDB5008C-1C1E-410B-8AE9-484CB0DD0C96}"/>
              </a:ext>
            </a:extLst>
          </p:cNvPr>
          <p:cNvPicPr/>
          <p:nvPr/>
        </p:nvPicPr>
        <p:blipFill rotWithShape="1">
          <a:blip r:embed="rId2" cstate="print">
            <a:extLst>
              <a:ext uri="{28A0092B-C50C-407E-A947-70E740481C1C}">
                <a14:useLocalDpi xmlns:a14="http://schemas.microsoft.com/office/drawing/2010/main" val="0"/>
              </a:ext>
            </a:extLst>
          </a:blip>
          <a:srcRect t="12493" b="12701"/>
          <a:stretch/>
        </p:blipFill>
        <p:spPr bwMode="auto">
          <a:xfrm>
            <a:off x="296499" y="2144700"/>
            <a:ext cx="5292463" cy="3958590"/>
          </a:xfrm>
          <a:prstGeom prst="rect">
            <a:avLst/>
          </a:prstGeom>
          <a:noFill/>
          <a:ln>
            <a:noFill/>
          </a:ln>
          <a:extLst>
            <a:ext uri="{53640926-AAD7-44D8-BBD7-CCE9431645EC}">
              <a14:shadowObscured xmlns:a14="http://schemas.microsoft.com/office/drawing/2010/main"/>
            </a:ext>
          </a:extLst>
        </p:spPr>
      </p:pic>
      <p:sp>
        <p:nvSpPr>
          <p:cNvPr id="48" name="TextBox 47">
            <a:extLst>
              <a:ext uri="{FF2B5EF4-FFF2-40B4-BE49-F238E27FC236}">
                <a16:creationId xmlns:a16="http://schemas.microsoft.com/office/drawing/2014/main" id="{A49E94A6-F64B-4180-8BA2-DC2066E6D76D}"/>
              </a:ext>
            </a:extLst>
          </p:cNvPr>
          <p:cNvSpPr txBox="1"/>
          <p:nvPr/>
        </p:nvSpPr>
        <p:spPr>
          <a:xfrm>
            <a:off x="5486400" y="2147253"/>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25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a:buSzPct val="150000"/>
            </a:pPr>
            <a:r>
              <a:rPr lang="ar-SA"/>
              <a:t>توجيه جهود فريق المشروع نحو تحقيق النتائج المطلوبة</a:t>
            </a:r>
            <a:endParaRPr lang="en-US" dirty="0"/>
          </a:p>
        </p:txBody>
      </p:sp>
      <p:sp>
        <p:nvSpPr>
          <p:cNvPr id="49" name="TextBox 48">
            <a:extLst>
              <a:ext uri="{FF2B5EF4-FFF2-40B4-BE49-F238E27FC236}">
                <a16:creationId xmlns:a16="http://schemas.microsoft.com/office/drawing/2014/main" id="{7F1748DF-02E3-4706-B134-1C783FDB4754}"/>
              </a:ext>
            </a:extLst>
          </p:cNvPr>
          <p:cNvSpPr txBox="1"/>
          <p:nvPr/>
        </p:nvSpPr>
        <p:spPr>
          <a:xfrm>
            <a:off x="5486400" y="2955794"/>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قياس مدى التقدم والنجاح في إنجاز المشروع</a:t>
            </a:r>
            <a:endParaRPr lang="en-US" dirty="0"/>
          </a:p>
        </p:txBody>
      </p:sp>
      <p:sp>
        <p:nvSpPr>
          <p:cNvPr id="50" name="TextBox 49">
            <a:extLst>
              <a:ext uri="{FF2B5EF4-FFF2-40B4-BE49-F238E27FC236}">
                <a16:creationId xmlns:a16="http://schemas.microsoft.com/office/drawing/2014/main" id="{A06EE64A-DD22-4F17-9550-F1714F6E7DA9}"/>
              </a:ext>
            </a:extLst>
          </p:cNvPr>
          <p:cNvSpPr txBox="1"/>
          <p:nvPr/>
        </p:nvSpPr>
        <p:spPr>
          <a:xfrm>
            <a:off x="5486400" y="3857985"/>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التخطيط والتنفيذ الفعال للمشروع وتخصيص الموارد</a:t>
            </a:r>
            <a:endParaRPr lang="en-US" dirty="0"/>
          </a:p>
        </p:txBody>
      </p:sp>
      <p:sp>
        <p:nvSpPr>
          <p:cNvPr id="51" name="TextBox 50">
            <a:extLst>
              <a:ext uri="{FF2B5EF4-FFF2-40B4-BE49-F238E27FC236}">
                <a16:creationId xmlns:a16="http://schemas.microsoft.com/office/drawing/2014/main" id="{8ABF4146-7F55-4EE3-BD30-190841F5E98B}"/>
              </a:ext>
            </a:extLst>
          </p:cNvPr>
          <p:cNvSpPr txBox="1"/>
          <p:nvPr/>
        </p:nvSpPr>
        <p:spPr>
          <a:xfrm>
            <a:off x="5486400" y="4760176"/>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إدارة توقعات أصحاب المصلحة وتوفير التوجيه اللازم</a:t>
            </a:r>
            <a:endParaRPr lang="en-US" dirty="0"/>
          </a:p>
        </p:txBody>
      </p:sp>
      <p:sp>
        <p:nvSpPr>
          <p:cNvPr id="52" name="TextBox 51">
            <a:extLst>
              <a:ext uri="{FF2B5EF4-FFF2-40B4-BE49-F238E27FC236}">
                <a16:creationId xmlns:a16="http://schemas.microsoft.com/office/drawing/2014/main" id="{B17A6B0F-903B-4EE9-BDA4-0040A11C780F}"/>
              </a:ext>
            </a:extLst>
          </p:cNvPr>
          <p:cNvSpPr txBox="1"/>
          <p:nvPr/>
        </p:nvSpPr>
        <p:spPr>
          <a:xfrm>
            <a:off x="5486400" y="566236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تقييم مدى الحاجة إلى إجراء تغييرات أو تعديلات</a:t>
            </a:r>
            <a:endParaRPr lang="en-US" dirty="0"/>
          </a:p>
        </p:txBody>
      </p:sp>
      <p:sp>
        <p:nvSpPr>
          <p:cNvPr id="53" name="TextBox 52">
            <a:extLst>
              <a:ext uri="{FF2B5EF4-FFF2-40B4-BE49-F238E27FC236}">
                <a16:creationId xmlns:a16="http://schemas.microsoft.com/office/drawing/2014/main" id="{BF30D1ED-17E7-4E69-BAC8-048DA186AAD5}"/>
              </a:ext>
            </a:extLst>
          </p:cNvPr>
          <p:cNvSpPr txBox="1"/>
          <p:nvPr/>
        </p:nvSpPr>
        <p:spPr>
          <a:xfrm>
            <a:off x="1924498" y="-2777153"/>
            <a:ext cx="4514402" cy="446276"/>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أهمية تحديد نطاق المشروع؟</a:t>
            </a:r>
            <a:endParaRPr lang="en-US" dirty="0"/>
          </a:p>
        </p:txBody>
      </p:sp>
      <p:pic>
        <p:nvPicPr>
          <p:cNvPr id="54" name="Picture 2" descr="Studying - Free education icons">
            <a:extLst>
              <a:ext uri="{FF2B5EF4-FFF2-40B4-BE49-F238E27FC236}">
                <a16:creationId xmlns:a16="http://schemas.microsoft.com/office/drawing/2014/main" id="{28AC9F8E-D988-4065-8F96-27442E89EA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302" y="-4344989"/>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496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randombar(horizont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randombar(horizont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randombar(horizontal)">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randombar(horizontal)">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randombar(horizontal)">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6">
            <a:extLst>
              <a:ext uri="{FF2B5EF4-FFF2-40B4-BE49-F238E27FC236}">
                <a16:creationId xmlns:a16="http://schemas.microsoft.com/office/drawing/2014/main" id="{71D08BCB-F8CF-4235-A944-54BB2E5764AB}"/>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8034505" y="1479626"/>
            <a:ext cx="4246833" cy="4246833"/>
          </a:xfrm>
          <a:prstGeom prst="rect">
            <a:avLst/>
          </a:prstGeom>
        </p:spPr>
      </p:pic>
      <p:grpSp>
        <p:nvGrpSpPr>
          <p:cNvPr id="3" name="Group 2">
            <a:extLst>
              <a:ext uri="{FF2B5EF4-FFF2-40B4-BE49-F238E27FC236}">
                <a16:creationId xmlns:a16="http://schemas.microsoft.com/office/drawing/2014/main" id="{9EF4BAD6-DC5F-4B0C-8BD0-FCF8B4B52B53}"/>
              </a:ext>
            </a:extLst>
          </p:cNvPr>
          <p:cNvGrpSpPr/>
          <p:nvPr/>
        </p:nvGrpSpPr>
        <p:grpSpPr>
          <a:xfrm>
            <a:off x="2698136" y="849960"/>
            <a:ext cx="6957150" cy="706814"/>
            <a:chOff x="2698136" y="781134"/>
            <a:chExt cx="6957150" cy="706814"/>
          </a:xfrm>
        </p:grpSpPr>
        <p:grpSp>
          <p:nvGrpSpPr>
            <p:cNvPr id="4" name="Group 3">
              <a:extLst>
                <a:ext uri="{FF2B5EF4-FFF2-40B4-BE49-F238E27FC236}">
                  <a16:creationId xmlns:a16="http://schemas.microsoft.com/office/drawing/2014/main" id="{514DA742-FF2D-4804-8136-1D89BEC85556}"/>
                </a:ext>
              </a:extLst>
            </p:cNvPr>
            <p:cNvGrpSpPr/>
            <p:nvPr/>
          </p:nvGrpSpPr>
          <p:grpSpPr>
            <a:xfrm>
              <a:off x="2698136" y="1333654"/>
              <a:ext cx="6957150" cy="154294"/>
              <a:chOff x="2941058" y="1479627"/>
              <a:chExt cx="6957150" cy="154294"/>
            </a:xfrm>
          </p:grpSpPr>
          <p:sp>
            <p:nvSpPr>
              <p:cNvPr id="6" name="Rectangle: Rounded Corners 5">
                <a:extLst>
                  <a:ext uri="{FF2B5EF4-FFF2-40B4-BE49-F238E27FC236}">
                    <a16:creationId xmlns:a16="http://schemas.microsoft.com/office/drawing/2014/main" id="{36CB0140-C8BE-47BB-931C-D9A2B3C337D7}"/>
                  </a:ext>
                </a:extLst>
              </p:cNvPr>
              <p:cNvSpPr/>
              <p:nvPr/>
            </p:nvSpPr>
            <p:spPr>
              <a:xfrm>
                <a:off x="3750175" y="1479628"/>
                <a:ext cx="5338916" cy="154291"/>
              </a:xfrm>
              <a:prstGeom prst="roundRect">
                <a:avLst/>
              </a:prstGeom>
              <a:solidFill>
                <a:srgbClr val="203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7" name="Group 6">
                <a:extLst>
                  <a:ext uri="{FF2B5EF4-FFF2-40B4-BE49-F238E27FC236}">
                    <a16:creationId xmlns:a16="http://schemas.microsoft.com/office/drawing/2014/main" id="{40BD280B-C78D-4E01-AFFD-6112D021BC91}"/>
                  </a:ext>
                </a:extLst>
              </p:cNvPr>
              <p:cNvGrpSpPr/>
              <p:nvPr/>
            </p:nvGrpSpPr>
            <p:grpSpPr>
              <a:xfrm>
                <a:off x="9256541" y="1479627"/>
                <a:ext cx="641667" cy="154294"/>
                <a:chOff x="9256541" y="1479627"/>
                <a:chExt cx="641667" cy="154294"/>
              </a:xfrm>
              <a:solidFill>
                <a:srgbClr val="627383"/>
              </a:solidFill>
            </p:grpSpPr>
            <p:sp>
              <p:nvSpPr>
                <p:cNvPr id="12" name="Oval 11">
                  <a:extLst>
                    <a:ext uri="{FF2B5EF4-FFF2-40B4-BE49-F238E27FC236}">
                      <a16:creationId xmlns:a16="http://schemas.microsoft.com/office/drawing/2014/main" id="{9AEBF521-FD97-4706-A4A3-72AD76A03C96}"/>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Oval 12">
                  <a:extLst>
                    <a:ext uri="{FF2B5EF4-FFF2-40B4-BE49-F238E27FC236}">
                      <a16:creationId xmlns:a16="http://schemas.microsoft.com/office/drawing/2014/main" id="{6220B82A-D55E-4052-8410-AE404347088C}"/>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Oval 13">
                  <a:extLst>
                    <a:ext uri="{FF2B5EF4-FFF2-40B4-BE49-F238E27FC236}">
                      <a16:creationId xmlns:a16="http://schemas.microsoft.com/office/drawing/2014/main" id="{AA0B4083-F552-4439-8839-34732E5C67B6}"/>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8" name="Group 7">
                <a:extLst>
                  <a:ext uri="{FF2B5EF4-FFF2-40B4-BE49-F238E27FC236}">
                    <a16:creationId xmlns:a16="http://schemas.microsoft.com/office/drawing/2014/main" id="{326AABA1-3FB0-4D43-A13E-0A2955B90D1D}"/>
                  </a:ext>
                </a:extLst>
              </p:cNvPr>
              <p:cNvGrpSpPr/>
              <p:nvPr/>
            </p:nvGrpSpPr>
            <p:grpSpPr>
              <a:xfrm>
                <a:off x="2941058" y="1479627"/>
                <a:ext cx="641667" cy="154294"/>
                <a:chOff x="9256541" y="1479627"/>
                <a:chExt cx="641667" cy="154294"/>
              </a:xfrm>
              <a:solidFill>
                <a:srgbClr val="627383"/>
              </a:solidFill>
            </p:grpSpPr>
            <p:sp>
              <p:nvSpPr>
                <p:cNvPr id="9" name="Oval 8">
                  <a:extLst>
                    <a:ext uri="{FF2B5EF4-FFF2-40B4-BE49-F238E27FC236}">
                      <a16:creationId xmlns:a16="http://schemas.microsoft.com/office/drawing/2014/main" id="{6A18987D-CA77-4CF6-8E88-A327A0142751}"/>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Oval 9">
                  <a:extLst>
                    <a:ext uri="{FF2B5EF4-FFF2-40B4-BE49-F238E27FC236}">
                      <a16:creationId xmlns:a16="http://schemas.microsoft.com/office/drawing/2014/main" id="{B47F638B-AAAC-4C1B-9D84-8F81B35797E2}"/>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Oval 10">
                  <a:extLst>
                    <a:ext uri="{FF2B5EF4-FFF2-40B4-BE49-F238E27FC236}">
                      <a16:creationId xmlns:a16="http://schemas.microsoft.com/office/drawing/2014/main" id="{A21908A1-EEE5-4343-B539-3514A988D264}"/>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5" name="TextBox 4">
              <a:extLst>
                <a:ext uri="{FF2B5EF4-FFF2-40B4-BE49-F238E27FC236}">
                  <a16:creationId xmlns:a16="http://schemas.microsoft.com/office/drawing/2014/main" id="{A5F8749A-D129-48B5-A736-D18D78C8FBF5}"/>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ea typeface="Calibri" panose="020F0502020204030204" pitchFamily="34" charset="0"/>
                  <a:cs typeface="GE Dinar Two Medium" panose="020A0503020102020204" pitchFamily="18" charset="-78"/>
                </a:rPr>
                <a:t>الهدف العام</a:t>
              </a:r>
              <a:endParaRPr lang="en-US" sz="2800" dirty="0">
                <a:solidFill>
                  <a:srgbClr val="627383"/>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15" name="TextBox 14">
            <a:extLst>
              <a:ext uri="{FF2B5EF4-FFF2-40B4-BE49-F238E27FC236}">
                <a16:creationId xmlns:a16="http://schemas.microsoft.com/office/drawing/2014/main" id="{C7DC8A5E-2883-4B3B-9A83-D3F4864885D3}"/>
              </a:ext>
            </a:extLst>
          </p:cNvPr>
          <p:cNvSpPr txBox="1"/>
          <p:nvPr/>
        </p:nvSpPr>
        <p:spPr>
          <a:xfrm>
            <a:off x="1447800" y="2977743"/>
            <a:ext cx="5958214" cy="1685077"/>
          </a:xfrm>
          <a:prstGeom prst="rect">
            <a:avLst/>
          </a:prstGeom>
          <a:noFill/>
        </p:spPr>
        <p:txBody>
          <a:bodyPr wrap="square">
            <a:spAutoFit/>
          </a:bodyPr>
          <a:lstStyle>
            <a:defPPr>
              <a:defRPr lang="en-US"/>
            </a:defPPr>
            <a:lvl1pPr algn="just" rtl="1">
              <a:lnSpc>
                <a:spcPct val="200000"/>
              </a:lnSpc>
              <a:defRPr>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يهدف هذا البرنامج إلى تطوير قدرات المشاركين في مجال إدارة المشاريع، وتمكينهم من تطبيق أفضل الممارسات المهنية في هذا المجال</a:t>
            </a:r>
            <a:endParaRPr lang="en-US" dirty="0"/>
          </a:p>
        </p:txBody>
      </p:sp>
      <p:pic>
        <p:nvPicPr>
          <p:cNvPr id="16" name="صورة 2">
            <a:extLst>
              <a:ext uri="{FF2B5EF4-FFF2-40B4-BE49-F238E27FC236}">
                <a16:creationId xmlns:a16="http://schemas.microsoft.com/office/drawing/2014/main" id="{93356A5A-BE1B-4AE2-B3C5-88F8BCA045F7}"/>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06014" y="-3925256"/>
            <a:ext cx="4440130" cy="3305175"/>
          </a:xfrm>
          <a:prstGeom prst="rect">
            <a:avLst/>
          </a:prstGeom>
        </p:spPr>
      </p:pic>
    </p:spTree>
    <p:extLst>
      <p:ext uri="{BB962C8B-B14F-4D97-AF65-F5344CB8AC3E}">
        <p14:creationId xmlns:p14="http://schemas.microsoft.com/office/powerpoint/2010/main" val="2282440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754710"/>
            <a:ext cx="7118572" cy="802064"/>
            <a:chOff x="2536714" y="685884"/>
            <a:chExt cx="7118572" cy="80206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685884"/>
              <a:ext cx="7118572" cy="600164"/>
            </a:xfrm>
            <a:prstGeom prst="rect">
              <a:avLst/>
            </a:prstGeom>
            <a:noFill/>
          </p:spPr>
          <p:txBody>
            <a:bodyPr wrap="square">
              <a:spAutoFit/>
            </a:bodyPr>
            <a:lstStyle/>
            <a:p>
              <a:pPr marL="0" marR="0" algn="ctr" rtl="1">
                <a:lnSpc>
                  <a:spcPct val="150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47" name="Picture 46">
            <a:extLst>
              <a:ext uri="{FF2B5EF4-FFF2-40B4-BE49-F238E27FC236}">
                <a16:creationId xmlns:a16="http://schemas.microsoft.com/office/drawing/2014/main" id="{BDB5008C-1C1E-410B-8AE9-484CB0DD0C96}"/>
              </a:ext>
            </a:extLst>
          </p:cNvPr>
          <p:cNvPicPr/>
          <p:nvPr/>
        </p:nvPicPr>
        <p:blipFill rotWithShape="1">
          <a:blip r:embed="rId2" cstate="print">
            <a:extLst>
              <a:ext uri="{28A0092B-C50C-407E-A947-70E740481C1C}">
                <a14:useLocalDpi xmlns:a14="http://schemas.microsoft.com/office/drawing/2010/main" val="0"/>
              </a:ext>
            </a:extLst>
          </a:blip>
          <a:srcRect t="12493" b="12701"/>
          <a:stretch/>
        </p:blipFill>
        <p:spPr bwMode="auto">
          <a:xfrm>
            <a:off x="-5856651" y="2144700"/>
            <a:ext cx="5292463" cy="3958590"/>
          </a:xfrm>
          <a:prstGeom prst="rect">
            <a:avLst/>
          </a:prstGeom>
          <a:noFill/>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9D11E4D9-76AA-4B90-BF2D-E3C5E3B7E0FB}"/>
              </a:ext>
            </a:extLst>
          </p:cNvPr>
          <p:cNvSpPr txBox="1"/>
          <p:nvPr/>
        </p:nvSpPr>
        <p:spPr>
          <a:xfrm>
            <a:off x="1924498" y="3698530"/>
            <a:ext cx="4514402" cy="446276"/>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أهمية تحديد نطاق المشروع؟</a:t>
            </a:r>
            <a:endParaRPr lang="en-US" dirty="0"/>
          </a:p>
        </p:txBody>
      </p:sp>
      <p:pic>
        <p:nvPicPr>
          <p:cNvPr id="21" name="Picture 2" descr="Studying - Free education icons">
            <a:extLst>
              <a:ext uri="{FF2B5EF4-FFF2-40B4-BE49-F238E27FC236}">
                <a16:creationId xmlns:a16="http://schemas.microsoft.com/office/drawing/2014/main" id="{B339707F-8041-43F9-98A7-6D535221F0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dea 3d Images - Free Download on Freepik">
            <a:extLst>
              <a:ext uri="{FF2B5EF4-FFF2-40B4-BE49-F238E27FC236}">
                <a16:creationId xmlns:a16="http://schemas.microsoft.com/office/drawing/2014/main" id="{5387D466-9F6C-42E2-9A02-E4A1790BF13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122771"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653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754710"/>
            <a:ext cx="7118572" cy="802064"/>
            <a:chOff x="2536714" y="685884"/>
            <a:chExt cx="7118572" cy="80206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685884"/>
              <a:ext cx="7118572" cy="600164"/>
            </a:xfrm>
            <a:prstGeom prst="rect">
              <a:avLst/>
            </a:prstGeom>
            <a:noFill/>
          </p:spPr>
          <p:txBody>
            <a:bodyPr wrap="square">
              <a:spAutoFit/>
            </a:bodyPr>
            <a:lstStyle/>
            <a:p>
              <a:pPr marL="0" marR="0" algn="ctr" rtl="1">
                <a:lnSpc>
                  <a:spcPct val="150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0" name="TextBox 19">
            <a:extLst>
              <a:ext uri="{FF2B5EF4-FFF2-40B4-BE49-F238E27FC236}">
                <a16:creationId xmlns:a16="http://schemas.microsoft.com/office/drawing/2014/main" id="{9D11E4D9-76AA-4B90-BF2D-E3C5E3B7E0FB}"/>
              </a:ext>
            </a:extLst>
          </p:cNvPr>
          <p:cNvSpPr txBox="1"/>
          <p:nvPr/>
        </p:nvSpPr>
        <p:spPr>
          <a:xfrm>
            <a:off x="1924498" y="10600775"/>
            <a:ext cx="4514402" cy="446276"/>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أهمية تحديد نطاق المشروع؟</a:t>
            </a:r>
            <a:endParaRPr lang="en-US" dirty="0"/>
          </a:p>
        </p:txBody>
      </p:sp>
      <p:pic>
        <p:nvPicPr>
          <p:cNvPr id="21" name="Picture 2" descr="Studying - Free education icons">
            <a:extLst>
              <a:ext uri="{FF2B5EF4-FFF2-40B4-BE49-F238E27FC236}">
                <a16:creationId xmlns:a16="http://schemas.microsoft.com/office/drawing/2014/main" id="{B339707F-8041-43F9-98A7-6D535221F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9032939"/>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dea 3d Images - Free Download on Freepik">
            <a:extLst>
              <a:ext uri="{FF2B5EF4-FFF2-40B4-BE49-F238E27FC236}">
                <a16:creationId xmlns:a16="http://schemas.microsoft.com/office/drawing/2014/main" id="{1E6D12F5-171F-4753-8F0B-8406E57B235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756AB68-C3BC-4B21-977A-8717788AE5F1}"/>
              </a:ext>
            </a:extLst>
          </p:cNvPr>
          <p:cNvSpPr txBox="1"/>
          <p:nvPr/>
        </p:nvSpPr>
        <p:spPr>
          <a:xfrm>
            <a:off x="4811275" y="1950932"/>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يحدد الحدود والمتطلبات الرئيسية للمشروع</a:t>
            </a:r>
            <a:endParaRPr lang="en-US" dirty="0"/>
          </a:p>
        </p:txBody>
      </p:sp>
      <p:sp>
        <p:nvSpPr>
          <p:cNvPr id="24" name="TextBox 23">
            <a:extLst>
              <a:ext uri="{FF2B5EF4-FFF2-40B4-BE49-F238E27FC236}">
                <a16:creationId xmlns:a16="http://schemas.microsoft.com/office/drawing/2014/main" id="{9A511082-979B-4575-A623-37827BAA9466}"/>
              </a:ext>
            </a:extLst>
          </p:cNvPr>
          <p:cNvSpPr txBox="1"/>
          <p:nvPr/>
        </p:nvSpPr>
        <p:spPr>
          <a:xfrm>
            <a:off x="4811275" y="2806856"/>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يساعد على التركيز على الأنشطة الأساسية</a:t>
            </a:r>
            <a:endParaRPr lang="en-US" dirty="0"/>
          </a:p>
        </p:txBody>
      </p:sp>
      <p:sp>
        <p:nvSpPr>
          <p:cNvPr id="25" name="TextBox 24">
            <a:extLst>
              <a:ext uri="{FF2B5EF4-FFF2-40B4-BE49-F238E27FC236}">
                <a16:creationId xmlns:a16="http://schemas.microsoft.com/office/drawing/2014/main" id="{10B05C6A-0F9D-4F06-AEE3-997C0D0F2709}"/>
              </a:ext>
            </a:extLst>
          </p:cNvPr>
          <p:cNvSpPr txBox="1"/>
          <p:nvPr/>
        </p:nvSpPr>
        <p:spPr>
          <a:xfrm>
            <a:off x="4811275" y="3768430"/>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يقلل من احتمالات التغيير غير المتوقع في المشروع</a:t>
            </a:r>
            <a:endParaRPr lang="en-US" dirty="0"/>
          </a:p>
        </p:txBody>
      </p:sp>
      <p:sp>
        <p:nvSpPr>
          <p:cNvPr id="26" name="TextBox 25">
            <a:extLst>
              <a:ext uri="{FF2B5EF4-FFF2-40B4-BE49-F238E27FC236}">
                <a16:creationId xmlns:a16="http://schemas.microsoft.com/office/drawing/2014/main" id="{2A94DAA4-6711-44B2-838E-475B06A1B50E}"/>
              </a:ext>
            </a:extLst>
          </p:cNvPr>
          <p:cNvSpPr txBox="1"/>
          <p:nvPr/>
        </p:nvSpPr>
        <p:spPr>
          <a:xfrm>
            <a:off x="4811275" y="4763443"/>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يساعد على تخصيص الموارد بشكل فعال</a:t>
            </a:r>
            <a:endParaRPr lang="en-US" dirty="0"/>
          </a:p>
        </p:txBody>
      </p:sp>
      <p:sp>
        <p:nvSpPr>
          <p:cNvPr id="27" name="TextBox 26">
            <a:extLst>
              <a:ext uri="{FF2B5EF4-FFF2-40B4-BE49-F238E27FC236}">
                <a16:creationId xmlns:a16="http://schemas.microsoft.com/office/drawing/2014/main" id="{DB58278E-3CCF-4867-AA46-1B7079963B90}"/>
              </a:ext>
            </a:extLst>
          </p:cNvPr>
          <p:cNvSpPr txBox="1"/>
          <p:nvPr/>
        </p:nvSpPr>
        <p:spPr>
          <a:xfrm>
            <a:off x="4811275" y="5749508"/>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يساعد على قياس تقدم المشروع ومراقبة الأداء</a:t>
            </a:r>
            <a:endParaRPr lang="en-US" dirty="0"/>
          </a:p>
        </p:txBody>
      </p:sp>
      <p:sp>
        <p:nvSpPr>
          <p:cNvPr id="28" name="TextBox 27">
            <a:extLst>
              <a:ext uri="{FF2B5EF4-FFF2-40B4-BE49-F238E27FC236}">
                <a16:creationId xmlns:a16="http://schemas.microsoft.com/office/drawing/2014/main" id="{4B122406-C439-4A09-AE60-18132125EA22}"/>
              </a:ext>
            </a:extLst>
          </p:cNvPr>
          <p:cNvSpPr txBox="1"/>
          <p:nvPr/>
        </p:nvSpPr>
        <p:spPr>
          <a:xfrm>
            <a:off x="6096000" y="-4291082"/>
            <a:ext cx="5108431" cy="3347070"/>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هيكل تقسيم العمل (</a:t>
            </a:r>
            <a:r>
              <a:rPr lang="en-US" dirty="0"/>
              <a:t>Work Breakdown Structure - WBS</a:t>
            </a:r>
            <a:r>
              <a:rPr lang="ar-SA" dirty="0"/>
              <a:t>) هو أداة رئيسية في إدارة المشاريع تستخدم لتنظيم وتوثيق نطاق المشروع بطريقة هرمية. يقوم </a:t>
            </a:r>
            <a:r>
              <a:rPr lang="en-US" dirty="0"/>
              <a:t>WBS </a:t>
            </a:r>
            <a:r>
              <a:rPr lang="ar-SA" dirty="0"/>
              <a:t>بتجزئة المشروع الكلي إلى مكونات أصغر وأكثر تفصيلاً، مما يسهل التخطيط والتنفيذ والرقابة على مختلف مراحل المشروع</a:t>
            </a:r>
            <a:endParaRPr lang="en-US" dirty="0"/>
          </a:p>
        </p:txBody>
      </p:sp>
      <p:pic>
        <p:nvPicPr>
          <p:cNvPr id="29" name="Picture 28">
            <a:extLst>
              <a:ext uri="{FF2B5EF4-FFF2-40B4-BE49-F238E27FC236}">
                <a16:creationId xmlns:a16="http://schemas.microsoft.com/office/drawing/2014/main" id="{F5BB4EFC-35BF-4E75-B7CC-49D225D99F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980" y="7667200"/>
            <a:ext cx="5208622" cy="5208622"/>
          </a:xfrm>
          <a:prstGeom prst="rect">
            <a:avLst/>
          </a:prstGeom>
        </p:spPr>
      </p:pic>
    </p:spTree>
    <p:extLst>
      <p:ext uri="{BB962C8B-B14F-4D97-AF65-F5344CB8AC3E}">
        <p14:creationId xmlns:p14="http://schemas.microsoft.com/office/powerpoint/2010/main" val="3745376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792810"/>
            <a:ext cx="7118572" cy="763964"/>
            <a:chOff x="2536714" y="723984"/>
            <a:chExt cx="7118572" cy="76396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23984"/>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بناء هيكل تقسيم العمل (</a:t>
              </a:r>
              <a:r>
                <a:rPr lang="en-US" sz="2400" b="1" dirty="0">
                  <a:solidFill>
                    <a:srgbClr val="627383"/>
                  </a:solidFill>
                  <a:latin typeface="Times New Roman" panose="02020603050405020304" pitchFamily="18" charset="0"/>
                  <a:cs typeface="GE Dinar Two Medium" panose="020A0503020102020204" pitchFamily="18" charset="-78"/>
                </a:rPr>
                <a:t>WBS</a:t>
              </a:r>
              <a:r>
                <a:rPr lang="ar-SY" sz="2400" b="1" dirty="0">
                  <a:solidFill>
                    <a:srgbClr val="627383"/>
                  </a:solidFill>
                  <a:latin typeface="Times New Roman" panose="02020603050405020304" pitchFamily="18" charset="0"/>
                  <a:cs typeface="GE Dinar Two Medium" panose="020A0503020102020204" pitchFamily="18" charset="-78"/>
                </a:rPr>
                <a:t>)</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2" name="Picture 2" descr="Idea 3d Images - Free Download on Freepik">
            <a:extLst>
              <a:ext uri="{FF2B5EF4-FFF2-40B4-BE49-F238E27FC236}">
                <a16:creationId xmlns:a16="http://schemas.microsoft.com/office/drawing/2014/main" id="{1E6D12F5-171F-4753-8F0B-8406E57B235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886028"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48CBFF9A-3C88-4C4C-A072-86DD9655A09F}"/>
              </a:ext>
            </a:extLst>
          </p:cNvPr>
          <p:cNvSpPr txBox="1"/>
          <p:nvPr/>
        </p:nvSpPr>
        <p:spPr>
          <a:xfrm>
            <a:off x="6096000" y="2514431"/>
            <a:ext cx="5108431" cy="3347070"/>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هيكل تقسيم العمل (</a:t>
            </a:r>
            <a:r>
              <a:rPr lang="en-US"/>
              <a:t>Work Breakdown Structure - WBS</a:t>
            </a:r>
            <a:r>
              <a:rPr lang="ar-SA"/>
              <a:t>) هو أداة رئيسية في إدارة المشاريع تستخدم لتنظيم وتوثيق نطاق المشروع بطريقة هرمية. يقوم </a:t>
            </a:r>
            <a:r>
              <a:rPr lang="en-US"/>
              <a:t>WBS </a:t>
            </a:r>
            <a:r>
              <a:rPr lang="ar-SA"/>
              <a:t>بتجزئة المشروع الكلي إلى مكونات أصغر وأكثر تفصيلاً، مما يسهل التخطيط والتنفيذ والرقابة على مختلف مراحل المشروع</a:t>
            </a:r>
            <a:endParaRPr lang="en-US" dirty="0"/>
          </a:p>
        </p:txBody>
      </p:sp>
      <p:pic>
        <p:nvPicPr>
          <p:cNvPr id="29" name="Picture 28">
            <a:extLst>
              <a:ext uri="{FF2B5EF4-FFF2-40B4-BE49-F238E27FC236}">
                <a16:creationId xmlns:a16="http://schemas.microsoft.com/office/drawing/2014/main" id="{BD08785E-E94A-4CB4-921A-3CD2819E1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80" y="1671072"/>
            <a:ext cx="5208622" cy="5208622"/>
          </a:xfrm>
          <a:prstGeom prst="rect">
            <a:avLst/>
          </a:prstGeom>
        </p:spPr>
      </p:pic>
    </p:spTree>
    <p:extLst>
      <p:ext uri="{BB962C8B-B14F-4D97-AF65-F5344CB8AC3E}">
        <p14:creationId xmlns:p14="http://schemas.microsoft.com/office/powerpoint/2010/main" val="583270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792810"/>
            <a:ext cx="7118572" cy="763964"/>
            <a:chOff x="2536714" y="723984"/>
            <a:chExt cx="7118572" cy="76396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23984"/>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بناء </a:t>
              </a:r>
              <a:r>
                <a:rPr lang="en-US" sz="2400" b="1" dirty="0">
                  <a:solidFill>
                    <a:srgbClr val="627383"/>
                  </a:solidFill>
                  <a:latin typeface="Times New Roman" panose="02020603050405020304" pitchFamily="18" charset="0"/>
                  <a:cs typeface="GE Dinar Two Medium" panose="020A0503020102020204" pitchFamily="18" charset="-78"/>
                </a:rPr>
                <a:t>WBS</a:t>
              </a:r>
            </a:p>
          </p:txBody>
        </p:sp>
      </p:grpSp>
      <p:grpSp>
        <p:nvGrpSpPr>
          <p:cNvPr id="2" name="Group 1">
            <a:extLst>
              <a:ext uri="{FF2B5EF4-FFF2-40B4-BE49-F238E27FC236}">
                <a16:creationId xmlns:a16="http://schemas.microsoft.com/office/drawing/2014/main" id="{E0A5F0AB-19F4-4BED-B849-3A9150579ADA}"/>
              </a:ext>
            </a:extLst>
          </p:cNvPr>
          <p:cNvGrpSpPr/>
          <p:nvPr/>
        </p:nvGrpSpPr>
        <p:grpSpPr>
          <a:xfrm>
            <a:off x="6151833" y="2167581"/>
            <a:ext cx="5496630" cy="1023021"/>
            <a:chOff x="6151833" y="2167581"/>
            <a:chExt cx="5496630" cy="1023021"/>
          </a:xfrm>
        </p:grpSpPr>
        <p:grpSp>
          <p:nvGrpSpPr>
            <p:cNvPr id="34" name="Group 33">
              <a:extLst>
                <a:ext uri="{FF2B5EF4-FFF2-40B4-BE49-F238E27FC236}">
                  <a16:creationId xmlns:a16="http://schemas.microsoft.com/office/drawing/2014/main" id="{E07F38C1-A372-4A81-A182-46A8B349FB46}"/>
                </a:ext>
              </a:extLst>
            </p:cNvPr>
            <p:cNvGrpSpPr/>
            <p:nvPr/>
          </p:nvGrpSpPr>
          <p:grpSpPr>
            <a:xfrm flipH="1">
              <a:off x="6151833" y="2167581"/>
              <a:ext cx="5496630" cy="1023021"/>
              <a:chOff x="2887195" y="88938"/>
              <a:chExt cx="3776854" cy="702923"/>
            </a:xfrm>
          </p:grpSpPr>
          <p:grpSp>
            <p:nvGrpSpPr>
              <p:cNvPr id="43" name="Group 42">
                <a:extLst>
                  <a:ext uri="{FF2B5EF4-FFF2-40B4-BE49-F238E27FC236}">
                    <a16:creationId xmlns:a16="http://schemas.microsoft.com/office/drawing/2014/main" id="{CE730602-9FBC-4E6B-AB6F-D5D465359200}"/>
                  </a:ext>
                </a:extLst>
              </p:cNvPr>
              <p:cNvGrpSpPr/>
              <p:nvPr/>
            </p:nvGrpSpPr>
            <p:grpSpPr>
              <a:xfrm>
                <a:off x="2887195" y="89068"/>
                <a:ext cx="3776854" cy="655129"/>
                <a:chOff x="2887195" y="89068"/>
                <a:chExt cx="4538250" cy="787200"/>
              </a:xfrm>
            </p:grpSpPr>
            <p:grpSp>
              <p:nvGrpSpPr>
                <p:cNvPr id="46" name="Group 45">
                  <a:extLst>
                    <a:ext uri="{FF2B5EF4-FFF2-40B4-BE49-F238E27FC236}">
                      <a16:creationId xmlns:a16="http://schemas.microsoft.com/office/drawing/2014/main" id="{B8B9BD36-733A-417D-9FD2-BFD10860D46F}"/>
                    </a:ext>
                  </a:extLst>
                </p:cNvPr>
                <p:cNvGrpSpPr/>
                <p:nvPr/>
              </p:nvGrpSpPr>
              <p:grpSpPr>
                <a:xfrm>
                  <a:off x="2887195" y="89068"/>
                  <a:ext cx="4538250" cy="787200"/>
                  <a:chOff x="2887195" y="89068"/>
                  <a:chExt cx="4538250" cy="787200"/>
                </a:xfrm>
              </p:grpSpPr>
              <p:sp>
                <p:nvSpPr>
                  <p:cNvPr id="48" name="Rectangle 47">
                    <a:extLst>
                      <a:ext uri="{FF2B5EF4-FFF2-40B4-BE49-F238E27FC236}">
                        <a16:creationId xmlns:a16="http://schemas.microsoft.com/office/drawing/2014/main" id="{441C520B-BFDC-40D2-A654-7522E9F9F847}"/>
                      </a:ext>
                    </a:extLst>
                  </p:cNvPr>
                  <p:cNvSpPr/>
                  <p:nvPr/>
                </p:nvSpPr>
                <p:spPr>
                  <a:xfrm>
                    <a:off x="3244728" y="89068"/>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9" name="Freeform: Shape 48">
                    <a:extLst>
                      <a:ext uri="{FF2B5EF4-FFF2-40B4-BE49-F238E27FC236}">
                        <a16:creationId xmlns:a16="http://schemas.microsoft.com/office/drawing/2014/main" id="{C4E66E03-F365-482A-9231-10A8CDC0C7E8}"/>
                      </a:ext>
                    </a:extLst>
                  </p:cNvPr>
                  <p:cNvSpPr/>
                  <p:nvPr/>
                </p:nvSpPr>
                <p:spPr>
                  <a:xfrm>
                    <a:off x="2887195" y="89068"/>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47" name="Straight Connector 46">
                  <a:extLst>
                    <a:ext uri="{FF2B5EF4-FFF2-40B4-BE49-F238E27FC236}">
                      <a16:creationId xmlns:a16="http://schemas.microsoft.com/office/drawing/2014/main" id="{EEC32DBB-EF74-4E08-8BFC-3DE0EB4BEFED}"/>
                    </a:ext>
                  </a:extLst>
                </p:cNvPr>
                <p:cNvCxnSpPr>
                  <a:cxnSpLocks/>
                </p:cNvCxnSpPr>
                <p:nvPr/>
              </p:nvCxnSpPr>
              <p:spPr>
                <a:xfrm>
                  <a:off x="6740776" y="223626"/>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44" name="مربع نص 257">
                <a:extLst>
                  <a:ext uri="{FF2B5EF4-FFF2-40B4-BE49-F238E27FC236}">
                    <a16:creationId xmlns:a16="http://schemas.microsoft.com/office/drawing/2014/main" id="{C4EFF034-8BCF-40F6-AAC4-089375200123}"/>
                  </a:ext>
                </a:extLst>
              </p:cNvPr>
              <p:cNvSpPr txBox="1"/>
              <p:nvPr/>
            </p:nvSpPr>
            <p:spPr>
              <a:xfrm>
                <a:off x="2976952" y="250948"/>
                <a:ext cx="692614" cy="540913"/>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01</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5" name="مربع نص 257">
                <a:extLst>
                  <a:ext uri="{FF2B5EF4-FFF2-40B4-BE49-F238E27FC236}">
                    <a16:creationId xmlns:a16="http://schemas.microsoft.com/office/drawing/2014/main" id="{977B53DB-0DF3-416D-BC41-0B142B85E26C}"/>
                  </a:ext>
                </a:extLst>
              </p:cNvPr>
              <p:cNvSpPr txBox="1"/>
              <p:nvPr/>
            </p:nvSpPr>
            <p:spPr>
              <a:xfrm>
                <a:off x="3867377" y="88938"/>
                <a:ext cx="2226875" cy="690829"/>
              </a:xfrm>
              <a:prstGeom prst="rect">
                <a:avLst/>
              </a:prstGeom>
              <a:noFill/>
            </p:spPr>
            <p:txBody>
              <a:bodyPr wrap="square">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نطاق المشروع بوضوح</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3" name="Graphic 35" descr="Open book with solid fill">
              <a:extLst>
                <a:ext uri="{FF2B5EF4-FFF2-40B4-BE49-F238E27FC236}">
                  <a16:creationId xmlns:a16="http://schemas.microsoft.com/office/drawing/2014/main" id="{17E35688-FFE6-4CE9-9311-EADFAE2B8C4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67275" y="2308076"/>
              <a:ext cx="676998" cy="677078"/>
            </a:xfrm>
            <a:prstGeom prst="rect">
              <a:avLst/>
            </a:prstGeom>
          </p:spPr>
        </p:pic>
      </p:grpSp>
      <p:grpSp>
        <p:nvGrpSpPr>
          <p:cNvPr id="4" name="Group 3">
            <a:extLst>
              <a:ext uri="{FF2B5EF4-FFF2-40B4-BE49-F238E27FC236}">
                <a16:creationId xmlns:a16="http://schemas.microsoft.com/office/drawing/2014/main" id="{C6C90C1D-49D5-40C4-B40C-2827179F6A47}"/>
              </a:ext>
            </a:extLst>
          </p:cNvPr>
          <p:cNvGrpSpPr/>
          <p:nvPr/>
        </p:nvGrpSpPr>
        <p:grpSpPr>
          <a:xfrm>
            <a:off x="543539" y="3603992"/>
            <a:ext cx="5496630" cy="1022802"/>
            <a:chOff x="543539" y="3298785"/>
            <a:chExt cx="5496630" cy="1022802"/>
          </a:xfrm>
        </p:grpSpPr>
        <p:grpSp>
          <p:nvGrpSpPr>
            <p:cNvPr id="33" name="Group 32">
              <a:extLst>
                <a:ext uri="{FF2B5EF4-FFF2-40B4-BE49-F238E27FC236}">
                  <a16:creationId xmlns:a16="http://schemas.microsoft.com/office/drawing/2014/main" id="{60FB76C9-E442-47E8-9920-09B4B389F747}"/>
                </a:ext>
              </a:extLst>
            </p:cNvPr>
            <p:cNvGrpSpPr/>
            <p:nvPr/>
          </p:nvGrpSpPr>
          <p:grpSpPr>
            <a:xfrm>
              <a:off x="543539" y="3298785"/>
              <a:ext cx="5496630" cy="1022802"/>
              <a:chOff x="0" y="648972"/>
              <a:chExt cx="3776854" cy="702772"/>
            </a:xfrm>
          </p:grpSpPr>
          <p:grpSp>
            <p:nvGrpSpPr>
              <p:cNvPr id="50" name="Group 49">
                <a:extLst>
                  <a:ext uri="{FF2B5EF4-FFF2-40B4-BE49-F238E27FC236}">
                    <a16:creationId xmlns:a16="http://schemas.microsoft.com/office/drawing/2014/main" id="{E2B9D8D5-EEBC-41FF-AFCC-975E2478A15C}"/>
                  </a:ext>
                </a:extLst>
              </p:cNvPr>
              <p:cNvGrpSpPr/>
              <p:nvPr/>
            </p:nvGrpSpPr>
            <p:grpSpPr>
              <a:xfrm>
                <a:off x="0" y="648972"/>
                <a:ext cx="3776854" cy="655129"/>
                <a:chOff x="0" y="648972"/>
                <a:chExt cx="4538250" cy="787200"/>
              </a:xfrm>
            </p:grpSpPr>
            <p:grpSp>
              <p:nvGrpSpPr>
                <p:cNvPr id="53" name="Group 52">
                  <a:extLst>
                    <a:ext uri="{FF2B5EF4-FFF2-40B4-BE49-F238E27FC236}">
                      <a16:creationId xmlns:a16="http://schemas.microsoft.com/office/drawing/2014/main" id="{2B06A32B-C60E-4E91-A2C4-B2C8D20A258C}"/>
                    </a:ext>
                  </a:extLst>
                </p:cNvPr>
                <p:cNvGrpSpPr/>
                <p:nvPr/>
              </p:nvGrpSpPr>
              <p:grpSpPr>
                <a:xfrm>
                  <a:off x="0" y="648972"/>
                  <a:ext cx="4538250" cy="787200"/>
                  <a:chOff x="0" y="648972"/>
                  <a:chExt cx="4538250" cy="787200"/>
                </a:xfrm>
              </p:grpSpPr>
              <p:sp>
                <p:nvSpPr>
                  <p:cNvPr id="55" name="Rectangle 54">
                    <a:extLst>
                      <a:ext uri="{FF2B5EF4-FFF2-40B4-BE49-F238E27FC236}">
                        <a16:creationId xmlns:a16="http://schemas.microsoft.com/office/drawing/2014/main" id="{470F8655-A705-4468-B594-750948B67AE5}"/>
                      </a:ext>
                    </a:extLst>
                  </p:cNvPr>
                  <p:cNvSpPr/>
                  <p:nvPr/>
                </p:nvSpPr>
                <p:spPr>
                  <a:xfrm>
                    <a:off x="357533" y="648972"/>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56" name="Freeform: Shape 55">
                    <a:extLst>
                      <a:ext uri="{FF2B5EF4-FFF2-40B4-BE49-F238E27FC236}">
                        <a16:creationId xmlns:a16="http://schemas.microsoft.com/office/drawing/2014/main" id="{08F50C67-3660-474F-9A66-362C3930DB47}"/>
                      </a:ext>
                    </a:extLst>
                  </p:cNvPr>
                  <p:cNvSpPr/>
                  <p:nvPr/>
                </p:nvSpPr>
                <p:spPr>
                  <a:xfrm>
                    <a:off x="0" y="648972"/>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54" name="Straight Connector 53">
                  <a:extLst>
                    <a:ext uri="{FF2B5EF4-FFF2-40B4-BE49-F238E27FC236}">
                      <a16:creationId xmlns:a16="http://schemas.microsoft.com/office/drawing/2014/main" id="{6392BF18-31C3-4CB1-9F5B-7CA681FF11E7}"/>
                    </a:ext>
                  </a:extLst>
                </p:cNvPr>
                <p:cNvCxnSpPr>
                  <a:cxnSpLocks/>
                </p:cNvCxnSpPr>
                <p:nvPr/>
              </p:nvCxnSpPr>
              <p:spPr>
                <a:xfrm>
                  <a:off x="3853581" y="783530"/>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51" name="مربع نص 257">
                <a:extLst>
                  <a:ext uri="{FF2B5EF4-FFF2-40B4-BE49-F238E27FC236}">
                    <a16:creationId xmlns:a16="http://schemas.microsoft.com/office/drawing/2014/main" id="{16C2898E-69CF-4A9C-AC11-9ECD84E3A588}"/>
                  </a:ext>
                </a:extLst>
              </p:cNvPr>
              <p:cNvSpPr txBox="1"/>
              <p:nvPr/>
            </p:nvSpPr>
            <p:spPr>
              <a:xfrm>
                <a:off x="89807" y="810831"/>
                <a:ext cx="692614" cy="540913"/>
              </a:xfrm>
              <a:prstGeom prst="rect">
                <a:avLst/>
              </a:prstGeom>
              <a:noFill/>
            </p:spPr>
            <p:txBody>
              <a:bodyPr wrap="square">
                <a:noAutofit/>
              </a:bodyPr>
              <a:lstStyle/>
              <a:p>
                <a:pPr marL="0" marR="0" algn="ctr" rtl="1">
                  <a:lnSpc>
                    <a:spcPct val="115000"/>
                  </a:lnSpc>
                  <a:spcBef>
                    <a:spcPts val="0"/>
                  </a:spcBef>
                  <a:spcAft>
                    <a:spcPts val="0"/>
                  </a:spcAft>
                </a:pPr>
                <a:r>
                  <a:rPr lang="en-US"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04</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2" name="مربع نص 257">
                <a:extLst>
                  <a:ext uri="{FF2B5EF4-FFF2-40B4-BE49-F238E27FC236}">
                    <a16:creationId xmlns:a16="http://schemas.microsoft.com/office/drawing/2014/main" id="{09B12516-1A5E-4C03-AFA9-3C5E72892A4C}"/>
                  </a:ext>
                </a:extLst>
              </p:cNvPr>
              <p:cNvSpPr txBox="1"/>
              <p:nvPr/>
            </p:nvSpPr>
            <p:spPr>
              <a:xfrm>
                <a:off x="1028741" y="760954"/>
                <a:ext cx="2276070" cy="548256"/>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رقابة وتتبع التقدم</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4" name="Graphic 6" descr="Magnifying glass with solid fill">
              <a:extLst>
                <a:ext uri="{FF2B5EF4-FFF2-40B4-BE49-F238E27FC236}">
                  <a16:creationId xmlns:a16="http://schemas.microsoft.com/office/drawing/2014/main" id="{50B396CE-6F0E-4A6F-B801-C0422D40384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38400" y="3472464"/>
              <a:ext cx="691312" cy="691330"/>
            </a:xfrm>
            <a:prstGeom prst="rect">
              <a:avLst/>
            </a:prstGeom>
          </p:spPr>
        </p:pic>
      </p:grpSp>
      <p:grpSp>
        <p:nvGrpSpPr>
          <p:cNvPr id="6" name="Group 5">
            <a:extLst>
              <a:ext uri="{FF2B5EF4-FFF2-40B4-BE49-F238E27FC236}">
                <a16:creationId xmlns:a16="http://schemas.microsoft.com/office/drawing/2014/main" id="{F6A4D8D7-30E9-474C-B3AA-542C746982BB}"/>
              </a:ext>
            </a:extLst>
          </p:cNvPr>
          <p:cNvGrpSpPr/>
          <p:nvPr/>
        </p:nvGrpSpPr>
        <p:grpSpPr>
          <a:xfrm>
            <a:off x="6151833" y="4932320"/>
            <a:ext cx="5496630" cy="1022773"/>
            <a:chOff x="6151833" y="4432746"/>
            <a:chExt cx="5496630" cy="1022773"/>
          </a:xfrm>
        </p:grpSpPr>
        <p:grpSp>
          <p:nvGrpSpPr>
            <p:cNvPr id="31" name="Group 30">
              <a:extLst>
                <a:ext uri="{FF2B5EF4-FFF2-40B4-BE49-F238E27FC236}">
                  <a16:creationId xmlns:a16="http://schemas.microsoft.com/office/drawing/2014/main" id="{FFD72980-2823-49BD-98DB-95A33CFABD0D}"/>
                </a:ext>
              </a:extLst>
            </p:cNvPr>
            <p:cNvGrpSpPr/>
            <p:nvPr/>
          </p:nvGrpSpPr>
          <p:grpSpPr>
            <a:xfrm flipH="1">
              <a:off x="6151833" y="4432746"/>
              <a:ext cx="5496630" cy="1022773"/>
              <a:chOff x="2887195" y="1232727"/>
              <a:chExt cx="3776854" cy="702751"/>
            </a:xfrm>
          </p:grpSpPr>
          <p:grpSp>
            <p:nvGrpSpPr>
              <p:cNvPr id="64" name="Group 63">
                <a:extLst>
                  <a:ext uri="{FF2B5EF4-FFF2-40B4-BE49-F238E27FC236}">
                    <a16:creationId xmlns:a16="http://schemas.microsoft.com/office/drawing/2014/main" id="{D59011A3-1BCB-4723-B69B-627F6B0C89D4}"/>
                  </a:ext>
                </a:extLst>
              </p:cNvPr>
              <p:cNvGrpSpPr/>
              <p:nvPr/>
            </p:nvGrpSpPr>
            <p:grpSpPr>
              <a:xfrm>
                <a:off x="2887195" y="1232727"/>
                <a:ext cx="3776854" cy="655129"/>
                <a:chOff x="2887195" y="1232727"/>
                <a:chExt cx="4538250" cy="787200"/>
              </a:xfrm>
            </p:grpSpPr>
            <p:grpSp>
              <p:nvGrpSpPr>
                <p:cNvPr id="67" name="Group 66">
                  <a:extLst>
                    <a:ext uri="{FF2B5EF4-FFF2-40B4-BE49-F238E27FC236}">
                      <a16:creationId xmlns:a16="http://schemas.microsoft.com/office/drawing/2014/main" id="{804E0763-F9F7-4157-8F01-17B0F2D5B718}"/>
                    </a:ext>
                  </a:extLst>
                </p:cNvPr>
                <p:cNvGrpSpPr/>
                <p:nvPr/>
              </p:nvGrpSpPr>
              <p:grpSpPr>
                <a:xfrm>
                  <a:off x="2887195" y="1232727"/>
                  <a:ext cx="4538250" cy="787200"/>
                  <a:chOff x="2887195" y="1232727"/>
                  <a:chExt cx="4538250" cy="787200"/>
                </a:xfrm>
              </p:grpSpPr>
              <p:sp>
                <p:nvSpPr>
                  <p:cNvPr id="69" name="Rectangle 68">
                    <a:extLst>
                      <a:ext uri="{FF2B5EF4-FFF2-40B4-BE49-F238E27FC236}">
                        <a16:creationId xmlns:a16="http://schemas.microsoft.com/office/drawing/2014/main" id="{4BF0B467-BFC5-4A29-BDA2-7ADA17226691}"/>
                      </a:ext>
                    </a:extLst>
                  </p:cNvPr>
                  <p:cNvSpPr/>
                  <p:nvPr/>
                </p:nvSpPr>
                <p:spPr>
                  <a:xfrm>
                    <a:off x="3244728" y="1232727"/>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0" name="Freeform: Shape 69">
                    <a:extLst>
                      <a:ext uri="{FF2B5EF4-FFF2-40B4-BE49-F238E27FC236}">
                        <a16:creationId xmlns:a16="http://schemas.microsoft.com/office/drawing/2014/main" id="{48DF9A07-B90E-46C3-B2E2-F146C8FEF1A2}"/>
                      </a:ext>
                    </a:extLst>
                  </p:cNvPr>
                  <p:cNvSpPr/>
                  <p:nvPr/>
                </p:nvSpPr>
                <p:spPr>
                  <a:xfrm>
                    <a:off x="2887195" y="1232727"/>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68" name="Straight Connector 67">
                  <a:extLst>
                    <a:ext uri="{FF2B5EF4-FFF2-40B4-BE49-F238E27FC236}">
                      <a16:creationId xmlns:a16="http://schemas.microsoft.com/office/drawing/2014/main" id="{6911A64A-95FD-483D-B893-433CDD92F751}"/>
                    </a:ext>
                  </a:extLst>
                </p:cNvPr>
                <p:cNvCxnSpPr>
                  <a:cxnSpLocks/>
                </p:cNvCxnSpPr>
                <p:nvPr/>
              </p:nvCxnSpPr>
              <p:spPr>
                <a:xfrm>
                  <a:off x="6740776" y="1367285"/>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65" name="مربع نص 257">
                <a:extLst>
                  <a:ext uri="{FF2B5EF4-FFF2-40B4-BE49-F238E27FC236}">
                    <a16:creationId xmlns:a16="http://schemas.microsoft.com/office/drawing/2014/main" id="{AE9DF783-A9CC-481A-8372-D4DFA79A4793}"/>
                  </a:ext>
                </a:extLst>
              </p:cNvPr>
              <p:cNvSpPr txBox="1"/>
              <p:nvPr/>
            </p:nvSpPr>
            <p:spPr>
              <a:xfrm>
                <a:off x="2976952" y="1394565"/>
                <a:ext cx="692614" cy="540913"/>
              </a:xfrm>
              <a:prstGeom prst="rect">
                <a:avLst/>
              </a:prstGeom>
              <a:noFill/>
            </p:spPr>
            <p:txBody>
              <a:bodyPr wrap="square">
                <a:noAutofit/>
              </a:bodyPr>
              <a:lstStyle/>
              <a:p>
                <a:pPr marL="0" marR="0" algn="ctr" rtl="1">
                  <a:lnSpc>
                    <a:spcPct val="115000"/>
                  </a:lnSpc>
                  <a:spcBef>
                    <a:spcPts val="0"/>
                  </a:spcBef>
                  <a:spcAft>
                    <a:spcPts val="0"/>
                  </a:spcAft>
                </a:pPr>
                <a:r>
                  <a:rPr lang="en-US"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05</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6" name="مربع نص 257">
                <a:extLst>
                  <a:ext uri="{FF2B5EF4-FFF2-40B4-BE49-F238E27FC236}">
                    <a16:creationId xmlns:a16="http://schemas.microsoft.com/office/drawing/2014/main" id="{1BAC7B6F-8A98-420B-A175-1C520C683426}"/>
                  </a:ext>
                </a:extLst>
              </p:cNvPr>
              <p:cNvSpPr txBox="1"/>
              <p:nvPr/>
            </p:nvSpPr>
            <p:spPr>
              <a:xfrm>
                <a:off x="3990959" y="1315598"/>
                <a:ext cx="2164404" cy="570989"/>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5" name="Graphic 4" descr="Downward trend graph with solid fill">
              <a:extLst>
                <a:ext uri="{FF2B5EF4-FFF2-40B4-BE49-F238E27FC236}">
                  <a16:creationId xmlns:a16="http://schemas.microsoft.com/office/drawing/2014/main" id="{C5DD975C-E86A-4DED-A10E-52A5D9EDDF7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28000" y="4531337"/>
              <a:ext cx="691312" cy="691330"/>
            </a:xfrm>
            <a:prstGeom prst="rect">
              <a:avLst/>
            </a:prstGeom>
          </p:spPr>
        </p:pic>
      </p:grpSp>
      <p:grpSp>
        <p:nvGrpSpPr>
          <p:cNvPr id="3" name="Group 2">
            <a:extLst>
              <a:ext uri="{FF2B5EF4-FFF2-40B4-BE49-F238E27FC236}">
                <a16:creationId xmlns:a16="http://schemas.microsoft.com/office/drawing/2014/main" id="{3E4D5C66-F58E-4974-A811-E40330D81DAF}"/>
              </a:ext>
            </a:extLst>
          </p:cNvPr>
          <p:cNvGrpSpPr/>
          <p:nvPr/>
        </p:nvGrpSpPr>
        <p:grpSpPr>
          <a:xfrm>
            <a:off x="543539" y="2140817"/>
            <a:ext cx="5496630" cy="1116870"/>
            <a:chOff x="543539" y="2140817"/>
            <a:chExt cx="5496630" cy="1116870"/>
          </a:xfrm>
        </p:grpSpPr>
        <p:grpSp>
          <p:nvGrpSpPr>
            <p:cNvPr id="32" name="Group 31">
              <a:extLst>
                <a:ext uri="{FF2B5EF4-FFF2-40B4-BE49-F238E27FC236}">
                  <a16:creationId xmlns:a16="http://schemas.microsoft.com/office/drawing/2014/main" id="{B7D72DCC-4D95-47C9-8C10-48FB3C6D2D1B}"/>
                </a:ext>
              </a:extLst>
            </p:cNvPr>
            <p:cNvGrpSpPr/>
            <p:nvPr/>
          </p:nvGrpSpPr>
          <p:grpSpPr>
            <a:xfrm>
              <a:off x="543539" y="2140817"/>
              <a:ext cx="5496630" cy="1116870"/>
              <a:chOff x="0" y="61518"/>
              <a:chExt cx="3776854" cy="767405"/>
            </a:xfrm>
          </p:grpSpPr>
          <p:grpSp>
            <p:nvGrpSpPr>
              <p:cNvPr id="57" name="Group 56">
                <a:extLst>
                  <a:ext uri="{FF2B5EF4-FFF2-40B4-BE49-F238E27FC236}">
                    <a16:creationId xmlns:a16="http://schemas.microsoft.com/office/drawing/2014/main" id="{649F1F7B-E97C-4C18-8628-06CDF0F4A516}"/>
                  </a:ext>
                </a:extLst>
              </p:cNvPr>
              <p:cNvGrpSpPr/>
              <p:nvPr/>
            </p:nvGrpSpPr>
            <p:grpSpPr>
              <a:xfrm>
                <a:off x="0" y="80038"/>
                <a:ext cx="3776854" cy="655129"/>
                <a:chOff x="0" y="80038"/>
                <a:chExt cx="4538250" cy="787200"/>
              </a:xfrm>
            </p:grpSpPr>
            <p:grpSp>
              <p:nvGrpSpPr>
                <p:cNvPr id="60" name="Group 59">
                  <a:extLst>
                    <a:ext uri="{FF2B5EF4-FFF2-40B4-BE49-F238E27FC236}">
                      <a16:creationId xmlns:a16="http://schemas.microsoft.com/office/drawing/2014/main" id="{C1C1D4B4-4984-4E5F-AB42-E641E89F1D61}"/>
                    </a:ext>
                  </a:extLst>
                </p:cNvPr>
                <p:cNvGrpSpPr/>
                <p:nvPr/>
              </p:nvGrpSpPr>
              <p:grpSpPr>
                <a:xfrm>
                  <a:off x="0" y="80038"/>
                  <a:ext cx="4538250" cy="787200"/>
                  <a:chOff x="0" y="80038"/>
                  <a:chExt cx="4538250" cy="787200"/>
                </a:xfrm>
              </p:grpSpPr>
              <p:sp>
                <p:nvSpPr>
                  <p:cNvPr id="62" name="Rectangle 61">
                    <a:extLst>
                      <a:ext uri="{FF2B5EF4-FFF2-40B4-BE49-F238E27FC236}">
                        <a16:creationId xmlns:a16="http://schemas.microsoft.com/office/drawing/2014/main" id="{69DD6FBE-14E2-4B71-AB6B-A1A24CD1ACBD}"/>
                      </a:ext>
                    </a:extLst>
                  </p:cNvPr>
                  <p:cNvSpPr/>
                  <p:nvPr/>
                </p:nvSpPr>
                <p:spPr>
                  <a:xfrm>
                    <a:off x="357533" y="80038"/>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3" name="Freeform: Shape 62">
                    <a:extLst>
                      <a:ext uri="{FF2B5EF4-FFF2-40B4-BE49-F238E27FC236}">
                        <a16:creationId xmlns:a16="http://schemas.microsoft.com/office/drawing/2014/main" id="{FAB7E329-3ED5-4800-B129-560D7CFDE803}"/>
                      </a:ext>
                    </a:extLst>
                  </p:cNvPr>
                  <p:cNvSpPr/>
                  <p:nvPr/>
                </p:nvSpPr>
                <p:spPr>
                  <a:xfrm>
                    <a:off x="0" y="80038"/>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61" name="Straight Connector 60">
                  <a:extLst>
                    <a:ext uri="{FF2B5EF4-FFF2-40B4-BE49-F238E27FC236}">
                      <a16:creationId xmlns:a16="http://schemas.microsoft.com/office/drawing/2014/main" id="{4FB46595-A789-4C37-B40F-D82D1722B9C6}"/>
                    </a:ext>
                  </a:extLst>
                </p:cNvPr>
                <p:cNvCxnSpPr>
                  <a:cxnSpLocks/>
                </p:cNvCxnSpPr>
                <p:nvPr/>
              </p:nvCxnSpPr>
              <p:spPr>
                <a:xfrm>
                  <a:off x="3853581" y="214596"/>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58" name="مربع نص 257">
                <a:extLst>
                  <a:ext uri="{FF2B5EF4-FFF2-40B4-BE49-F238E27FC236}">
                    <a16:creationId xmlns:a16="http://schemas.microsoft.com/office/drawing/2014/main" id="{0DEF43D9-49CD-469C-911B-D9CAED1B33B1}"/>
                  </a:ext>
                </a:extLst>
              </p:cNvPr>
              <p:cNvSpPr txBox="1"/>
              <p:nvPr/>
            </p:nvSpPr>
            <p:spPr>
              <a:xfrm>
                <a:off x="89807" y="241918"/>
                <a:ext cx="692614" cy="540913"/>
              </a:xfrm>
              <a:prstGeom prst="rect">
                <a:avLst/>
              </a:prstGeom>
              <a:noFill/>
            </p:spPr>
            <p:txBody>
              <a:bodyPr wrap="square">
                <a:noAutofit/>
              </a:bodyPr>
              <a:lstStyle/>
              <a:p>
                <a:pPr marL="0" marR="0" algn="ctr" rtl="1">
                  <a:lnSpc>
                    <a:spcPct val="115000"/>
                  </a:lnSpc>
                  <a:spcBef>
                    <a:spcPts val="0"/>
                  </a:spcBef>
                  <a:spcAft>
                    <a:spcPts val="0"/>
                  </a:spcAft>
                </a:pPr>
                <a:r>
                  <a:rPr lang="en-US"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02</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59" name="مربع نص 257">
                <a:extLst>
                  <a:ext uri="{FF2B5EF4-FFF2-40B4-BE49-F238E27FC236}">
                    <a16:creationId xmlns:a16="http://schemas.microsoft.com/office/drawing/2014/main" id="{660F1468-EA35-4B4A-B642-BF7E233D7D86}"/>
                  </a:ext>
                </a:extLst>
              </p:cNvPr>
              <p:cNvSpPr txBox="1"/>
              <p:nvPr/>
            </p:nvSpPr>
            <p:spPr>
              <a:xfrm>
                <a:off x="922002" y="61518"/>
                <a:ext cx="2340401" cy="767405"/>
              </a:xfrm>
              <a:prstGeom prst="rect">
                <a:avLst/>
              </a:prstGeom>
              <a:noFill/>
            </p:spPr>
            <p:txBody>
              <a:bodyPr wrap="square">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تخطيط وتنظيم المشروع</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6" name="Graphic 32" descr="List with solid fill">
              <a:extLst>
                <a:ext uri="{FF2B5EF4-FFF2-40B4-BE49-F238E27FC236}">
                  <a16:creationId xmlns:a16="http://schemas.microsoft.com/office/drawing/2014/main" id="{01CE641D-3538-4E69-8D33-E0DDD4E46A2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78354" y="2343846"/>
              <a:ext cx="665067" cy="665145"/>
            </a:xfrm>
            <a:prstGeom prst="rect">
              <a:avLst/>
            </a:prstGeom>
          </p:spPr>
        </p:pic>
      </p:grpSp>
      <p:grpSp>
        <p:nvGrpSpPr>
          <p:cNvPr id="7" name="Group 6">
            <a:extLst>
              <a:ext uri="{FF2B5EF4-FFF2-40B4-BE49-F238E27FC236}">
                <a16:creationId xmlns:a16="http://schemas.microsoft.com/office/drawing/2014/main" id="{253D8850-BBA6-4EBE-8BB7-CCA432B68F4A}"/>
              </a:ext>
            </a:extLst>
          </p:cNvPr>
          <p:cNvGrpSpPr/>
          <p:nvPr/>
        </p:nvGrpSpPr>
        <p:grpSpPr>
          <a:xfrm>
            <a:off x="543539" y="4932320"/>
            <a:ext cx="5496630" cy="1022773"/>
            <a:chOff x="543539" y="4432746"/>
            <a:chExt cx="5496630" cy="1022773"/>
          </a:xfrm>
        </p:grpSpPr>
        <p:grpSp>
          <p:nvGrpSpPr>
            <p:cNvPr id="30" name="Group 29">
              <a:extLst>
                <a:ext uri="{FF2B5EF4-FFF2-40B4-BE49-F238E27FC236}">
                  <a16:creationId xmlns:a16="http://schemas.microsoft.com/office/drawing/2014/main" id="{0775ACE5-E8B9-4097-9F13-9DD98A003D7B}"/>
                </a:ext>
              </a:extLst>
            </p:cNvPr>
            <p:cNvGrpSpPr/>
            <p:nvPr/>
          </p:nvGrpSpPr>
          <p:grpSpPr>
            <a:xfrm>
              <a:off x="543539" y="4432746"/>
              <a:ext cx="5496630" cy="1022773"/>
              <a:chOff x="0" y="1232727"/>
              <a:chExt cx="3776854" cy="702751"/>
            </a:xfrm>
          </p:grpSpPr>
          <p:grpSp>
            <p:nvGrpSpPr>
              <p:cNvPr id="71" name="Group 70">
                <a:extLst>
                  <a:ext uri="{FF2B5EF4-FFF2-40B4-BE49-F238E27FC236}">
                    <a16:creationId xmlns:a16="http://schemas.microsoft.com/office/drawing/2014/main" id="{2FAC2EEE-E374-4CCD-93C8-6A82AC3DE90E}"/>
                  </a:ext>
                </a:extLst>
              </p:cNvPr>
              <p:cNvGrpSpPr/>
              <p:nvPr/>
            </p:nvGrpSpPr>
            <p:grpSpPr>
              <a:xfrm>
                <a:off x="0" y="1232727"/>
                <a:ext cx="3776854" cy="655129"/>
                <a:chOff x="0" y="1232727"/>
                <a:chExt cx="4538250" cy="787200"/>
              </a:xfrm>
            </p:grpSpPr>
            <p:grpSp>
              <p:nvGrpSpPr>
                <p:cNvPr id="74" name="Group 73">
                  <a:extLst>
                    <a:ext uri="{FF2B5EF4-FFF2-40B4-BE49-F238E27FC236}">
                      <a16:creationId xmlns:a16="http://schemas.microsoft.com/office/drawing/2014/main" id="{1BC482AA-63A8-4683-AD5E-8773555E44B8}"/>
                    </a:ext>
                  </a:extLst>
                </p:cNvPr>
                <p:cNvGrpSpPr/>
                <p:nvPr/>
              </p:nvGrpSpPr>
              <p:grpSpPr>
                <a:xfrm>
                  <a:off x="0" y="1232727"/>
                  <a:ext cx="4538250" cy="787200"/>
                  <a:chOff x="0" y="1232727"/>
                  <a:chExt cx="4538250" cy="787200"/>
                </a:xfrm>
              </p:grpSpPr>
              <p:sp>
                <p:nvSpPr>
                  <p:cNvPr id="76" name="Rectangle 75">
                    <a:extLst>
                      <a:ext uri="{FF2B5EF4-FFF2-40B4-BE49-F238E27FC236}">
                        <a16:creationId xmlns:a16="http://schemas.microsoft.com/office/drawing/2014/main" id="{BD597323-329F-46CD-A110-EF2A2C6F17EA}"/>
                      </a:ext>
                    </a:extLst>
                  </p:cNvPr>
                  <p:cNvSpPr/>
                  <p:nvPr/>
                </p:nvSpPr>
                <p:spPr>
                  <a:xfrm>
                    <a:off x="357533" y="1232727"/>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7" name="Freeform: Shape 76">
                    <a:extLst>
                      <a:ext uri="{FF2B5EF4-FFF2-40B4-BE49-F238E27FC236}">
                        <a16:creationId xmlns:a16="http://schemas.microsoft.com/office/drawing/2014/main" id="{94A38E75-EA49-4194-856D-41E093818728}"/>
                      </a:ext>
                    </a:extLst>
                  </p:cNvPr>
                  <p:cNvSpPr/>
                  <p:nvPr/>
                </p:nvSpPr>
                <p:spPr>
                  <a:xfrm>
                    <a:off x="0" y="1232727"/>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75" name="Straight Connector 74">
                  <a:extLst>
                    <a:ext uri="{FF2B5EF4-FFF2-40B4-BE49-F238E27FC236}">
                      <a16:creationId xmlns:a16="http://schemas.microsoft.com/office/drawing/2014/main" id="{5BC9ADCE-6D97-416E-B38D-14442E8110D6}"/>
                    </a:ext>
                  </a:extLst>
                </p:cNvPr>
                <p:cNvCxnSpPr>
                  <a:cxnSpLocks/>
                </p:cNvCxnSpPr>
                <p:nvPr/>
              </p:nvCxnSpPr>
              <p:spPr>
                <a:xfrm>
                  <a:off x="3853581" y="1367285"/>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72" name="مربع نص 257">
                <a:extLst>
                  <a:ext uri="{FF2B5EF4-FFF2-40B4-BE49-F238E27FC236}">
                    <a16:creationId xmlns:a16="http://schemas.microsoft.com/office/drawing/2014/main" id="{D22380AC-4CBE-44B2-A55B-3450CEADAC00}"/>
                  </a:ext>
                </a:extLst>
              </p:cNvPr>
              <p:cNvSpPr txBox="1"/>
              <p:nvPr/>
            </p:nvSpPr>
            <p:spPr>
              <a:xfrm>
                <a:off x="89807" y="1394565"/>
                <a:ext cx="692614" cy="540913"/>
              </a:xfrm>
              <a:prstGeom prst="rect">
                <a:avLst/>
              </a:prstGeom>
              <a:noFill/>
            </p:spPr>
            <p:txBody>
              <a:bodyPr wrap="square">
                <a:noAutofit/>
              </a:bodyPr>
              <a:lstStyle/>
              <a:p>
                <a:pPr marL="0" marR="0" algn="ctr" rtl="1">
                  <a:lnSpc>
                    <a:spcPct val="115000"/>
                  </a:lnSpc>
                  <a:spcBef>
                    <a:spcPts val="0"/>
                  </a:spcBef>
                  <a:spcAft>
                    <a:spcPts val="0"/>
                  </a:spcAft>
                </a:pPr>
                <a:r>
                  <a:rPr lang="en-US"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06</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3" name="مربع نص 257">
                <a:extLst>
                  <a:ext uri="{FF2B5EF4-FFF2-40B4-BE49-F238E27FC236}">
                    <a16:creationId xmlns:a16="http://schemas.microsoft.com/office/drawing/2014/main" id="{C606A767-5F3C-48E7-946F-CE3BDA6C76B1}"/>
                  </a:ext>
                </a:extLst>
              </p:cNvPr>
              <p:cNvSpPr txBox="1"/>
              <p:nvPr/>
            </p:nvSpPr>
            <p:spPr>
              <a:xfrm>
                <a:off x="806101" y="1331767"/>
                <a:ext cx="2621372" cy="503506"/>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التواصل والتنسيق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7" name="Graphic 81" descr="Boardroom with solid fill">
              <a:extLst>
                <a:ext uri="{FF2B5EF4-FFF2-40B4-BE49-F238E27FC236}">
                  <a16:creationId xmlns:a16="http://schemas.microsoft.com/office/drawing/2014/main" id="{F9A802FB-AAF4-4C2A-B3D3-98FE03C7154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11106" y="4571662"/>
              <a:ext cx="753628" cy="753648"/>
            </a:xfrm>
            <a:prstGeom prst="roundRect">
              <a:avLst/>
            </a:prstGeom>
          </p:spPr>
        </p:pic>
      </p:grpSp>
      <p:grpSp>
        <p:nvGrpSpPr>
          <p:cNvPr id="5" name="Group 4">
            <a:extLst>
              <a:ext uri="{FF2B5EF4-FFF2-40B4-BE49-F238E27FC236}">
                <a16:creationId xmlns:a16="http://schemas.microsoft.com/office/drawing/2014/main" id="{7B43002B-8D0C-4B67-BC0F-2D1E51D558B1}"/>
              </a:ext>
            </a:extLst>
          </p:cNvPr>
          <p:cNvGrpSpPr/>
          <p:nvPr/>
        </p:nvGrpSpPr>
        <p:grpSpPr>
          <a:xfrm>
            <a:off x="6151833" y="3603994"/>
            <a:ext cx="5496630" cy="1022800"/>
            <a:chOff x="6151833" y="3298787"/>
            <a:chExt cx="5496630" cy="1022800"/>
          </a:xfrm>
        </p:grpSpPr>
        <p:grpSp>
          <p:nvGrpSpPr>
            <p:cNvPr id="35" name="Group 34">
              <a:extLst>
                <a:ext uri="{FF2B5EF4-FFF2-40B4-BE49-F238E27FC236}">
                  <a16:creationId xmlns:a16="http://schemas.microsoft.com/office/drawing/2014/main" id="{7F20A1ED-BE36-4B04-85A0-163425D6D6D4}"/>
                </a:ext>
              </a:extLst>
            </p:cNvPr>
            <p:cNvGrpSpPr/>
            <p:nvPr/>
          </p:nvGrpSpPr>
          <p:grpSpPr>
            <a:xfrm flipH="1">
              <a:off x="6151833" y="3298787"/>
              <a:ext cx="5496630" cy="1022800"/>
              <a:chOff x="2887195" y="664717"/>
              <a:chExt cx="3776854" cy="702772"/>
            </a:xfrm>
          </p:grpSpPr>
          <p:grpSp>
            <p:nvGrpSpPr>
              <p:cNvPr id="36" name="Group 35">
                <a:extLst>
                  <a:ext uri="{FF2B5EF4-FFF2-40B4-BE49-F238E27FC236}">
                    <a16:creationId xmlns:a16="http://schemas.microsoft.com/office/drawing/2014/main" id="{C31BC436-39AF-4910-AA09-EEFF7CAD6450}"/>
                  </a:ext>
                </a:extLst>
              </p:cNvPr>
              <p:cNvGrpSpPr/>
              <p:nvPr/>
            </p:nvGrpSpPr>
            <p:grpSpPr>
              <a:xfrm>
                <a:off x="2887195" y="664717"/>
                <a:ext cx="3776854" cy="655129"/>
                <a:chOff x="2887195" y="664717"/>
                <a:chExt cx="4538250" cy="787200"/>
              </a:xfrm>
            </p:grpSpPr>
            <p:grpSp>
              <p:nvGrpSpPr>
                <p:cNvPr id="39" name="Group 38">
                  <a:extLst>
                    <a:ext uri="{FF2B5EF4-FFF2-40B4-BE49-F238E27FC236}">
                      <a16:creationId xmlns:a16="http://schemas.microsoft.com/office/drawing/2014/main" id="{2B53ADBE-7A9F-457C-81A8-CBDF424AE49D}"/>
                    </a:ext>
                  </a:extLst>
                </p:cNvPr>
                <p:cNvGrpSpPr/>
                <p:nvPr/>
              </p:nvGrpSpPr>
              <p:grpSpPr>
                <a:xfrm>
                  <a:off x="2887195" y="664717"/>
                  <a:ext cx="4538250" cy="787200"/>
                  <a:chOff x="2887195" y="664717"/>
                  <a:chExt cx="4538250" cy="787200"/>
                </a:xfrm>
              </p:grpSpPr>
              <p:sp>
                <p:nvSpPr>
                  <p:cNvPr id="41" name="Rectangle 40">
                    <a:extLst>
                      <a:ext uri="{FF2B5EF4-FFF2-40B4-BE49-F238E27FC236}">
                        <a16:creationId xmlns:a16="http://schemas.microsoft.com/office/drawing/2014/main" id="{77C82F01-0412-4E92-B4EC-35CF11E54F7E}"/>
                      </a:ext>
                    </a:extLst>
                  </p:cNvPr>
                  <p:cNvSpPr/>
                  <p:nvPr/>
                </p:nvSpPr>
                <p:spPr>
                  <a:xfrm>
                    <a:off x="3244728" y="664717"/>
                    <a:ext cx="4180717" cy="787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2" name="Freeform: Shape 41">
                    <a:extLst>
                      <a:ext uri="{FF2B5EF4-FFF2-40B4-BE49-F238E27FC236}">
                        <a16:creationId xmlns:a16="http://schemas.microsoft.com/office/drawing/2014/main" id="{062901FD-21EC-4994-A17E-EB97C8D26732}"/>
                      </a:ext>
                    </a:extLst>
                  </p:cNvPr>
                  <p:cNvSpPr/>
                  <p:nvPr/>
                </p:nvSpPr>
                <p:spPr>
                  <a:xfrm>
                    <a:off x="2887195" y="664717"/>
                    <a:ext cx="1643534" cy="787200"/>
                  </a:xfrm>
                  <a:custGeom>
                    <a:avLst/>
                    <a:gdLst>
                      <a:gd name="connsiteX0" fmla="*/ 0 w 1643534"/>
                      <a:gd name="connsiteY0" fmla="*/ 0 h 787200"/>
                      <a:gd name="connsiteX1" fmla="*/ 551578 w 1643534"/>
                      <a:gd name="connsiteY1" fmla="*/ 0 h 787200"/>
                      <a:gd name="connsiteX2" fmla="*/ 1643534 w 1643534"/>
                      <a:gd name="connsiteY2" fmla="*/ 787200 h 787200"/>
                      <a:gd name="connsiteX3" fmla="*/ 0 w 1643534"/>
                      <a:gd name="connsiteY3" fmla="*/ 787200 h 787200"/>
                      <a:gd name="connsiteX4" fmla="*/ 0 w 1643534"/>
                      <a:gd name="connsiteY4" fmla="*/ 0 h 78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3534" h="787200">
                        <a:moveTo>
                          <a:pt x="0" y="0"/>
                        </a:moveTo>
                        <a:lnTo>
                          <a:pt x="551578" y="0"/>
                        </a:lnTo>
                        <a:lnTo>
                          <a:pt x="1643534" y="787200"/>
                        </a:lnTo>
                        <a:lnTo>
                          <a:pt x="0" y="787200"/>
                        </a:lnTo>
                        <a:lnTo>
                          <a:pt x="0" y="0"/>
                        </a:lnTo>
                        <a:close/>
                      </a:path>
                    </a:pathLst>
                  </a:cu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cxnSp>
              <p:nvCxnSpPr>
                <p:cNvPr id="40" name="Straight Connector 39">
                  <a:extLst>
                    <a:ext uri="{FF2B5EF4-FFF2-40B4-BE49-F238E27FC236}">
                      <a16:creationId xmlns:a16="http://schemas.microsoft.com/office/drawing/2014/main" id="{8CB5B6D4-7C53-4E9D-9E0F-281F6316E520}"/>
                    </a:ext>
                  </a:extLst>
                </p:cNvPr>
                <p:cNvCxnSpPr>
                  <a:cxnSpLocks/>
                </p:cNvCxnSpPr>
                <p:nvPr/>
              </p:nvCxnSpPr>
              <p:spPr>
                <a:xfrm>
                  <a:off x="6740776" y="799275"/>
                  <a:ext cx="0" cy="497686"/>
                </a:xfrm>
                <a:prstGeom prst="line">
                  <a:avLst/>
                </a:prstGeom>
                <a:ln w="12700">
                  <a:solidFill>
                    <a:schemeClr val="tx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
            <p:nvSpPr>
              <p:cNvPr id="37" name="مربع نص 257">
                <a:extLst>
                  <a:ext uri="{FF2B5EF4-FFF2-40B4-BE49-F238E27FC236}">
                    <a16:creationId xmlns:a16="http://schemas.microsoft.com/office/drawing/2014/main" id="{0E003FC5-90C0-44E9-A008-A44C67BCB18C}"/>
                  </a:ext>
                </a:extLst>
              </p:cNvPr>
              <p:cNvSpPr txBox="1"/>
              <p:nvPr/>
            </p:nvSpPr>
            <p:spPr>
              <a:xfrm>
                <a:off x="2976952" y="826576"/>
                <a:ext cx="692614" cy="540913"/>
              </a:xfrm>
              <a:prstGeom prst="rect">
                <a:avLst/>
              </a:prstGeom>
              <a:noFill/>
            </p:spPr>
            <p:txBody>
              <a:bodyPr wrap="square">
                <a:noAutofit/>
              </a:bodyPr>
              <a:lstStyle/>
              <a:p>
                <a:pPr marL="0" marR="0" algn="ctr" rtl="1">
                  <a:lnSpc>
                    <a:spcPct val="115000"/>
                  </a:lnSpc>
                  <a:spcBef>
                    <a:spcPts val="0"/>
                  </a:spcBef>
                  <a:spcAft>
                    <a:spcPts val="0"/>
                  </a:spcAft>
                </a:pPr>
                <a:r>
                  <a:rPr lang="en-US" sz="24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03</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8" name="مربع نص 257">
                <a:extLst>
                  <a:ext uri="{FF2B5EF4-FFF2-40B4-BE49-F238E27FC236}">
                    <a16:creationId xmlns:a16="http://schemas.microsoft.com/office/drawing/2014/main" id="{B8EBB891-9842-4331-815E-83BC6177BE6A}"/>
                  </a:ext>
                </a:extLst>
              </p:cNvPr>
              <p:cNvSpPr txBox="1"/>
              <p:nvPr/>
            </p:nvSpPr>
            <p:spPr>
              <a:xfrm>
                <a:off x="3943415" y="750825"/>
                <a:ext cx="2110660" cy="508000"/>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تخصيص المسؤوليات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9" name="Graphic 44" descr="Customer review with solid fill">
              <a:extLst>
                <a:ext uri="{FF2B5EF4-FFF2-40B4-BE49-F238E27FC236}">
                  <a16:creationId xmlns:a16="http://schemas.microsoft.com/office/drawing/2014/main" id="{0B97E002-A87F-4B8A-A063-92B5CCFC78D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28000" y="3428289"/>
              <a:ext cx="694438" cy="694454"/>
            </a:xfrm>
            <a:prstGeom prst="rect">
              <a:avLst/>
            </a:prstGeom>
          </p:spPr>
        </p:pic>
      </p:grpSp>
      <p:sp>
        <p:nvSpPr>
          <p:cNvPr id="78" name="TextBox 77">
            <a:extLst>
              <a:ext uri="{FF2B5EF4-FFF2-40B4-BE49-F238E27FC236}">
                <a16:creationId xmlns:a16="http://schemas.microsoft.com/office/drawing/2014/main" id="{1F62F0A7-BB44-49B9-89EE-0CE45E0C1D55}"/>
              </a:ext>
            </a:extLst>
          </p:cNvPr>
          <p:cNvSpPr txBox="1"/>
          <p:nvPr/>
        </p:nvSpPr>
        <p:spPr>
          <a:xfrm>
            <a:off x="6096000" y="-4291082"/>
            <a:ext cx="5108431" cy="3347070"/>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هيكل تقسيم العمل (</a:t>
            </a:r>
            <a:r>
              <a:rPr lang="en-US" dirty="0"/>
              <a:t>Work Breakdown Structure - WBS</a:t>
            </a:r>
            <a:r>
              <a:rPr lang="ar-SA" dirty="0"/>
              <a:t>) هو أداة رئيسية في إدارة المشاريع تستخدم لتنظيم وتوثيق نطاق المشروع بطريقة هرمية. يقوم </a:t>
            </a:r>
            <a:r>
              <a:rPr lang="en-US" dirty="0"/>
              <a:t>WBS </a:t>
            </a:r>
            <a:r>
              <a:rPr lang="ar-SA" dirty="0"/>
              <a:t>بتجزئة المشروع الكلي إلى مكونات أصغر وأكثر تفصيلاً، مما يسهل التخطيط والتنفيذ والرقابة على مختلف مراحل المشروع</a:t>
            </a:r>
            <a:endParaRPr lang="en-US" dirty="0"/>
          </a:p>
        </p:txBody>
      </p:sp>
      <p:pic>
        <p:nvPicPr>
          <p:cNvPr id="79" name="Picture 78">
            <a:extLst>
              <a:ext uri="{FF2B5EF4-FFF2-40B4-BE49-F238E27FC236}">
                <a16:creationId xmlns:a16="http://schemas.microsoft.com/office/drawing/2014/main" id="{C498D54B-6299-4455-ACC7-8DB55E0E5A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6980" y="7667200"/>
            <a:ext cx="5208622" cy="5208622"/>
          </a:xfrm>
          <a:prstGeom prst="rect">
            <a:avLst/>
          </a:prstGeom>
        </p:spPr>
      </p:pic>
    </p:spTree>
    <p:extLst>
      <p:ext uri="{BB962C8B-B14F-4D97-AF65-F5344CB8AC3E}">
        <p14:creationId xmlns:p14="http://schemas.microsoft.com/office/powerpoint/2010/main" val="2874440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0-#ppt_w/2"/>
                                          </p:val>
                                        </p:tav>
                                        <p:tav tm="100000">
                                          <p:val>
                                            <p:strVal val="#ppt_x"/>
                                          </p:val>
                                        </p:tav>
                                      </p:tavLst>
                                    </p:anim>
                                    <p:anim calcmode="lin" valueType="num">
                                      <p:cBhvr additive="base">
                                        <p:cTn id="3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792810"/>
            <a:ext cx="7118572" cy="763964"/>
            <a:chOff x="2536714" y="723984"/>
            <a:chExt cx="7118572" cy="76396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23984"/>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خطوات بناء </a:t>
              </a:r>
              <a:r>
                <a:rPr lang="en-US" sz="2400" b="1" dirty="0">
                  <a:solidFill>
                    <a:srgbClr val="627383"/>
                  </a:solidFill>
                  <a:latin typeface="Times New Roman" panose="02020603050405020304" pitchFamily="18" charset="0"/>
                  <a:cs typeface="GE Dinar Two Medium" panose="020A0503020102020204" pitchFamily="18" charset="-78"/>
                </a:rPr>
                <a:t>WBS</a:t>
              </a:r>
            </a:p>
          </p:txBody>
        </p:sp>
      </p:grpSp>
      <p:grpSp>
        <p:nvGrpSpPr>
          <p:cNvPr id="93" name="Group 92">
            <a:extLst>
              <a:ext uri="{FF2B5EF4-FFF2-40B4-BE49-F238E27FC236}">
                <a16:creationId xmlns:a16="http://schemas.microsoft.com/office/drawing/2014/main" id="{0C87E599-9C51-46E0-8B8D-A51F8492261D}"/>
              </a:ext>
            </a:extLst>
          </p:cNvPr>
          <p:cNvGrpSpPr/>
          <p:nvPr/>
        </p:nvGrpSpPr>
        <p:grpSpPr>
          <a:xfrm>
            <a:off x="7814506" y="2138742"/>
            <a:ext cx="3136772" cy="4242126"/>
            <a:chOff x="2874274" y="0"/>
            <a:chExt cx="1357308" cy="1835618"/>
          </a:xfrm>
        </p:grpSpPr>
        <p:sp>
          <p:nvSpPr>
            <p:cNvPr id="102" name="Freeform: Shape 101">
              <a:extLst>
                <a:ext uri="{FF2B5EF4-FFF2-40B4-BE49-F238E27FC236}">
                  <a16:creationId xmlns:a16="http://schemas.microsoft.com/office/drawing/2014/main" id="{34B27E27-5562-4896-AF0B-564F6CB989FA}"/>
                </a:ext>
              </a:extLst>
            </p:cNvPr>
            <p:cNvSpPr/>
            <p:nvPr/>
          </p:nvSpPr>
          <p:spPr>
            <a:xfrm>
              <a:off x="2990270"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103" name="TextBox 6">
              <a:extLst>
                <a:ext uri="{FF2B5EF4-FFF2-40B4-BE49-F238E27FC236}">
                  <a16:creationId xmlns:a16="http://schemas.microsoft.com/office/drawing/2014/main" id="{0F36D980-315C-439A-9EED-8FD7ADF20617}"/>
                </a:ext>
              </a:extLst>
            </p:cNvPr>
            <p:cNvSpPr txBox="1"/>
            <p:nvPr/>
          </p:nvSpPr>
          <p:spPr>
            <a:xfrm>
              <a:off x="3390969" y="0"/>
              <a:ext cx="417012" cy="470342"/>
            </a:xfrm>
            <a:prstGeom prst="rect">
              <a:avLst/>
            </a:prstGeom>
            <a:noFill/>
          </p:spPr>
          <p:txBody>
            <a:bodyPr wrap="none" rtlCol="0">
              <a:spAutoFit/>
            </a:bodyPr>
            <a:lstStyle/>
            <a:p>
              <a:pPr marL="0" marR="0" algn="ctr" rtl="1">
                <a:lnSpc>
                  <a:spcPct val="115000"/>
                </a:lnSpc>
                <a:spcBef>
                  <a:spcPts val="0"/>
                </a:spcBef>
                <a:spcAft>
                  <a:spcPts val="0"/>
                </a:spcAft>
              </a:pPr>
              <a:r>
                <a:rPr lang="ar-SY" sz="6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01</a:t>
              </a:r>
              <a:endParaRPr lang="en-US" sz="6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104" name="مربع نص 18">
              <a:extLst>
                <a:ext uri="{FF2B5EF4-FFF2-40B4-BE49-F238E27FC236}">
                  <a16:creationId xmlns:a16="http://schemas.microsoft.com/office/drawing/2014/main" id="{4A4F5009-4388-45FA-AD8A-7D3C2FB179DE}"/>
                </a:ext>
              </a:extLst>
            </p:cNvPr>
            <p:cNvSpPr txBox="1"/>
            <p:nvPr/>
          </p:nvSpPr>
          <p:spPr>
            <a:xfrm>
              <a:off x="2874274" y="1187683"/>
              <a:ext cx="1357308" cy="6479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النطاق الكلي للمشروع</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94" name="Group 93">
            <a:extLst>
              <a:ext uri="{FF2B5EF4-FFF2-40B4-BE49-F238E27FC236}">
                <a16:creationId xmlns:a16="http://schemas.microsoft.com/office/drawing/2014/main" id="{92113BAB-15DF-4F78-BD67-6DE3E2A6697B}"/>
              </a:ext>
            </a:extLst>
          </p:cNvPr>
          <p:cNvGrpSpPr/>
          <p:nvPr/>
        </p:nvGrpSpPr>
        <p:grpSpPr>
          <a:xfrm>
            <a:off x="4296479" y="2138742"/>
            <a:ext cx="3518027" cy="4242126"/>
            <a:chOff x="1351994" y="0"/>
            <a:chExt cx="1522280" cy="1835618"/>
          </a:xfrm>
        </p:grpSpPr>
        <p:sp>
          <p:nvSpPr>
            <p:cNvPr id="99" name="Freeform: Shape 98">
              <a:extLst>
                <a:ext uri="{FF2B5EF4-FFF2-40B4-BE49-F238E27FC236}">
                  <a16:creationId xmlns:a16="http://schemas.microsoft.com/office/drawing/2014/main" id="{BD0DBE05-B1D4-45A9-A023-4A0FF2EF59F4}"/>
                </a:ext>
              </a:extLst>
            </p:cNvPr>
            <p:cNvSpPr/>
            <p:nvPr/>
          </p:nvSpPr>
          <p:spPr>
            <a:xfrm>
              <a:off x="1550476"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100" name="TextBox 6">
              <a:extLst>
                <a:ext uri="{FF2B5EF4-FFF2-40B4-BE49-F238E27FC236}">
                  <a16:creationId xmlns:a16="http://schemas.microsoft.com/office/drawing/2014/main" id="{748C268B-1CD0-46C5-9251-923C89CF514C}"/>
                </a:ext>
              </a:extLst>
            </p:cNvPr>
            <p:cNvSpPr txBox="1"/>
            <p:nvPr/>
          </p:nvSpPr>
          <p:spPr>
            <a:xfrm>
              <a:off x="1951372" y="0"/>
              <a:ext cx="417012" cy="470342"/>
            </a:xfrm>
            <a:prstGeom prst="rect">
              <a:avLst/>
            </a:prstGeom>
            <a:noFill/>
          </p:spPr>
          <p:txBody>
            <a:bodyPr wrap="none" rtlCol="0">
              <a:spAutoFit/>
            </a:bodyPr>
            <a:lstStyle/>
            <a:p>
              <a:pPr marL="0" marR="0" algn="ctr" rtl="1">
                <a:lnSpc>
                  <a:spcPct val="115000"/>
                </a:lnSpc>
                <a:spcBef>
                  <a:spcPts val="0"/>
                </a:spcBef>
                <a:spcAft>
                  <a:spcPts val="0"/>
                </a:spcAft>
              </a:pPr>
              <a:r>
                <a:rPr lang="ar-SY" sz="6000" b="1" kern="1200" dirty="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02</a:t>
              </a:r>
              <a:endParaRPr lang="en-US" sz="60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101" name="مربع نص 18">
              <a:extLst>
                <a:ext uri="{FF2B5EF4-FFF2-40B4-BE49-F238E27FC236}">
                  <a16:creationId xmlns:a16="http://schemas.microsoft.com/office/drawing/2014/main" id="{9CDDA5F7-E55C-45BE-90E5-E48C1AC3D266}"/>
                </a:ext>
              </a:extLst>
            </p:cNvPr>
            <p:cNvSpPr txBox="1"/>
            <p:nvPr/>
          </p:nvSpPr>
          <p:spPr>
            <a:xfrm>
              <a:off x="1351994" y="1187683"/>
              <a:ext cx="1522280" cy="6479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تقسيم المشروع إلى مكونات رئيسية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95" name="Group 94">
            <a:extLst>
              <a:ext uri="{FF2B5EF4-FFF2-40B4-BE49-F238E27FC236}">
                <a16:creationId xmlns:a16="http://schemas.microsoft.com/office/drawing/2014/main" id="{46FFCDAB-ED7A-4EAB-A743-C434B0FAAFD8}"/>
              </a:ext>
            </a:extLst>
          </p:cNvPr>
          <p:cNvGrpSpPr/>
          <p:nvPr/>
        </p:nvGrpSpPr>
        <p:grpSpPr>
          <a:xfrm>
            <a:off x="1132115" y="2138742"/>
            <a:ext cx="3329288" cy="4485530"/>
            <a:chOff x="-17253" y="0"/>
            <a:chExt cx="1440611" cy="1940942"/>
          </a:xfrm>
        </p:grpSpPr>
        <p:sp>
          <p:nvSpPr>
            <p:cNvPr id="96" name="Freeform: Shape 95">
              <a:extLst>
                <a:ext uri="{FF2B5EF4-FFF2-40B4-BE49-F238E27FC236}">
                  <a16:creationId xmlns:a16="http://schemas.microsoft.com/office/drawing/2014/main" id="{F173326B-B362-4128-971A-F0D46D885381}"/>
                </a:ext>
              </a:extLst>
            </p:cNvPr>
            <p:cNvSpPr/>
            <p:nvPr/>
          </p:nvSpPr>
          <p:spPr>
            <a:xfrm>
              <a:off x="115996" y="518830"/>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dirty="0"/>
            </a:p>
          </p:txBody>
        </p:sp>
        <p:sp>
          <p:nvSpPr>
            <p:cNvPr id="97" name="TextBox 6">
              <a:extLst>
                <a:ext uri="{FF2B5EF4-FFF2-40B4-BE49-F238E27FC236}">
                  <a16:creationId xmlns:a16="http://schemas.microsoft.com/office/drawing/2014/main" id="{8937884F-4AA4-4D2E-BA35-55AE5ADDD232}"/>
                </a:ext>
              </a:extLst>
            </p:cNvPr>
            <p:cNvSpPr txBox="1"/>
            <p:nvPr/>
          </p:nvSpPr>
          <p:spPr>
            <a:xfrm>
              <a:off x="517087" y="0"/>
              <a:ext cx="417012" cy="470342"/>
            </a:xfrm>
            <a:prstGeom prst="rect">
              <a:avLst/>
            </a:prstGeom>
            <a:noFill/>
          </p:spPr>
          <p:txBody>
            <a:bodyPr wrap="none" rtlCol="0">
              <a:spAutoFit/>
            </a:bodyPr>
            <a:lstStyle/>
            <a:p>
              <a:pPr marL="0" marR="0" algn="ctr" rtl="1">
                <a:lnSpc>
                  <a:spcPct val="115000"/>
                </a:lnSpc>
                <a:spcBef>
                  <a:spcPts val="0"/>
                </a:spcBef>
                <a:spcAft>
                  <a:spcPts val="0"/>
                </a:spcAft>
              </a:pPr>
              <a:r>
                <a:rPr lang="ar-SY" sz="6000" b="1" kern="1200" dirty="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03</a:t>
              </a:r>
              <a:endParaRPr lang="en-US" sz="60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98" name="مربع نص 18">
              <a:extLst>
                <a:ext uri="{FF2B5EF4-FFF2-40B4-BE49-F238E27FC236}">
                  <a16:creationId xmlns:a16="http://schemas.microsoft.com/office/drawing/2014/main" id="{2A7AD915-AF6F-4CC4-99C7-93A2D7DD0464}"/>
                </a:ext>
              </a:extLst>
            </p:cNvPr>
            <p:cNvSpPr txBox="1"/>
            <p:nvPr/>
          </p:nvSpPr>
          <p:spPr>
            <a:xfrm>
              <a:off x="-17253" y="1092707"/>
              <a:ext cx="1440611" cy="84823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تفكيك المكونات الرئيسية إلى أنشطة أكثر تفصيلاً</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Tree>
    <p:extLst>
      <p:ext uri="{BB962C8B-B14F-4D97-AF65-F5344CB8AC3E}">
        <p14:creationId xmlns:p14="http://schemas.microsoft.com/office/powerpoint/2010/main" val="467692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000"/>
                                        <p:tgtEl>
                                          <p:spTgt spid="93"/>
                                        </p:tgtEl>
                                      </p:cBhvr>
                                    </p:animEffect>
                                    <p:anim calcmode="lin" valueType="num">
                                      <p:cBhvr>
                                        <p:cTn id="8" dur="1000" fill="hold"/>
                                        <p:tgtEl>
                                          <p:spTgt spid="93"/>
                                        </p:tgtEl>
                                        <p:attrNameLst>
                                          <p:attrName>ppt_x</p:attrName>
                                        </p:attrNameLst>
                                      </p:cBhvr>
                                      <p:tavLst>
                                        <p:tav tm="0">
                                          <p:val>
                                            <p:strVal val="#ppt_x"/>
                                          </p:val>
                                        </p:tav>
                                        <p:tav tm="100000">
                                          <p:val>
                                            <p:strVal val="#ppt_x"/>
                                          </p:val>
                                        </p:tav>
                                      </p:tavLst>
                                    </p:anim>
                                    <p:anim calcmode="lin" valueType="num">
                                      <p:cBhvr>
                                        <p:cTn id="9"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4"/>
                                        </p:tgtEl>
                                        <p:attrNameLst>
                                          <p:attrName>style.visibility</p:attrName>
                                        </p:attrNameLst>
                                      </p:cBhvr>
                                      <p:to>
                                        <p:strVal val="visible"/>
                                      </p:to>
                                    </p:set>
                                    <p:animEffect transition="in" filter="fade">
                                      <p:cBhvr>
                                        <p:cTn id="14" dur="1000"/>
                                        <p:tgtEl>
                                          <p:spTgt spid="94"/>
                                        </p:tgtEl>
                                      </p:cBhvr>
                                    </p:animEffect>
                                    <p:anim calcmode="lin" valueType="num">
                                      <p:cBhvr>
                                        <p:cTn id="15" dur="1000" fill="hold"/>
                                        <p:tgtEl>
                                          <p:spTgt spid="94"/>
                                        </p:tgtEl>
                                        <p:attrNameLst>
                                          <p:attrName>ppt_x</p:attrName>
                                        </p:attrNameLst>
                                      </p:cBhvr>
                                      <p:tavLst>
                                        <p:tav tm="0">
                                          <p:val>
                                            <p:strVal val="#ppt_x"/>
                                          </p:val>
                                        </p:tav>
                                        <p:tav tm="100000">
                                          <p:val>
                                            <p:strVal val="#ppt_x"/>
                                          </p:val>
                                        </p:tav>
                                      </p:tavLst>
                                    </p:anim>
                                    <p:anim calcmode="lin" valueType="num">
                                      <p:cBhvr>
                                        <p:cTn id="16"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1000"/>
                                        <p:tgtEl>
                                          <p:spTgt spid="95"/>
                                        </p:tgtEl>
                                      </p:cBhvr>
                                    </p:animEffect>
                                    <p:anim calcmode="lin" valueType="num">
                                      <p:cBhvr>
                                        <p:cTn id="22" dur="1000" fill="hold"/>
                                        <p:tgtEl>
                                          <p:spTgt spid="95"/>
                                        </p:tgtEl>
                                        <p:attrNameLst>
                                          <p:attrName>ppt_x</p:attrName>
                                        </p:attrNameLst>
                                      </p:cBhvr>
                                      <p:tavLst>
                                        <p:tav tm="0">
                                          <p:val>
                                            <p:strVal val="#ppt_x"/>
                                          </p:val>
                                        </p:tav>
                                        <p:tav tm="100000">
                                          <p:val>
                                            <p:strVal val="#ppt_x"/>
                                          </p:val>
                                        </p:tav>
                                      </p:tavLst>
                                    </p:anim>
                                    <p:anim calcmode="lin" valueType="num">
                                      <p:cBhvr>
                                        <p:cTn id="23"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792810"/>
            <a:ext cx="7118572" cy="763964"/>
            <a:chOff x="2536714" y="723984"/>
            <a:chExt cx="7118572" cy="76396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23984"/>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خطوات بناء </a:t>
              </a:r>
              <a:r>
                <a:rPr lang="en-US" sz="2400" b="1" dirty="0">
                  <a:solidFill>
                    <a:srgbClr val="627383"/>
                  </a:solidFill>
                  <a:latin typeface="Times New Roman" panose="02020603050405020304" pitchFamily="18" charset="0"/>
                  <a:cs typeface="GE Dinar Two Medium" panose="020A0503020102020204" pitchFamily="18" charset="-78"/>
                </a:rPr>
                <a:t>WBS</a:t>
              </a:r>
            </a:p>
          </p:txBody>
        </p:sp>
      </p:grpSp>
      <p:grpSp>
        <p:nvGrpSpPr>
          <p:cNvPr id="81" name="Group 80">
            <a:extLst>
              <a:ext uri="{FF2B5EF4-FFF2-40B4-BE49-F238E27FC236}">
                <a16:creationId xmlns:a16="http://schemas.microsoft.com/office/drawing/2014/main" id="{CDC245CD-913B-49DB-AE5F-D5E86516C507}"/>
              </a:ext>
            </a:extLst>
          </p:cNvPr>
          <p:cNvGrpSpPr/>
          <p:nvPr/>
        </p:nvGrpSpPr>
        <p:grpSpPr>
          <a:xfrm>
            <a:off x="7754331" y="2175587"/>
            <a:ext cx="3305554" cy="4682413"/>
            <a:chOff x="2848236" y="1898882"/>
            <a:chExt cx="1430341" cy="2026136"/>
          </a:xfrm>
        </p:grpSpPr>
        <p:sp>
          <p:nvSpPr>
            <p:cNvPr id="90" name="Freeform: Shape 89">
              <a:extLst>
                <a:ext uri="{FF2B5EF4-FFF2-40B4-BE49-F238E27FC236}">
                  <a16:creationId xmlns:a16="http://schemas.microsoft.com/office/drawing/2014/main" id="{596D1937-8AA3-4A8C-8E0A-A936588F8850}"/>
                </a:ext>
              </a:extLst>
            </p:cNvPr>
            <p:cNvSpPr/>
            <p:nvPr/>
          </p:nvSpPr>
          <p:spPr>
            <a:xfrm>
              <a:off x="2990270" y="2417779"/>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91" name="TextBox 6">
              <a:extLst>
                <a:ext uri="{FF2B5EF4-FFF2-40B4-BE49-F238E27FC236}">
                  <a16:creationId xmlns:a16="http://schemas.microsoft.com/office/drawing/2014/main" id="{E0051671-38F2-48EF-B23F-87F011C4D8EC}"/>
                </a:ext>
              </a:extLst>
            </p:cNvPr>
            <p:cNvSpPr txBox="1"/>
            <p:nvPr/>
          </p:nvSpPr>
          <p:spPr>
            <a:xfrm>
              <a:off x="3390967" y="1898882"/>
              <a:ext cx="417012" cy="472451"/>
            </a:xfrm>
            <a:prstGeom prst="rect">
              <a:avLst/>
            </a:prstGeom>
            <a:noFill/>
          </p:spPr>
          <p:txBody>
            <a:bodyPr wrap="none" rtlCol="0">
              <a:spAutoFit/>
            </a:bodyPr>
            <a:lstStyle/>
            <a:p>
              <a:pPr marL="0" marR="0" algn="just" rtl="1">
                <a:lnSpc>
                  <a:spcPct val="115000"/>
                </a:lnSpc>
                <a:spcBef>
                  <a:spcPts val="0"/>
                </a:spcBef>
                <a:spcAft>
                  <a:spcPts val="0"/>
                </a:spcAft>
              </a:pPr>
              <a:r>
                <a:rPr lang="en-US" sz="6000" b="1" dirty="0">
                  <a:solidFill>
                    <a:srgbClr val="0058A3"/>
                  </a:solidFill>
                  <a:latin typeface="Calibri" panose="020F0502020204030204" pitchFamily="34" charset="0"/>
                  <a:cs typeface="Activist Light" panose="00000400000000000000" pitchFamily="50" charset="-78"/>
                </a:rPr>
                <a:t>04</a:t>
              </a:r>
            </a:p>
          </p:txBody>
        </p:sp>
        <p:sp>
          <p:nvSpPr>
            <p:cNvPr id="92" name="مربع نص 18">
              <a:extLst>
                <a:ext uri="{FF2B5EF4-FFF2-40B4-BE49-F238E27FC236}">
                  <a16:creationId xmlns:a16="http://schemas.microsoft.com/office/drawing/2014/main" id="{635302F8-35D8-4620-89B8-3B818708456B}"/>
                </a:ext>
              </a:extLst>
            </p:cNvPr>
            <p:cNvSpPr txBox="1"/>
            <p:nvPr/>
          </p:nvSpPr>
          <p:spPr>
            <a:xfrm>
              <a:off x="2848236" y="3043013"/>
              <a:ext cx="1430341" cy="88200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ترتيب المكونات والأنشطة في هيكل هرمي</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82" name="Group 81">
            <a:extLst>
              <a:ext uri="{FF2B5EF4-FFF2-40B4-BE49-F238E27FC236}">
                <a16:creationId xmlns:a16="http://schemas.microsoft.com/office/drawing/2014/main" id="{020A8F90-0A8E-4A51-9E19-09817C282BA4}"/>
              </a:ext>
            </a:extLst>
          </p:cNvPr>
          <p:cNvGrpSpPr/>
          <p:nvPr/>
        </p:nvGrpSpPr>
        <p:grpSpPr>
          <a:xfrm>
            <a:off x="4296479" y="2175587"/>
            <a:ext cx="3518027" cy="4242280"/>
            <a:chOff x="1351994" y="1898882"/>
            <a:chExt cx="1522280" cy="1835685"/>
          </a:xfrm>
        </p:grpSpPr>
        <p:sp>
          <p:nvSpPr>
            <p:cNvPr id="87" name="Freeform: Shape 86">
              <a:extLst>
                <a:ext uri="{FF2B5EF4-FFF2-40B4-BE49-F238E27FC236}">
                  <a16:creationId xmlns:a16="http://schemas.microsoft.com/office/drawing/2014/main" id="{180BD43D-F818-406C-95DD-3BAB8E4FED79}"/>
                </a:ext>
              </a:extLst>
            </p:cNvPr>
            <p:cNvSpPr/>
            <p:nvPr/>
          </p:nvSpPr>
          <p:spPr>
            <a:xfrm>
              <a:off x="1550476" y="2417779"/>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88" name="TextBox 6">
              <a:extLst>
                <a:ext uri="{FF2B5EF4-FFF2-40B4-BE49-F238E27FC236}">
                  <a16:creationId xmlns:a16="http://schemas.microsoft.com/office/drawing/2014/main" id="{53444C0B-E856-40FF-BA74-281FB032F5F8}"/>
                </a:ext>
              </a:extLst>
            </p:cNvPr>
            <p:cNvSpPr txBox="1"/>
            <p:nvPr/>
          </p:nvSpPr>
          <p:spPr>
            <a:xfrm>
              <a:off x="1951371" y="1898882"/>
              <a:ext cx="417012" cy="472451"/>
            </a:xfrm>
            <a:prstGeom prst="rect">
              <a:avLst/>
            </a:prstGeom>
            <a:noFill/>
          </p:spPr>
          <p:txBody>
            <a:bodyPr wrap="none" rtlCol="0">
              <a:spAutoFit/>
            </a:bodyPr>
            <a:lstStyle/>
            <a:p>
              <a:pPr marL="0" marR="0" algn="just" rtl="1">
                <a:lnSpc>
                  <a:spcPct val="115000"/>
                </a:lnSpc>
                <a:spcBef>
                  <a:spcPts val="0"/>
                </a:spcBef>
                <a:spcAft>
                  <a:spcPts val="0"/>
                </a:spcAft>
              </a:pPr>
              <a:r>
                <a:rPr lang="en-US" sz="6000" b="1" dirty="0">
                  <a:solidFill>
                    <a:srgbClr val="0058A3"/>
                  </a:solidFill>
                  <a:latin typeface="Calibri" panose="020F0502020204030204" pitchFamily="34" charset="0"/>
                  <a:cs typeface="Activist Light" panose="00000400000000000000" pitchFamily="50" charset="-78"/>
                </a:rPr>
                <a:t>05</a:t>
              </a:r>
            </a:p>
          </p:txBody>
        </p:sp>
        <p:sp>
          <p:nvSpPr>
            <p:cNvPr id="89" name="مربع نص 18">
              <a:extLst>
                <a:ext uri="{FF2B5EF4-FFF2-40B4-BE49-F238E27FC236}">
                  <a16:creationId xmlns:a16="http://schemas.microsoft.com/office/drawing/2014/main" id="{8CFEB029-7E16-45E1-ABA6-37FE00B1C6F8}"/>
                </a:ext>
              </a:extLst>
            </p:cNvPr>
            <p:cNvSpPr txBox="1"/>
            <p:nvPr/>
          </p:nvSpPr>
          <p:spPr>
            <a:xfrm>
              <a:off x="1351994" y="3086632"/>
              <a:ext cx="1522280" cy="647935"/>
            </a:xfrm>
            <a:prstGeom prst="rect">
              <a:avLst/>
            </a:prstGeom>
            <a:noFill/>
          </p:spPr>
          <p:txBody>
            <a:bodyPr wrap="square" rtlCol="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تسمية وترقيم مكونات </a:t>
              </a:r>
              <a:r>
                <a:rPr lang="en-US"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WBS</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83" name="Group 82">
            <a:extLst>
              <a:ext uri="{FF2B5EF4-FFF2-40B4-BE49-F238E27FC236}">
                <a16:creationId xmlns:a16="http://schemas.microsoft.com/office/drawing/2014/main" id="{C582FE7A-0121-4348-A4F2-47F9E3DECA80}"/>
              </a:ext>
            </a:extLst>
          </p:cNvPr>
          <p:cNvGrpSpPr/>
          <p:nvPr/>
        </p:nvGrpSpPr>
        <p:grpSpPr>
          <a:xfrm>
            <a:off x="1171987" y="2175587"/>
            <a:ext cx="3136773" cy="4242280"/>
            <a:chOff x="0" y="1898882"/>
            <a:chExt cx="1357308" cy="1835685"/>
          </a:xfrm>
        </p:grpSpPr>
        <p:sp>
          <p:nvSpPr>
            <p:cNvPr id="84" name="Freeform: Shape 83">
              <a:extLst>
                <a:ext uri="{FF2B5EF4-FFF2-40B4-BE49-F238E27FC236}">
                  <a16:creationId xmlns:a16="http://schemas.microsoft.com/office/drawing/2014/main" id="{8C24E048-D8A2-46B8-BBB8-3BC4A707ADE2}"/>
                </a:ext>
              </a:extLst>
            </p:cNvPr>
            <p:cNvSpPr/>
            <p:nvPr/>
          </p:nvSpPr>
          <p:spPr>
            <a:xfrm>
              <a:off x="115996" y="2417779"/>
              <a:ext cx="1225615" cy="520881"/>
            </a:xfrm>
            <a:custGeom>
              <a:avLst/>
              <a:gdLst>
                <a:gd name="connsiteX0" fmla="*/ 0 w 2064132"/>
                <a:gd name="connsiteY0" fmla="*/ 0 h 877957"/>
                <a:gd name="connsiteX1" fmla="*/ 352967 w 2064132"/>
                <a:gd name="connsiteY1" fmla="*/ 0 h 877957"/>
                <a:gd name="connsiteX2" fmla="*/ 385327 w 2064132"/>
                <a:gd name="connsiteY2" fmla="*/ 104246 h 877957"/>
                <a:gd name="connsiteX3" fmla="*/ 1032066 w 2064132"/>
                <a:gd name="connsiteY3" fmla="*/ 532933 h 877957"/>
                <a:gd name="connsiteX4" fmla="*/ 1678805 w 2064132"/>
                <a:gd name="connsiteY4" fmla="*/ 104246 h 877957"/>
                <a:gd name="connsiteX5" fmla="*/ 1711165 w 2064132"/>
                <a:gd name="connsiteY5" fmla="*/ 0 h 877957"/>
                <a:gd name="connsiteX6" fmla="*/ 2064132 w 2064132"/>
                <a:gd name="connsiteY6" fmla="*/ 0 h 877957"/>
                <a:gd name="connsiteX7" fmla="*/ 2057718 w 2064132"/>
                <a:gd name="connsiteY7" fmla="*/ 42026 h 877957"/>
                <a:gd name="connsiteX8" fmla="*/ 1032066 w 2064132"/>
                <a:gd name="connsiteY8" fmla="*/ 877957 h 877957"/>
                <a:gd name="connsiteX9" fmla="*/ 6414 w 2064132"/>
                <a:gd name="connsiteY9" fmla="*/ 42026 h 877957"/>
                <a:gd name="connsiteX10" fmla="*/ 0 w 2064132"/>
                <a:gd name="connsiteY10" fmla="*/ 0 h 87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64132" h="877957">
                  <a:moveTo>
                    <a:pt x="0" y="0"/>
                  </a:moveTo>
                  <a:lnTo>
                    <a:pt x="352967" y="0"/>
                  </a:lnTo>
                  <a:lnTo>
                    <a:pt x="385327" y="104246"/>
                  </a:lnTo>
                  <a:cubicBezTo>
                    <a:pt x="491881" y="356168"/>
                    <a:pt x="741330" y="532933"/>
                    <a:pt x="1032066" y="532933"/>
                  </a:cubicBezTo>
                  <a:cubicBezTo>
                    <a:pt x="1322802" y="532933"/>
                    <a:pt x="1572252" y="356168"/>
                    <a:pt x="1678805" y="104246"/>
                  </a:cubicBezTo>
                  <a:lnTo>
                    <a:pt x="1711165" y="0"/>
                  </a:lnTo>
                  <a:lnTo>
                    <a:pt x="2064132" y="0"/>
                  </a:lnTo>
                  <a:lnTo>
                    <a:pt x="2057718" y="42026"/>
                  </a:lnTo>
                  <a:cubicBezTo>
                    <a:pt x="1960097" y="519091"/>
                    <a:pt x="1537990" y="877957"/>
                    <a:pt x="1032066" y="877957"/>
                  </a:cubicBezTo>
                  <a:cubicBezTo>
                    <a:pt x="526142" y="877957"/>
                    <a:pt x="104035" y="519091"/>
                    <a:pt x="6414" y="42026"/>
                  </a:cubicBezTo>
                  <a:lnTo>
                    <a:pt x="0" y="0"/>
                  </a:lnTo>
                  <a:close/>
                </a:path>
              </a:pathLst>
            </a:custGeom>
            <a:solidFill>
              <a:srgbClr val="0058A3"/>
            </a:solidFill>
            <a:ln>
              <a:solidFill>
                <a:srgbClr val="6D7E9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85" name="TextBox 6">
              <a:extLst>
                <a:ext uri="{FF2B5EF4-FFF2-40B4-BE49-F238E27FC236}">
                  <a16:creationId xmlns:a16="http://schemas.microsoft.com/office/drawing/2014/main" id="{91ED883B-D953-42AF-BBF1-C74AAAF393D5}"/>
                </a:ext>
              </a:extLst>
            </p:cNvPr>
            <p:cNvSpPr txBox="1"/>
            <p:nvPr/>
          </p:nvSpPr>
          <p:spPr>
            <a:xfrm>
              <a:off x="517085" y="1898882"/>
              <a:ext cx="417012" cy="472451"/>
            </a:xfrm>
            <a:prstGeom prst="rect">
              <a:avLst/>
            </a:prstGeom>
            <a:noFill/>
          </p:spPr>
          <p:txBody>
            <a:bodyPr wrap="none" rtlCol="0">
              <a:spAutoFit/>
            </a:bodyPr>
            <a:lstStyle/>
            <a:p>
              <a:pPr marL="0" marR="0" algn="just" rtl="1">
                <a:lnSpc>
                  <a:spcPct val="115000"/>
                </a:lnSpc>
                <a:spcBef>
                  <a:spcPts val="0"/>
                </a:spcBef>
                <a:spcAft>
                  <a:spcPts val="0"/>
                </a:spcAft>
              </a:pPr>
              <a:r>
                <a:rPr lang="en-US" sz="6000" b="1" dirty="0">
                  <a:solidFill>
                    <a:srgbClr val="0058A3"/>
                  </a:solidFill>
                  <a:latin typeface="Calibri" panose="020F0502020204030204" pitchFamily="34" charset="0"/>
                  <a:cs typeface="Activist Light" panose="00000400000000000000" pitchFamily="50" charset="-78"/>
                </a:rPr>
                <a:t>06</a:t>
              </a:r>
            </a:p>
          </p:txBody>
        </p:sp>
        <p:sp>
          <p:nvSpPr>
            <p:cNvPr id="86" name="مربع نص 18">
              <a:extLst>
                <a:ext uri="{FF2B5EF4-FFF2-40B4-BE49-F238E27FC236}">
                  <a16:creationId xmlns:a16="http://schemas.microsoft.com/office/drawing/2014/main" id="{F6C2AD1C-F303-4C3D-AEEB-47E3D02D80DF}"/>
                </a:ext>
              </a:extLst>
            </p:cNvPr>
            <p:cNvSpPr txBox="1"/>
            <p:nvPr/>
          </p:nvSpPr>
          <p:spPr>
            <a:xfrm>
              <a:off x="0" y="3086632"/>
              <a:ext cx="1357308" cy="647935"/>
            </a:xfrm>
            <a:prstGeom prst="rect">
              <a:avLst/>
            </a:prstGeom>
            <a:noFill/>
          </p:spPr>
          <p:txBody>
            <a:bodyPr wrap="square" rtlCol="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مراجعة وتحسين هيكل </a:t>
              </a:r>
              <a:r>
                <a:rPr lang="en-US"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WBS</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Tree>
    <p:extLst>
      <p:ext uri="{BB962C8B-B14F-4D97-AF65-F5344CB8AC3E}">
        <p14:creationId xmlns:p14="http://schemas.microsoft.com/office/powerpoint/2010/main" val="775417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anim calcmode="lin" valueType="num">
                                      <p:cBhvr>
                                        <p:cTn id="8" dur="1000" fill="hold"/>
                                        <p:tgtEl>
                                          <p:spTgt spid="81"/>
                                        </p:tgtEl>
                                        <p:attrNameLst>
                                          <p:attrName>ppt_x</p:attrName>
                                        </p:attrNameLst>
                                      </p:cBhvr>
                                      <p:tavLst>
                                        <p:tav tm="0">
                                          <p:val>
                                            <p:strVal val="#ppt_x"/>
                                          </p:val>
                                        </p:tav>
                                        <p:tav tm="100000">
                                          <p:val>
                                            <p:strVal val="#ppt_x"/>
                                          </p:val>
                                        </p:tav>
                                      </p:tavLst>
                                    </p:anim>
                                    <p:anim calcmode="lin" valueType="num">
                                      <p:cBhvr>
                                        <p:cTn id="9"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fade">
                                      <p:cBhvr>
                                        <p:cTn id="14" dur="1000"/>
                                        <p:tgtEl>
                                          <p:spTgt spid="82"/>
                                        </p:tgtEl>
                                      </p:cBhvr>
                                    </p:animEffect>
                                    <p:anim calcmode="lin" valueType="num">
                                      <p:cBhvr>
                                        <p:cTn id="15" dur="1000" fill="hold"/>
                                        <p:tgtEl>
                                          <p:spTgt spid="82"/>
                                        </p:tgtEl>
                                        <p:attrNameLst>
                                          <p:attrName>ppt_x</p:attrName>
                                        </p:attrNameLst>
                                      </p:cBhvr>
                                      <p:tavLst>
                                        <p:tav tm="0">
                                          <p:val>
                                            <p:strVal val="#ppt_x"/>
                                          </p:val>
                                        </p:tav>
                                        <p:tav tm="100000">
                                          <p:val>
                                            <p:strVal val="#ppt_x"/>
                                          </p:val>
                                        </p:tav>
                                      </p:tavLst>
                                    </p:anim>
                                    <p:anim calcmode="lin" valueType="num">
                                      <p:cBhvr>
                                        <p:cTn id="16"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fade">
                                      <p:cBhvr>
                                        <p:cTn id="21" dur="1000"/>
                                        <p:tgtEl>
                                          <p:spTgt spid="83"/>
                                        </p:tgtEl>
                                      </p:cBhvr>
                                    </p:animEffect>
                                    <p:anim calcmode="lin" valueType="num">
                                      <p:cBhvr>
                                        <p:cTn id="22" dur="1000" fill="hold"/>
                                        <p:tgtEl>
                                          <p:spTgt spid="83"/>
                                        </p:tgtEl>
                                        <p:attrNameLst>
                                          <p:attrName>ppt_x</p:attrName>
                                        </p:attrNameLst>
                                      </p:cBhvr>
                                      <p:tavLst>
                                        <p:tav tm="0">
                                          <p:val>
                                            <p:strVal val="#ppt_x"/>
                                          </p:val>
                                        </p:tav>
                                        <p:tav tm="100000">
                                          <p:val>
                                            <p:strVal val="#ppt_x"/>
                                          </p:val>
                                        </p:tav>
                                      </p:tavLst>
                                    </p:anim>
                                    <p:anim calcmode="lin" valueType="num">
                                      <p:cBhvr>
                                        <p:cTn id="23"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مبادئ بناء </a:t>
              </a:r>
              <a:r>
                <a:rPr lang="en-US" sz="2400" b="1" dirty="0">
                  <a:solidFill>
                    <a:srgbClr val="627383"/>
                  </a:solidFill>
                  <a:latin typeface="Times New Roman" panose="02020603050405020304" pitchFamily="18" charset="0"/>
                  <a:cs typeface="GE Dinar Two Medium" panose="020A0503020102020204" pitchFamily="18" charset="-78"/>
                </a:rPr>
                <a:t>WBS </a:t>
              </a:r>
              <a:r>
                <a:rPr lang="ar-SA" sz="2400" b="1" dirty="0">
                  <a:solidFill>
                    <a:srgbClr val="627383"/>
                  </a:solidFill>
                  <a:latin typeface="Times New Roman" panose="02020603050405020304" pitchFamily="18" charset="0"/>
                  <a:cs typeface="GE Dinar Two Medium" panose="020A0503020102020204" pitchFamily="18" charset="-78"/>
                </a:rPr>
                <a:t>الفعال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2" name="Group 1">
            <a:extLst>
              <a:ext uri="{FF2B5EF4-FFF2-40B4-BE49-F238E27FC236}">
                <a16:creationId xmlns:a16="http://schemas.microsoft.com/office/drawing/2014/main" id="{975FA5F7-4DEF-49EC-875B-6C64CF2C895B}"/>
              </a:ext>
            </a:extLst>
          </p:cNvPr>
          <p:cNvGrpSpPr/>
          <p:nvPr/>
        </p:nvGrpSpPr>
        <p:grpSpPr>
          <a:xfrm>
            <a:off x="2954393" y="4049078"/>
            <a:ext cx="2871948" cy="2542431"/>
            <a:chOff x="2954393" y="4049078"/>
            <a:chExt cx="2871948" cy="2542431"/>
          </a:xfrm>
        </p:grpSpPr>
        <p:sp>
          <p:nvSpPr>
            <p:cNvPr id="42" name="مربع نص 24">
              <a:extLst>
                <a:ext uri="{FF2B5EF4-FFF2-40B4-BE49-F238E27FC236}">
                  <a16:creationId xmlns:a16="http://schemas.microsoft.com/office/drawing/2014/main" id="{A4E131C3-CF29-4D1A-A19E-2042D4DDDBFE}"/>
                </a:ext>
              </a:extLst>
            </p:cNvPr>
            <p:cNvSpPr txBox="1"/>
            <p:nvPr/>
          </p:nvSpPr>
          <p:spPr>
            <a:xfrm>
              <a:off x="3843468" y="4854932"/>
              <a:ext cx="1791521" cy="1332266"/>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الاتساق والوضوح</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3" name="Freeform: Shape 42">
              <a:extLst>
                <a:ext uri="{FF2B5EF4-FFF2-40B4-BE49-F238E27FC236}">
                  <a16:creationId xmlns:a16="http://schemas.microsoft.com/office/drawing/2014/main" id="{AAC48A3F-0299-41E2-8FEF-3E928E587300}"/>
                </a:ext>
              </a:extLst>
            </p:cNvPr>
            <p:cNvSpPr/>
            <p:nvPr/>
          </p:nvSpPr>
          <p:spPr>
            <a:xfrm>
              <a:off x="2954393" y="4049078"/>
              <a:ext cx="2871948" cy="2542431"/>
            </a:xfrm>
            <a:custGeom>
              <a:avLst/>
              <a:gdLst>
                <a:gd name="connsiteX0" fmla="*/ 406966 w 2927037"/>
                <a:gd name="connsiteY0" fmla="*/ 1076455 h 2592030"/>
                <a:gd name="connsiteX1" fmla="*/ 233244 w 2927037"/>
                <a:gd name="connsiteY1" fmla="*/ 1335840 h 2592030"/>
                <a:gd name="connsiteX2" fmla="*/ 406966 w 2927037"/>
                <a:gd name="connsiteY2" fmla="*/ 1335840 h 2592030"/>
                <a:gd name="connsiteX3" fmla="*/ 425992 w 2927037"/>
                <a:gd name="connsiteY3" fmla="*/ 1000314 h 2592030"/>
                <a:gd name="connsiteX4" fmla="*/ 437893 w 2927037"/>
                <a:gd name="connsiteY4" fmla="*/ 1016971 h 2592030"/>
                <a:gd name="connsiteX5" fmla="*/ 437893 w 2927037"/>
                <a:gd name="connsiteY5" fmla="*/ 1352497 h 2592030"/>
                <a:gd name="connsiteX6" fmla="*/ 423617 w 2927037"/>
                <a:gd name="connsiteY6" fmla="*/ 1371541 h 2592030"/>
                <a:gd name="connsiteX7" fmla="*/ 199930 w 2927037"/>
                <a:gd name="connsiteY7" fmla="*/ 1371541 h 2592030"/>
                <a:gd name="connsiteX8" fmla="*/ 183267 w 2927037"/>
                <a:gd name="connsiteY8" fmla="*/ 1362028 h 2592030"/>
                <a:gd name="connsiteX9" fmla="*/ 183267 w 2927037"/>
                <a:gd name="connsiteY9" fmla="*/ 1342984 h 2592030"/>
                <a:gd name="connsiteX10" fmla="*/ 406966 w 2927037"/>
                <a:gd name="connsiteY10" fmla="*/ 1007440 h 2592030"/>
                <a:gd name="connsiteX11" fmla="*/ 425992 w 2927037"/>
                <a:gd name="connsiteY11" fmla="*/ 1000314 h 2592030"/>
                <a:gd name="connsiteX12" fmla="*/ 1765725 w 2927037"/>
                <a:gd name="connsiteY12" fmla="*/ 0 h 2592030"/>
                <a:gd name="connsiteX13" fmla="*/ 1920462 w 2927037"/>
                <a:gd name="connsiteY13" fmla="*/ 41076 h 2592030"/>
                <a:gd name="connsiteX14" fmla="*/ 2772419 w 2927037"/>
                <a:gd name="connsiteY14" fmla="*/ 533630 h 2592030"/>
                <a:gd name="connsiteX15" fmla="*/ 2927037 w 2927037"/>
                <a:gd name="connsiteY15" fmla="*/ 802526 h 2592030"/>
                <a:gd name="connsiteX16" fmla="*/ 2927037 w 2927037"/>
                <a:gd name="connsiteY16" fmla="*/ 1787755 h 2592030"/>
                <a:gd name="connsiteX17" fmla="*/ 2772419 w 2927037"/>
                <a:gd name="connsiteY17" fmla="*/ 2056651 h 2592030"/>
                <a:gd name="connsiteX18" fmla="*/ 1920462 w 2927037"/>
                <a:gd name="connsiteY18" fmla="*/ 2549205 h 2592030"/>
                <a:gd name="connsiteX19" fmla="*/ 1768147 w 2927037"/>
                <a:gd name="connsiteY19" fmla="*/ 2592030 h 2592030"/>
                <a:gd name="connsiteX20" fmla="*/ 1613394 w 2927037"/>
                <a:gd name="connsiteY20" fmla="*/ 2551617 h 2592030"/>
                <a:gd name="connsiteX21" fmla="*/ 485400 w 2927037"/>
                <a:gd name="connsiteY21" fmla="*/ 1901876 h 2592030"/>
                <a:gd name="connsiteX22" fmla="*/ 468868 w 2927037"/>
                <a:gd name="connsiteY22" fmla="*/ 1885228 h 2592030"/>
                <a:gd name="connsiteX23" fmla="*/ 468868 w 2927037"/>
                <a:gd name="connsiteY23" fmla="*/ 1597392 h 2592030"/>
                <a:gd name="connsiteX24" fmla="*/ 16668 w 2927037"/>
                <a:gd name="connsiteY24" fmla="*/ 1597392 h 2592030"/>
                <a:gd name="connsiteX25" fmla="*/ 0 w 2927037"/>
                <a:gd name="connsiteY25" fmla="*/ 1580624 h 2592030"/>
                <a:gd name="connsiteX26" fmla="*/ 0 w 2927037"/>
                <a:gd name="connsiteY26" fmla="*/ 1335613 h 2592030"/>
                <a:gd name="connsiteX27" fmla="*/ 2439 w 2927037"/>
                <a:gd name="connsiteY27" fmla="*/ 1326083 h 2592030"/>
                <a:gd name="connsiteX28" fmla="*/ 473611 w 2927037"/>
                <a:gd name="connsiteY28" fmla="*/ 633516 h 2592030"/>
                <a:gd name="connsiteX29" fmla="*/ 487840 w 2927037"/>
                <a:gd name="connsiteY29" fmla="*/ 626398 h 2592030"/>
                <a:gd name="connsiteX30" fmla="*/ 811440 w 2927037"/>
                <a:gd name="connsiteY30" fmla="*/ 626398 h 2592030"/>
                <a:gd name="connsiteX31" fmla="*/ 828108 w 2927037"/>
                <a:gd name="connsiteY31" fmla="*/ 643046 h 2592030"/>
                <a:gd name="connsiteX32" fmla="*/ 828108 w 2927037"/>
                <a:gd name="connsiteY32" fmla="*/ 1335613 h 2592030"/>
                <a:gd name="connsiteX33" fmla="*/ 968497 w 2927037"/>
                <a:gd name="connsiteY33" fmla="*/ 1335613 h 2592030"/>
                <a:gd name="connsiteX34" fmla="*/ 985165 w 2927037"/>
                <a:gd name="connsiteY34" fmla="*/ 1352261 h 2592030"/>
                <a:gd name="connsiteX35" fmla="*/ 968497 w 2927037"/>
                <a:gd name="connsiteY35" fmla="*/ 1368909 h 2592030"/>
                <a:gd name="connsiteX36" fmla="*/ 809136 w 2927037"/>
                <a:gd name="connsiteY36" fmla="*/ 1368909 h 2592030"/>
                <a:gd name="connsiteX37" fmla="*/ 792468 w 2927037"/>
                <a:gd name="connsiteY37" fmla="*/ 1352261 h 2592030"/>
                <a:gd name="connsiteX38" fmla="*/ 792468 w 2927037"/>
                <a:gd name="connsiteY38" fmla="*/ 659694 h 2592030"/>
                <a:gd name="connsiteX39" fmla="*/ 497325 w 2927037"/>
                <a:gd name="connsiteY39" fmla="*/ 659694 h 2592030"/>
                <a:gd name="connsiteX40" fmla="*/ 33336 w 2927037"/>
                <a:gd name="connsiteY40" fmla="*/ 1337905 h 2592030"/>
                <a:gd name="connsiteX41" fmla="*/ 33336 w 2927037"/>
                <a:gd name="connsiteY41" fmla="*/ 1559271 h 2592030"/>
                <a:gd name="connsiteX42" fmla="*/ 485400 w 2927037"/>
                <a:gd name="connsiteY42" fmla="*/ 1559271 h 2592030"/>
                <a:gd name="connsiteX43" fmla="*/ 502068 w 2927037"/>
                <a:gd name="connsiteY43" fmla="*/ 1575919 h 2592030"/>
                <a:gd name="connsiteX44" fmla="*/ 502068 w 2927037"/>
                <a:gd name="connsiteY44" fmla="*/ 1868580 h 2592030"/>
                <a:gd name="connsiteX45" fmla="*/ 1630062 w 2927037"/>
                <a:gd name="connsiteY45" fmla="*/ 2518201 h 2592030"/>
                <a:gd name="connsiteX46" fmla="*/ 1906098 w 2927037"/>
                <a:gd name="connsiteY46" fmla="*/ 2518201 h 2592030"/>
                <a:gd name="connsiteX47" fmla="*/ 2758055 w 2927037"/>
                <a:gd name="connsiteY47" fmla="*/ 2025647 h 2592030"/>
                <a:gd name="connsiteX48" fmla="*/ 2896141 w 2927037"/>
                <a:gd name="connsiteY48" fmla="*/ 1787755 h 2592030"/>
                <a:gd name="connsiteX49" fmla="*/ 2896141 w 2927037"/>
                <a:gd name="connsiteY49" fmla="*/ 802526 h 2592030"/>
                <a:gd name="connsiteX50" fmla="*/ 2758055 w 2927037"/>
                <a:gd name="connsiteY50" fmla="*/ 564512 h 2592030"/>
                <a:gd name="connsiteX51" fmla="*/ 1906098 w 2927037"/>
                <a:gd name="connsiteY51" fmla="*/ 71958 h 2592030"/>
                <a:gd name="connsiteX52" fmla="*/ 1630062 w 2927037"/>
                <a:gd name="connsiteY52" fmla="*/ 71958 h 2592030"/>
                <a:gd name="connsiteX53" fmla="*/ 887597 w 2927037"/>
                <a:gd name="connsiteY53" fmla="*/ 476569 h 2592030"/>
                <a:gd name="connsiteX54" fmla="*/ 863883 w 2927037"/>
                <a:gd name="connsiteY54" fmla="*/ 469331 h 2592030"/>
                <a:gd name="connsiteX55" fmla="*/ 870929 w 2927037"/>
                <a:gd name="connsiteY55" fmla="*/ 445566 h 2592030"/>
                <a:gd name="connsiteX56" fmla="*/ 1611090 w 2927037"/>
                <a:gd name="connsiteY56" fmla="*/ 41076 h 2592030"/>
                <a:gd name="connsiteX57" fmla="*/ 1765725 w 2927037"/>
                <a:gd name="connsiteY57" fmla="*/ 0 h 2592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927037" h="2592030">
                  <a:moveTo>
                    <a:pt x="406966" y="1076455"/>
                  </a:moveTo>
                  <a:lnTo>
                    <a:pt x="233244" y="1335840"/>
                  </a:lnTo>
                  <a:lnTo>
                    <a:pt x="406966" y="1335840"/>
                  </a:lnTo>
                  <a:close/>
                  <a:moveTo>
                    <a:pt x="425992" y="1000314"/>
                  </a:moveTo>
                  <a:cubicBezTo>
                    <a:pt x="433130" y="1002683"/>
                    <a:pt x="437893" y="1009827"/>
                    <a:pt x="437893" y="1016971"/>
                  </a:cubicBezTo>
                  <a:lnTo>
                    <a:pt x="437893" y="1352497"/>
                  </a:lnTo>
                  <a:cubicBezTo>
                    <a:pt x="442655" y="1364398"/>
                    <a:pt x="433142" y="1371541"/>
                    <a:pt x="423617" y="1371541"/>
                  </a:cubicBezTo>
                  <a:lnTo>
                    <a:pt x="199930" y="1371541"/>
                  </a:lnTo>
                  <a:cubicBezTo>
                    <a:pt x="192792" y="1371541"/>
                    <a:pt x="188029" y="1366785"/>
                    <a:pt x="183267" y="1362028"/>
                  </a:cubicBezTo>
                  <a:cubicBezTo>
                    <a:pt x="180891" y="1357271"/>
                    <a:pt x="180891" y="1350128"/>
                    <a:pt x="183267" y="1342984"/>
                  </a:cubicBezTo>
                  <a:lnTo>
                    <a:pt x="406966" y="1007440"/>
                  </a:lnTo>
                  <a:cubicBezTo>
                    <a:pt x="411716" y="1000314"/>
                    <a:pt x="418854" y="997927"/>
                    <a:pt x="425992" y="1000314"/>
                  </a:cubicBezTo>
                  <a:close/>
                  <a:moveTo>
                    <a:pt x="1765725" y="0"/>
                  </a:moveTo>
                  <a:cubicBezTo>
                    <a:pt x="1819269" y="0"/>
                    <a:pt x="1872830" y="13692"/>
                    <a:pt x="1920462" y="41076"/>
                  </a:cubicBezTo>
                  <a:lnTo>
                    <a:pt x="2772419" y="533630"/>
                  </a:lnTo>
                  <a:cubicBezTo>
                    <a:pt x="2867548" y="588398"/>
                    <a:pt x="2927037" y="693110"/>
                    <a:pt x="2927037" y="802526"/>
                  </a:cubicBezTo>
                  <a:lnTo>
                    <a:pt x="2927037" y="1787755"/>
                  </a:lnTo>
                  <a:cubicBezTo>
                    <a:pt x="2927037" y="1897171"/>
                    <a:pt x="2867548" y="2001882"/>
                    <a:pt x="2772419" y="2056651"/>
                  </a:cubicBezTo>
                  <a:lnTo>
                    <a:pt x="1920462" y="2549205"/>
                  </a:lnTo>
                  <a:cubicBezTo>
                    <a:pt x="1875201" y="2577795"/>
                    <a:pt x="1822894" y="2592030"/>
                    <a:pt x="1768147" y="2592030"/>
                  </a:cubicBezTo>
                  <a:cubicBezTo>
                    <a:pt x="1713401" y="2592030"/>
                    <a:pt x="1661094" y="2577795"/>
                    <a:pt x="1613394" y="2551617"/>
                  </a:cubicBezTo>
                  <a:lnTo>
                    <a:pt x="485400" y="1901876"/>
                  </a:lnTo>
                  <a:cubicBezTo>
                    <a:pt x="475915" y="1901876"/>
                    <a:pt x="468868" y="1894758"/>
                    <a:pt x="468868" y="1885228"/>
                  </a:cubicBezTo>
                  <a:lnTo>
                    <a:pt x="468868" y="1597392"/>
                  </a:lnTo>
                  <a:lnTo>
                    <a:pt x="16668" y="1597392"/>
                  </a:lnTo>
                  <a:cubicBezTo>
                    <a:pt x="7182" y="1597392"/>
                    <a:pt x="0" y="1590154"/>
                    <a:pt x="0" y="1580624"/>
                  </a:cubicBezTo>
                  <a:lnTo>
                    <a:pt x="0" y="1335613"/>
                  </a:lnTo>
                  <a:cubicBezTo>
                    <a:pt x="0" y="1333201"/>
                    <a:pt x="0" y="1328375"/>
                    <a:pt x="2439" y="1326083"/>
                  </a:cubicBezTo>
                  <a:lnTo>
                    <a:pt x="473611" y="633516"/>
                  </a:lnTo>
                  <a:cubicBezTo>
                    <a:pt x="475915" y="628811"/>
                    <a:pt x="483097" y="626398"/>
                    <a:pt x="487840" y="626398"/>
                  </a:cubicBezTo>
                  <a:lnTo>
                    <a:pt x="811440" y="626398"/>
                  </a:lnTo>
                  <a:cubicBezTo>
                    <a:pt x="821061" y="626398"/>
                    <a:pt x="828108" y="633516"/>
                    <a:pt x="828108" y="643046"/>
                  </a:cubicBezTo>
                  <a:lnTo>
                    <a:pt x="828108" y="1335613"/>
                  </a:lnTo>
                  <a:lnTo>
                    <a:pt x="968497" y="1335613"/>
                  </a:lnTo>
                  <a:cubicBezTo>
                    <a:pt x="978118" y="1335613"/>
                    <a:pt x="985165" y="1342731"/>
                    <a:pt x="985165" y="1352261"/>
                  </a:cubicBezTo>
                  <a:cubicBezTo>
                    <a:pt x="985165" y="1361791"/>
                    <a:pt x="978118" y="1368909"/>
                    <a:pt x="968497" y="1368909"/>
                  </a:cubicBezTo>
                  <a:lnTo>
                    <a:pt x="809136" y="1368909"/>
                  </a:lnTo>
                  <a:cubicBezTo>
                    <a:pt x="799515" y="1368909"/>
                    <a:pt x="792468" y="1361791"/>
                    <a:pt x="792468" y="1352261"/>
                  </a:cubicBezTo>
                  <a:lnTo>
                    <a:pt x="792468" y="659694"/>
                  </a:lnTo>
                  <a:lnTo>
                    <a:pt x="497325" y="659694"/>
                  </a:lnTo>
                  <a:lnTo>
                    <a:pt x="33336" y="1337905"/>
                  </a:lnTo>
                  <a:lnTo>
                    <a:pt x="33336" y="1559271"/>
                  </a:lnTo>
                  <a:lnTo>
                    <a:pt x="485400" y="1559271"/>
                  </a:lnTo>
                  <a:cubicBezTo>
                    <a:pt x="495022" y="1559271"/>
                    <a:pt x="502068" y="1566389"/>
                    <a:pt x="502068" y="1575919"/>
                  </a:cubicBezTo>
                  <a:lnTo>
                    <a:pt x="502068" y="1868580"/>
                  </a:lnTo>
                  <a:lnTo>
                    <a:pt x="1630062" y="2518201"/>
                  </a:lnTo>
                  <a:cubicBezTo>
                    <a:pt x="1715705" y="2568265"/>
                    <a:pt x="1820455" y="2568265"/>
                    <a:pt x="1906098" y="2518201"/>
                  </a:cubicBezTo>
                  <a:lnTo>
                    <a:pt x="2758055" y="2025647"/>
                  </a:lnTo>
                  <a:cubicBezTo>
                    <a:pt x="2843698" y="1975704"/>
                    <a:pt x="2896141" y="1885228"/>
                    <a:pt x="2896141" y="1787755"/>
                  </a:cubicBezTo>
                  <a:lnTo>
                    <a:pt x="2896141" y="802526"/>
                  </a:lnTo>
                  <a:cubicBezTo>
                    <a:pt x="2896141" y="704932"/>
                    <a:pt x="2843698" y="612163"/>
                    <a:pt x="2758055" y="564512"/>
                  </a:cubicBezTo>
                  <a:lnTo>
                    <a:pt x="1906098" y="71958"/>
                  </a:lnTo>
                  <a:cubicBezTo>
                    <a:pt x="1820455" y="22015"/>
                    <a:pt x="1715705" y="22015"/>
                    <a:pt x="1630062" y="71958"/>
                  </a:cubicBezTo>
                  <a:lnTo>
                    <a:pt x="887597" y="476569"/>
                  </a:lnTo>
                  <a:cubicBezTo>
                    <a:pt x="878111" y="481274"/>
                    <a:pt x="868625" y="478861"/>
                    <a:pt x="863883" y="469331"/>
                  </a:cubicBezTo>
                  <a:cubicBezTo>
                    <a:pt x="859140" y="459801"/>
                    <a:pt x="861443" y="450391"/>
                    <a:pt x="870929" y="445566"/>
                  </a:cubicBezTo>
                  <a:lnTo>
                    <a:pt x="1611090" y="41076"/>
                  </a:lnTo>
                  <a:cubicBezTo>
                    <a:pt x="1658655" y="13692"/>
                    <a:pt x="1712181" y="0"/>
                    <a:pt x="1765725" y="0"/>
                  </a:cubicBezTo>
                  <a:close/>
                </a:path>
              </a:pathLst>
            </a:custGeom>
            <a:solidFill>
              <a:srgbClr val="0058A3"/>
            </a:solidFill>
            <a:ln w="12700">
              <a:miter lim="400000"/>
            </a:ln>
          </p:spPr>
          <p:txBody>
            <a:bodyPr wrap="square" lIns="38100" tIns="38100" rIns="38100" bIns="38100" anchor="ctr">
              <a:noAutofit/>
            </a:bodyPr>
            <a:lstStyle/>
            <a:p>
              <a:endParaRPr lang="en-US" sz="2400"/>
            </a:p>
          </p:txBody>
        </p:sp>
      </p:grpSp>
      <p:grpSp>
        <p:nvGrpSpPr>
          <p:cNvPr id="3" name="Group 2">
            <a:extLst>
              <a:ext uri="{FF2B5EF4-FFF2-40B4-BE49-F238E27FC236}">
                <a16:creationId xmlns:a16="http://schemas.microsoft.com/office/drawing/2014/main" id="{9A37D068-C95B-42B9-B6C5-BD3212BC1573}"/>
              </a:ext>
            </a:extLst>
          </p:cNvPr>
          <p:cNvGrpSpPr/>
          <p:nvPr/>
        </p:nvGrpSpPr>
        <p:grpSpPr>
          <a:xfrm>
            <a:off x="6363230" y="4093399"/>
            <a:ext cx="2731855" cy="2547453"/>
            <a:chOff x="6363230" y="4093399"/>
            <a:chExt cx="2731855" cy="2547453"/>
          </a:xfrm>
        </p:grpSpPr>
        <p:sp>
          <p:nvSpPr>
            <p:cNvPr id="40" name="مربع نص 24">
              <a:extLst>
                <a:ext uri="{FF2B5EF4-FFF2-40B4-BE49-F238E27FC236}">
                  <a16:creationId xmlns:a16="http://schemas.microsoft.com/office/drawing/2014/main" id="{A25B6085-EEBB-44A2-9BA9-E7687B2A8D7B}"/>
                </a:ext>
              </a:extLst>
            </p:cNvPr>
            <p:cNvSpPr txBox="1"/>
            <p:nvPr/>
          </p:nvSpPr>
          <p:spPr>
            <a:xfrm>
              <a:off x="7154024" y="4761251"/>
              <a:ext cx="1791521" cy="1792998"/>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المرونة والقابلية للتحديث</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41" name="Shape">
              <a:extLst>
                <a:ext uri="{FF2B5EF4-FFF2-40B4-BE49-F238E27FC236}">
                  <a16:creationId xmlns:a16="http://schemas.microsoft.com/office/drawing/2014/main" id="{0BF47140-164C-4E13-BCAA-C0B635026929}"/>
                </a:ext>
              </a:extLst>
            </p:cNvPr>
            <p:cNvSpPr/>
            <p:nvPr/>
          </p:nvSpPr>
          <p:spPr>
            <a:xfrm>
              <a:off x="6363230" y="4093399"/>
              <a:ext cx="2731855" cy="2547453"/>
            </a:xfrm>
            <a:custGeom>
              <a:avLst/>
              <a:gdLst/>
              <a:ahLst/>
              <a:cxnLst>
                <a:cxn ang="0">
                  <a:pos x="wd2" y="hd2"/>
                </a:cxn>
                <a:cxn ang="5400000">
                  <a:pos x="wd2" y="hd2"/>
                </a:cxn>
                <a:cxn ang="10800000">
                  <a:pos x="wd2" y="hd2"/>
                </a:cxn>
                <a:cxn ang="16200000">
                  <a:pos x="wd2" y="hd2"/>
                </a:cxn>
              </a:cxnLst>
              <a:rect l="0" t="0" r="r" b="b"/>
              <a:pathLst>
                <a:path w="21600" h="21489" extrusionOk="0">
                  <a:moveTo>
                    <a:pt x="12498" y="21489"/>
                  </a:moveTo>
                  <a:cubicBezTo>
                    <a:pt x="12074" y="21489"/>
                    <a:pt x="11668" y="21371"/>
                    <a:pt x="11298" y="21154"/>
                  </a:cubicBezTo>
                  <a:lnTo>
                    <a:pt x="3822" y="16547"/>
                  </a:lnTo>
                  <a:cubicBezTo>
                    <a:pt x="3046" y="16547"/>
                    <a:pt x="2160" y="16291"/>
                    <a:pt x="1569" y="15897"/>
                  </a:cubicBezTo>
                  <a:cubicBezTo>
                    <a:pt x="960" y="15503"/>
                    <a:pt x="517" y="14952"/>
                    <a:pt x="240" y="14282"/>
                  </a:cubicBezTo>
                  <a:cubicBezTo>
                    <a:pt x="129" y="13987"/>
                    <a:pt x="55" y="13652"/>
                    <a:pt x="0" y="13318"/>
                  </a:cubicBezTo>
                  <a:cubicBezTo>
                    <a:pt x="0" y="13318"/>
                    <a:pt x="0" y="13298"/>
                    <a:pt x="0" y="13298"/>
                  </a:cubicBezTo>
                  <a:lnTo>
                    <a:pt x="0" y="13259"/>
                  </a:lnTo>
                  <a:cubicBezTo>
                    <a:pt x="0" y="13062"/>
                    <a:pt x="111" y="12944"/>
                    <a:pt x="314" y="12944"/>
                  </a:cubicBezTo>
                  <a:lnTo>
                    <a:pt x="2455" y="12944"/>
                  </a:lnTo>
                  <a:cubicBezTo>
                    <a:pt x="2529" y="12944"/>
                    <a:pt x="2677" y="12983"/>
                    <a:pt x="2788" y="13180"/>
                  </a:cubicBezTo>
                  <a:cubicBezTo>
                    <a:pt x="2788" y="13199"/>
                    <a:pt x="2806" y="13199"/>
                    <a:pt x="2806" y="13219"/>
                  </a:cubicBezTo>
                  <a:cubicBezTo>
                    <a:pt x="2806" y="13239"/>
                    <a:pt x="2825" y="13298"/>
                    <a:pt x="2898" y="13416"/>
                  </a:cubicBezTo>
                  <a:cubicBezTo>
                    <a:pt x="2898" y="13416"/>
                    <a:pt x="2898" y="13416"/>
                    <a:pt x="2898" y="13436"/>
                  </a:cubicBezTo>
                  <a:cubicBezTo>
                    <a:pt x="3065" y="13810"/>
                    <a:pt x="3305" y="13987"/>
                    <a:pt x="3674" y="13987"/>
                  </a:cubicBezTo>
                  <a:cubicBezTo>
                    <a:pt x="3858" y="13987"/>
                    <a:pt x="4006" y="13948"/>
                    <a:pt x="4154" y="13849"/>
                  </a:cubicBezTo>
                  <a:cubicBezTo>
                    <a:pt x="4302" y="13751"/>
                    <a:pt x="4412" y="13613"/>
                    <a:pt x="4505" y="13436"/>
                  </a:cubicBezTo>
                  <a:cubicBezTo>
                    <a:pt x="4597" y="13239"/>
                    <a:pt x="4652" y="13003"/>
                    <a:pt x="4652" y="12727"/>
                  </a:cubicBezTo>
                  <a:cubicBezTo>
                    <a:pt x="4652" y="12451"/>
                    <a:pt x="4615" y="12235"/>
                    <a:pt x="4523" y="12038"/>
                  </a:cubicBezTo>
                  <a:cubicBezTo>
                    <a:pt x="4468" y="11861"/>
                    <a:pt x="4357" y="11742"/>
                    <a:pt x="4228" y="11644"/>
                  </a:cubicBezTo>
                  <a:cubicBezTo>
                    <a:pt x="4080" y="11546"/>
                    <a:pt x="3932" y="11506"/>
                    <a:pt x="3748" y="11506"/>
                  </a:cubicBezTo>
                  <a:cubicBezTo>
                    <a:pt x="3545" y="11506"/>
                    <a:pt x="3360" y="11565"/>
                    <a:pt x="3194" y="11664"/>
                  </a:cubicBezTo>
                  <a:cubicBezTo>
                    <a:pt x="3028" y="11762"/>
                    <a:pt x="2917" y="11880"/>
                    <a:pt x="2862" y="12018"/>
                  </a:cubicBezTo>
                  <a:cubicBezTo>
                    <a:pt x="2825" y="12176"/>
                    <a:pt x="2695" y="12274"/>
                    <a:pt x="2548" y="12274"/>
                  </a:cubicBezTo>
                  <a:lnTo>
                    <a:pt x="369" y="12274"/>
                  </a:lnTo>
                  <a:cubicBezTo>
                    <a:pt x="277" y="12274"/>
                    <a:pt x="203" y="12235"/>
                    <a:pt x="148" y="12176"/>
                  </a:cubicBezTo>
                  <a:cubicBezTo>
                    <a:pt x="92" y="12117"/>
                    <a:pt x="55" y="12038"/>
                    <a:pt x="55" y="11939"/>
                  </a:cubicBezTo>
                  <a:lnTo>
                    <a:pt x="55" y="5540"/>
                  </a:lnTo>
                  <a:cubicBezTo>
                    <a:pt x="55" y="5442"/>
                    <a:pt x="92" y="5363"/>
                    <a:pt x="148" y="5304"/>
                  </a:cubicBezTo>
                  <a:cubicBezTo>
                    <a:pt x="203" y="5245"/>
                    <a:pt x="277" y="5205"/>
                    <a:pt x="369" y="5205"/>
                  </a:cubicBezTo>
                  <a:lnTo>
                    <a:pt x="6775" y="5205"/>
                  </a:lnTo>
                  <a:cubicBezTo>
                    <a:pt x="6868" y="5205"/>
                    <a:pt x="6942" y="5245"/>
                    <a:pt x="6997" y="5304"/>
                  </a:cubicBezTo>
                  <a:cubicBezTo>
                    <a:pt x="7052" y="5363"/>
                    <a:pt x="7089" y="5442"/>
                    <a:pt x="7089" y="5540"/>
                  </a:cubicBezTo>
                  <a:lnTo>
                    <a:pt x="7089" y="7371"/>
                  </a:lnTo>
                  <a:cubicBezTo>
                    <a:pt x="7089" y="7470"/>
                    <a:pt x="7052" y="7548"/>
                    <a:pt x="6997" y="7607"/>
                  </a:cubicBezTo>
                  <a:cubicBezTo>
                    <a:pt x="6942" y="7667"/>
                    <a:pt x="6868" y="7706"/>
                    <a:pt x="6775" y="7706"/>
                  </a:cubicBezTo>
                  <a:lnTo>
                    <a:pt x="2769" y="7706"/>
                  </a:lnTo>
                  <a:lnTo>
                    <a:pt x="2769" y="9321"/>
                  </a:lnTo>
                  <a:cubicBezTo>
                    <a:pt x="3157" y="9104"/>
                    <a:pt x="3600" y="9005"/>
                    <a:pt x="4080" y="9005"/>
                  </a:cubicBezTo>
                  <a:cubicBezTo>
                    <a:pt x="4800" y="9005"/>
                    <a:pt x="5428" y="9202"/>
                    <a:pt x="5982" y="9596"/>
                  </a:cubicBezTo>
                  <a:cubicBezTo>
                    <a:pt x="6535" y="9990"/>
                    <a:pt x="6923" y="10522"/>
                    <a:pt x="7182" y="11191"/>
                  </a:cubicBezTo>
                  <a:cubicBezTo>
                    <a:pt x="7200" y="11270"/>
                    <a:pt x="7182" y="11349"/>
                    <a:pt x="7108" y="11388"/>
                  </a:cubicBezTo>
                  <a:cubicBezTo>
                    <a:pt x="7034" y="11408"/>
                    <a:pt x="6960" y="11388"/>
                    <a:pt x="6923" y="11309"/>
                  </a:cubicBezTo>
                  <a:cubicBezTo>
                    <a:pt x="6702" y="10699"/>
                    <a:pt x="6332" y="10207"/>
                    <a:pt x="5834" y="9852"/>
                  </a:cubicBezTo>
                  <a:cubicBezTo>
                    <a:pt x="5335" y="9498"/>
                    <a:pt x="4745" y="9321"/>
                    <a:pt x="4080" y="9321"/>
                  </a:cubicBezTo>
                  <a:cubicBezTo>
                    <a:pt x="3600" y="9321"/>
                    <a:pt x="3175" y="9439"/>
                    <a:pt x="2806" y="9675"/>
                  </a:cubicBezTo>
                  <a:cubicBezTo>
                    <a:pt x="2751" y="9734"/>
                    <a:pt x="2677" y="9734"/>
                    <a:pt x="2603" y="9695"/>
                  </a:cubicBezTo>
                  <a:cubicBezTo>
                    <a:pt x="2529" y="9655"/>
                    <a:pt x="2492" y="9596"/>
                    <a:pt x="2492" y="9498"/>
                  </a:cubicBezTo>
                  <a:lnTo>
                    <a:pt x="2492" y="7667"/>
                  </a:lnTo>
                  <a:cubicBezTo>
                    <a:pt x="2492" y="7529"/>
                    <a:pt x="2585" y="7450"/>
                    <a:pt x="2695" y="7450"/>
                  </a:cubicBezTo>
                  <a:lnTo>
                    <a:pt x="6775" y="7450"/>
                  </a:lnTo>
                  <a:cubicBezTo>
                    <a:pt x="6794" y="7450"/>
                    <a:pt x="6794" y="7450"/>
                    <a:pt x="6794" y="7430"/>
                  </a:cubicBezTo>
                  <a:cubicBezTo>
                    <a:pt x="6794" y="7430"/>
                    <a:pt x="6812" y="7411"/>
                    <a:pt x="6812" y="7411"/>
                  </a:cubicBezTo>
                  <a:lnTo>
                    <a:pt x="6812" y="5540"/>
                  </a:lnTo>
                  <a:cubicBezTo>
                    <a:pt x="6812" y="5520"/>
                    <a:pt x="6812" y="5520"/>
                    <a:pt x="6794" y="5520"/>
                  </a:cubicBezTo>
                  <a:cubicBezTo>
                    <a:pt x="6794" y="5520"/>
                    <a:pt x="6775" y="5501"/>
                    <a:pt x="6775" y="5501"/>
                  </a:cubicBezTo>
                  <a:lnTo>
                    <a:pt x="369" y="5501"/>
                  </a:lnTo>
                  <a:cubicBezTo>
                    <a:pt x="351" y="5501"/>
                    <a:pt x="351" y="5501"/>
                    <a:pt x="351" y="5520"/>
                  </a:cubicBezTo>
                  <a:cubicBezTo>
                    <a:pt x="351" y="5520"/>
                    <a:pt x="332" y="5540"/>
                    <a:pt x="332" y="5540"/>
                  </a:cubicBezTo>
                  <a:lnTo>
                    <a:pt x="332" y="11939"/>
                  </a:lnTo>
                  <a:cubicBezTo>
                    <a:pt x="332" y="11959"/>
                    <a:pt x="332" y="11959"/>
                    <a:pt x="351" y="11959"/>
                  </a:cubicBezTo>
                  <a:cubicBezTo>
                    <a:pt x="351" y="11959"/>
                    <a:pt x="369" y="11979"/>
                    <a:pt x="369" y="11979"/>
                  </a:cubicBezTo>
                  <a:lnTo>
                    <a:pt x="2548" y="11979"/>
                  </a:lnTo>
                  <a:cubicBezTo>
                    <a:pt x="2585" y="11979"/>
                    <a:pt x="2585" y="11979"/>
                    <a:pt x="2603" y="11920"/>
                  </a:cubicBezTo>
                  <a:cubicBezTo>
                    <a:pt x="2695" y="11703"/>
                    <a:pt x="2843" y="11526"/>
                    <a:pt x="3065" y="11388"/>
                  </a:cubicBezTo>
                  <a:cubicBezTo>
                    <a:pt x="3286" y="11270"/>
                    <a:pt x="3508" y="11191"/>
                    <a:pt x="3766" y="11191"/>
                  </a:cubicBezTo>
                  <a:cubicBezTo>
                    <a:pt x="3988" y="11191"/>
                    <a:pt x="4209" y="11250"/>
                    <a:pt x="4394" y="11368"/>
                  </a:cubicBezTo>
                  <a:cubicBezTo>
                    <a:pt x="4578" y="11486"/>
                    <a:pt x="4708" y="11664"/>
                    <a:pt x="4800" y="11880"/>
                  </a:cubicBezTo>
                  <a:cubicBezTo>
                    <a:pt x="4892" y="12097"/>
                    <a:pt x="4948" y="12372"/>
                    <a:pt x="4948" y="12688"/>
                  </a:cubicBezTo>
                  <a:cubicBezTo>
                    <a:pt x="4948" y="13022"/>
                    <a:pt x="4892" y="13318"/>
                    <a:pt x="4763" y="13534"/>
                  </a:cubicBezTo>
                  <a:cubicBezTo>
                    <a:pt x="4652" y="13751"/>
                    <a:pt x="4505" y="13948"/>
                    <a:pt x="4320" y="14066"/>
                  </a:cubicBezTo>
                  <a:cubicBezTo>
                    <a:pt x="4135" y="14184"/>
                    <a:pt x="3914" y="14243"/>
                    <a:pt x="3692" y="14243"/>
                  </a:cubicBezTo>
                  <a:cubicBezTo>
                    <a:pt x="3231" y="14243"/>
                    <a:pt x="2880" y="14007"/>
                    <a:pt x="2677" y="13534"/>
                  </a:cubicBezTo>
                  <a:cubicBezTo>
                    <a:pt x="2622" y="13436"/>
                    <a:pt x="2585" y="13337"/>
                    <a:pt x="2566" y="13259"/>
                  </a:cubicBezTo>
                  <a:cubicBezTo>
                    <a:pt x="2529" y="13199"/>
                    <a:pt x="2511" y="13199"/>
                    <a:pt x="2492" y="13199"/>
                  </a:cubicBezTo>
                  <a:lnTo>
                    <a:pt x="351" y="13199"/>
                  </a:lnTo>
                  <a:cubicBezTo>
                    <a:pt x="332" y="13199"/>
                    <a:pt x="314" y="13199"/>
                    <a:pt x="314" y="13199"/>
                  </a:cubicBezTo>
                  <a:cubicBezTo>
                    <a:pt x="314" y="13199"/>
                    <a:pt x="314" y="13199"/>
                    <a:pt x="314" y="13219"/>
                  </a:cubicBezTo>
                  <a:lnTo>
                    <a:pt x="314" y="13239"/>
                  </a:lnTo>
                  <a:cubicBezTo>
                    <a:pt x="369" y="13554"/>
                    <a:pt x="443" y="13849"/>
                    <a:pt x="535" y="14125"/>
                  </a:cubicBezTo>
                  <a:cubicBezTo>
                    <a:pt x="775" y="14735"/>
                    <a:pt x="1200" y="15247"/>
                    <a:pt x="1754" y="15602"/>
                  </a:cubicBezTo>
                  <a:cubicBezTo>
                    <a:pt x="2308" y="15956"/>
                    <a:pt x="3157" y="16192"/>
                    <a:pt x="3914" y="16192"/>
                  </a:cubicBezTo>
                  <a:cubicBezTo>
                    <a:pt x="3932" y="16192"/>
                    <a:pt x="3969" y="16192"/>
                    <a:pt x="3988" y="16212"/>
                  </a:cubicBezTo>
                  <a:lnTo>
                    <a:pt x="11502" y="20839"/>
                  </a:lnTo>
                  <a:cubicBezTo>
                    <a:pt x="12166" y="21253"/>
                    <a:pt x="12978" y="21253"/>
                    <a:pt x="13643" y="20839"/>
                  </a:cubicBezTo>
                  <a:lnTo>
                    <a:pt x="20252" y="16763"/>
                  </a:lnTo>
                  <a:cubicBezTo>
                    <a:pt x="20917" y="16350"/>
                    <a:pt x="21323" y="15602"/>
                    <a:pt x="21323" y="14794"/>
                  </a:cubicBezTo>
                  <a:lnTo>
                    <a:pt x="21323" y="6643"/>
                  </a:lnTo>
                  <a:cubicBezTo>
                    <a:pt x="21323" y="5835"/>
                    <a:pt x="20917" y="5067"/>
                    <a:pt x="20252" y="4674"/>
                  </a:cubicBezTo>
                  <a:lnTo>
                    <a:pt x="13643" y="598"/>
                  </a:lnTo>
                  <a:cubicBezTo>
                    <a:pt x="12978" y="184"/>
                    <a:pt x="12166" y="184"/>
                    <a:pt x="11502" y="598"/>
                  </a:cubicBezTo>
                  <a:cubicBezTo>
                    <a:pt x="11483" y="618"/>
                    <a:pt x="11465" y="618"/>
                    <a:pt x="11446" y="618"/>
                  </a:cubicBezTo>
                  <a:lnTo>
                    <a:pt x="5649" y="3945"/>
                  </a:lnTo>
                  <a:cubicBezTo>
                    <a:pt x="5575" y="3985"/>
                    <a:pt x="5502" y="3965"/>
                    <a:pt x="5465" y="3886"/>
                  </a:cubicBezTo>
                  <a:cubicBezTo>
                    <a:pt x="5428" y="3807"/>
                    <a:pt x="5446" y="3729"/>
                    <a:pt x="5520" y="3689"/>
                  </a:cubicBezTo>
                  <a:lnTo>
                    <a:pt x="11354" y="342"/>
                  </a:lnTo>
                  <a:cubicBezTo>
                    <a:pt x="11372" y="342"/>
                    <a:pt x="11391" y="322"/>
                    <a:pt x="11409" y="322"/>
                  </a:cubicBezTo>
                  <a:cubicBezTo>
                    <a:pt x="12148" y="-111"/>
                    <a:pt x="13052" y="-111"/>
                    <a:pt x="13791" y="342"/>
                  </a:cubicBezTo>
                  <a:lnTo>
                    <a:pt x="20400" y="4418"/>
                  </a:lnTo>
                  <a:cubicBezTo>
                    <a:pt x="21138" y="4871"/>
                    <a:pt x="21600" y="5737"/>
                    <a:pt x="21600" y="6643"/>
                  </a:cubicBezTo>
                  <a:lnTo>
                    <a:pt x="21600" y="14794"/>
                  </a:lnTo>
                  <a:cubicBezTo>
                    <a:pt x="21600" y="15700"/>
                    <a:pt x="21138" y="16566"/>
                    <a:pt x="20400" y="17019"/>
                  </a:cubicBezTo>
                  <a:lnTo>
                    <a:pt x="13791" y="21095"/>
                  </a:lnTo>
                  <a:cubicBezTo>
                    <a:pt x="13329" y="21371"/>
                    <a:pt x="12923" y="21489"/>
                    <a:pt x="12498" y="21489"/>
                  </a:cubicBezTo>
                  <a:close/>
                </a:path>
              </a:pathLst>
            </a:custGeom>
            <a:solidFill>
              <a:srgbClr val="0058A3"/>
            </a:solidFill>
            <a:ln w="12700">
              <a:miter lim="400000"/>
            </a:ln>
          </p:spPr>
          <p:txBody>
            <a:bodyPr lIns="38100" tIns="38100" rIns="38100" bIns="38100" anchor="ctr"/>
            <a:lstStyle/>
            <a:p>
              <a:endParaRPr lang="en-US" sz="2400"/>
            </a:p>
          </p:txBody>
        </p:sp>
      </p:grpSp>
      <p:grpSp>
        <p:nvGrpSpPr>
          <p:cNvPr id="34" name="Group 33">
            <a:extLst>
              <a:ext uri="{FF2B5EF4-FFF2-40B4-BE49-F238E27FC236}">
                <a16:creationId xmlns:a16="http://schemas.microsoft.com/office/drawing/2014/main" id="{C94F4CA7-1DCB-4340-9656-CBFB6E0BD8A5}"/>
              </a:ext>
            </a:extLst>
          </p:cNvPr>
          <p:cNvGrpSpPr/>
          <p:nvPr/>
        </p:nvGrpSpPr>
        <p:grpSpPr>
          <a:xfrm>
            <a:off x="4647471" y="1807029"/>
            <a:ext cx="2745864" cy="2529898"/>
            <a:chOff x="1891724" y="14611"/>
            <a:chExt cx="2798535" cy="2580195"/>
          </a:xfrm>
        </p:grpSpPr>
        <p:sp>
          <p:nvSpPr>
            <p:cNvPr id="38" name="مربع نص 24">
              <a:extLst>
                <a:ext uri="{FF2B5EF4-FFF2-40B4-BE49-F238E27FC236}">
                  <a16:creationId xmlns:a16="http://schemas.microsoft.com/office/drawing/2014/main" id="{C28F403F-C090-44DE-ACE4-F07AA30B66E3}"/>
                </a:ext>
              </a:extLst>
            </p:cNvPr>
            <p:cNvSpPr txBox="1"/>
            <p:nvPr/>
          </p:nvSpPr>
          <p:spPr>
            <a:xfrm>
              <a:off x="2744204" y="802724"/>
              <a:ext cx="1825888" cy="1604200"/>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التركيز على المخرجات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9" name="Shape">
              <a:extLst>
                <a:ext uri="{FF2B5EF4-FFF2-40B4-BE49-F238E27FC236}">
                  <a16:creationId xmlns:a16="http://schemas.microsoft.com/office/drawing/2014/main" id="{216F8C2C-2692-45DE-AC53-AA43230E7B41}"/>
                </a:ext>
              </a:extLst>
            </p:cNvPr>
            <p:cNvSpPr/>
            <p:nvPr/>
          </p:nvSpPr>
          <p:spPr>
            <a:xfrm>
              <a:off x="1891724" y="14611"/>
              <a:ext cx="2798535" cy="2580195"/>
            </a:xfrm>
            <a:custGeom>
              <a:avLst/>
              <a:gdLst/>
              <a:ahLst/>
              <a:cxnLst>
                <a:cxn ang="0">
                  <a:pos x="wd2" y="hd2"/>
                </a:cxn>
                <a:cxn ang="5400000">
                  <a:pos x="wd2" y="hd2"/>
                </a:cxn>
                <a:cxn ang="10800000">
                  <a:pos x="wd2" y="hd2"/>
                </a:cxn>
                <a:cxn ang="16200000">
                  <a:pos x="wd2" y="hd2"/>
                </a:cxn>
              </a:cxnLst>
              <a:rect l="0" t="0" r="r" b="b"/>
              <a:pathLst>
                <a:path w="21600" h="21486" extrusionOk="0">
                  <a:moveTo>
                    <a:pt x="12600" y="21486"/>
                  </a:moveTo>
                  <a:cubicBezTo>
                    <a:pt x="12178" y="21486"/>
                    <a:pt x="11773" y="21367"/>
                    <a:pt x="11406" y="21149"/>
                  </a:cubicBezTo>
                  <a:lnTo>
                    <a:pt x="3729" y="16373"/>
                  </a:lnTo>
                  <a:lnTo>
                    <a:pt x="386" y="16373"/>
                  </a:lnTo>
                  <a:cubicBezTo>
                    <a:pt x="294" y="16373"/>
                    <a:pt x="220" y="16334"/>
                    <a:pt x="165" y="16274"/>
                  </a:cubicBezTo>
                  <a:cubicBezTo>
                    <a:pt x="110" y="16215"/>
                    <a:pt x="73" y="16136"/>
                    <a:pt x="73" y="16036"/>
                  </a:cubicBezTo>
                  <a:lnTo>
                    <a:pt x="73" y="14293"/>
                  </a:lnTo>
                  <a:cubicBezTo>
                    <a:pt x="73" y="14154"/>
                    <a:pt x="110" y="14035"/>
                    <a:pt x="202" y="13956"/>
                  </a:cubicBezTo>
                  <a:cubicBezTo>
                    <a:pt x="790" y="13381"/>
                    <a:pt x="1561" y="12529"/>
                    <a:pt x="2516" y="11439"/>
                  </a:cubicBezTo>
                  <a:lnTo>
                    <a:pt x="3398" y="10448"/>
                  </a:lnTo>
                  <a:cubicBezTo>
                    <a:pt x="4463" y="9259"/>
                    <a:pt x="4684" y="8685"/>
                    <a:pt x="4684" y="8407"/>
                  </a:cubicBezTo>
                  <a:cubicBezTo>
                    <a:pt x="4684" y="8149"/>
                    <a:pt x="4592" y="7932"/>
                    <a:pt x="4408" y="7773"/>
                  </a:cubicBezTo>
                  <a:cubicBezTo>
                    <a:pt x="4225" y="7595"/>
                    <a:pt x="3986" y="7515"/>
                    <a:pt x="3692" y="7515"/>
                  </a:cubicBezTo>
                  <a:cubicBezTo>
                    <a:pt x="3398" y="7515"/>
                    <a:pt x="3159" y="7595"/>
                    <a:pt x="2976" y="7773"/>
                  </a:cubicBezTo>
                  <a:cubicBezTo>
                    <a:pt x="2792" y="7951"/>
                    <a:pt x="2718" y="8169"/>
                    <a:pt x="2718" y="8447"/>
                  </a:cubicBezTo>
                  <a:lnTo>
                    <a:pt x="2718" y="8823"/>
                  </a:lnTo>
                  <a:cubicBezTo>
                    <a:pt x="2718" y="8922"/>
                    <a:pt x="2682" y="9002"/>
                    <a:pt x="2627" y="9061"/>
                  </a:cubicBezTo>
                  <a:cubicBezTo>
                    <a:pt x="2571" y="9120"/>
                    <a:pt x="2498" y="9160"/>
                    <a:pt x="2406" y="9160"/>
                  </a:cubicBezTo>
                  <a:lnTo>
                    <a:pt x="312" y="9160"/>
                  </a:lnTo>
                  <a:cubicBezTo>
                    <a:pt x="220" y="9160"/>
                    <a:pt x="147" y="9120"/>
                    <a:pt x="92" y="9061"/>
                  </a:cubicBezTo>
                  <a:cubicBezTo>
                    <a:pt x="37" y="9002"/>
                    <a:pt x="0" y="8922"/>
                    <a:pt x="0" y="8823"/>
                  </a:cubicBezTo>
                  <a:lnTo>
                    <a:pt x="0" y="8031"/>
                  </a:lnTo>
                  <a:cubicBezTo>
                    <a:pt x="37" y="7416"/>
                    <a:pt x="239" y="6861"/>
                    <a:pt x="569" y="6406"/>
                  </a:cubicBezTo>
                  <a:cubicBezTo>
                    <a:pt x="900" y="5950"/>
                    <a:pt x="1341" y="5593"/>
                    <a:pt x="1892" y="5355"/>
                  </a:cubicBezTo>
                  <a:cubicBezTo>
                    <a:pt x="2424" y="5118"/>
                    <a:pt x="3031" y="4999"/>
                    <a:pt x="3692" y="4999"/>
                  </a:cubicBezTo>
                  <a:cubicBezTo>
                    <a:pt x="4427" y="4999"/>
                    <a:pt x="5088" y="5157"/>
                    <a:pt x="5639" y="5454"/>
                  </a:cubicBezTo>
                  <a:cubicBezTo>
                    <a:pt x="6190" y="5752"/>
                    <a:pt x="6631" y="6168"/>
                    <a:pt x="6924" y="6683"/>
                  </a:cubicBezTo>
                  <a:cubicBezTo>
                    <a:pt x="7218" y="7198"/>
                    <a:pt x="7365" y="7773"/>
                    <a:pt x="7365" y="8387"/>
                  </a:cubicBezTo>
                  <a:cubicBezTo>
                    <a:pt x="7365" y="8843"/>
                    <a:pt x="7255" y="9299"/>
                    <a:pt x="7053" y="9755"/>
                  </a:cubicBezTo>
                  <a:cubicBezTo>
                    <a:pt x="6851" y="10210"/>
                    <a:pt x="6557" y="10686"/>
                    <a:pt x="6153" y="11181"/>
                  </a:cubicBezTo>
                  <a:cubicBezTo>
                    <a:pt x="5878" y="11538"/>
                    <a:pt x="5565" y="11915"/>
                    <a:pt x="5235" y="12271"/>
                  </a:cubicBezTo>
                  <a:cubicBezTo>
                    <a:pt x="4904" y="12628"/>
                    <a:pt x="4427" y="13123"/>
                    <a:pt x="3820" y="13758"/>
                  </a:cubicBezTo>
                  <a:lnTo>
                    <a:pt x="3692" y="13896"/>
                  </a:lnTo>
                  <a:lnTo>
                    <a:pt x="7200" y="13896"/>
                  </a:lnTo>
                  <a:cubicBezTo>
                    <a:pt x="7273" y="13896"/>
                    <a:pt x="7329" y="13956"/>
                    <a:pt x="7329" y="14035"/>
                  </a:cubicBezTo>
                  <a:cubicBezTo>
                    <a:pt x="7329" y="14114"/>
                    <a:pt x="7273" y="14174"/>
                    <a:pt x="7200" y="14174"/>
                  </a:cubicBezTo>
                  <a:lnTo>
                    <a:pt x="3490" y="14174"/>
                  </a:lnTo>
                  <a:cubicBezTo>
                    <a:pt x="3416" y="14174"/>
                    <a:pt x="3343" y="14134"/>
                    <a:pt x="3306" y="14055"/>
                  </a:cubicBezTo>
                  <a:cubicBezTo>
                    <a:pt x="3269" y="13976"/>
                    <a:pt x="3288" y="13896"/>
                    <a:pt x="3343" y="13817"/>
                  </a:cubicBezTo>
                  <a:lnTo>
                    <a:pt x="3637" y="13520"/>
                  </a:lnTo>
                  <a:cubicBezTo>
                    <a:pt x="4243" y="12886"/>
                    <a:pt x="4702" y="12410"/>
                    <a:pt x="5051" y="12053"/>
                  </a:cubicBezTo>
                  <a:cubicBezTo>
                    <a:pt x="5382" y="11697"/>
                    <a:pt x="5694" y="11340"/>
                    <a:pt x="5951" y="10983"/>
                  </a:cubicBezTo>
                  <a:cubicBezTo>
                    <a:pt x="6337" y="10508"/>
                    <a:pt x="6612" y="10052"/>
                    <a:pt x="6814" y="9616"/>
                  </a:cubicBezTo>
                  <a:cubicBezTo>
                    <a:pt x="6998" y="9200"/>
                    <a:pt x="7090" y="8784"/>
                    <a:pt x="7090" y="8387"/>
                  </a:cubicBezTo>
                  <a:cubicBezTo>
                    <a:pt x="7090" y="7832"/>
                    <a:pt x="6961" y="7297"/>
                    <a:pt x="6686" y="6842"/>
                  </a:cubicBezTo>
                  <a:cubicBezTo>
                    <a:pt x="6410" y="6386"/>
                    <a:pt x="6025" y="6009"/>
                    <a:pt x="5510" y="5732"/>
                  </a:cubicBezTo>
                  <a:cubicBezTo>
                    <a:pt x="4996" y="5454"/>
                    <a:pt x="4390" y="5316"/>
                    <a:pt x="3692" y="5316"/>
                  </a:cubicBezTo>
                  <a:cubicBezTo>
                    <a:pt x="3067" y="5316"/>
                    <a:pt x="2498" y="5435"/>
                    <a:pt x="2002" y="5653"/>
                  </a:cubicBezTo>
                  <a:cubicBezTo>
                    <a:pt x="1506" y="5871"/>
                    <a:pt x="1102" y="6207"/>
                    <a:pt x="790" y="6624"/>
                  </a:cubicBezTo>
                  <a:cubicBezTo>
                    <a:pt x="496" y="7040"/>
                    <a:pt x="312" y="7535"/>
                    <a:pt x="276" y="8070"/>
                  </a:cubicBezTo>
                  <a:lnTo>
                    <a:pt x="276" y="8843"/>
                  </a:lnTo>
                  <a:cubicBezTo>
                    <a:pt x="276" y="8863"/>
                    <a:pt x="276" y="8863"/>
                    <a:pt x="294" y="8863"/>
                  </a:cubicBezTo>
                  <a:cubicBezTo>
                    <a:pt x="294" y="8863"/>
                    <a:pt x="312" y="8883"/>
                    <a:pt x="312" y="8883"/>
                  </a:cubicBezTo>
                  <a:lnTo>
                    <a:pt x="2406" y="8883"/>
                  </a:lnTo>
                  <a:cubicBezTo>
                    <a:pt x="2425" y="8883"/>
                    <a:pt x="2425" y="8883"/>
                    <a:pt x="2425" y="8863"/>
                  </a:cubicBezTo>
                  <a:cubicBezTo>
                    <a:pt x="2425" y="8863"/>
                    <a:pt x="2443" y="8843"/>
                    <a:pt x="2443" y="8843"/>
                  </a:cubicBezTo>
                  <a:lnTo>
                    <a:pt x="2443" y="8467"/>
                  </a:lnTo>
                  <a:cubicBezTo>
                    <a:pt x="2443" y="8110"/>
                    <a:pt x="2553" y="7793"/>
                    <a:pt x="2792" y="7575"/>
                  </a:cubicBezTo>
                  <a:cubicBezTo>
                    <a:pt x="3012" y="7357"/>
                    <a:pt x="3325" y="7238"/>
                    <a:pt x="3692" y="7238"/>
                  </a:cubicBezTo>
                  <a:cubicBezTo>
                    <a:pt x="4059" y="7238"/>
                    <a:pt x="4353" y="7357"/>
                    <a:pt x="4592" y="7575"/>
                  </a:cubicBezTo>
                  <a:cubicBezTo>
                    <a:pt x="4831" y="7793"/>
                    <a:pt x="4959" y="8090"/>
                    <a:pt x="4959" y="8447"/>
                  </a:cubicBezTo>
                  <a:cubicBezTo>
                    <a:pt x="4959" y="8942"/>
                    <a:pt x="4518" y="9675"/>
                    <a:pt x="3600" y="10706"/>
                  </a:cubicBezTo>
                  <a:lnTo>
                    <a:pt x="2737" y="11697"/>
                  </a:lnTo>
                  <a:cubicBezTo>
                    <a:pt x="1782" y="12787"/>
                    <a:pt x="992" y="13639"/>
                    <a:pt x="422" y="14233"/>
                  </a:cubicBezTo>
                  <a:cubicBezTo>
                    <a:pt x="386" y="14273"/>
                    <a:pt x="386" y="14312"/>
                    <a:pt x="386" y="14352"/>
                  </a:cubicBezTo>
                  <a:lnTo>
                    <a:pt x="386" y="16096"/>
                  </a:lnTo>
                  <a:cubicBezTo>
                    <a:pt x="386" y="16116"/>
                    <a:pt x="386" y="16116"/>
                    <a:pt x="404" y="16116"/>
                  </a:cubicBezTo>
                  <a:cubicBezTo>
                    <a:pt x="404" y="16116"/>
                    <a:pt x="422" y="16136"/>
                    <a:pt x="422" y="16136"/>
                  </a:cubicBezTo>
                  <a:lnTo>
                    <a:pt x="3802" y="16136"/>
                  </a:lnTo>
                  <a:lnTo>
                    <a:pt x="3802" y="16136"/>
                  </a:lnTo>
                  <a:cubicBezTo>
                    <a:pt x="3820" y="16136"/>
                    <a:pt x="3857" y="16136"/>
                    <a:pt x="3876" y="16155"/>
                  </a:cubicBezTo>
                  <a:lnTo>
                    <a:pt x="11590" y="20951"/>
                  </a:lnTo>
                  <a:cubicBezTo>
                    <a:pt x="12251" y="21367"/>
                    <a:pt x="13059" y="21367"/>
                    <a:pt x="13720" y="20951"/>
                  </a:cubicBezTo>
                  <a:lnTo>
                    <a:pt x="20296" y="16849"/>
                  </a:lnTo>
                  <a:cubicBezTo>
                    <a:pt x="20957" y="16433"/>
                    <a:pt x="21361" y="15680"/>
                    <a:pt x="21361" y="14867"/>
                  </a:cubicBezTo>
                  <a:lnTo>
                    <a:pt x="21361" y="6663"/>
                  </a:lnTo>
                  <a:cubicBezTo>
                    <a:pt x="21361" y="5851"/>
                    <a:pt x="20957" y="5078"/>
                    <a:pt x="20296" y="4682"/>
                  </a:cubicBezTo>
                  <a:lnTo>
                    <a:pt x="13720" y="580"/>
                  </a:lnTo>
                  <a:cubicBezTo>
                    <a:pt x="13078" y="183"/>
                    <a:pt x="12269" y="163"/>
                    <a:pt x="11608" y="580"/>
                  </a:cubicBezTo>
                  <a:cubicBezTo>
                    <a:pt x="11608" y="580"/>
                    <a:pt x="11590" y="580"/>
                    <a:pt x="11590" y="599"/>
                  </a:cubicBezTo>
                  <a:lnTo>
                    <a:pt x="5786" y="3968"/>
                  </a:lnTo>
                  <a:cubicBezTo>
                    <a:pt x="5712" y="4008"/>
                    <a:pt x="5639" y="3988"/>
                    <a:pt x="5602" y="3909"/>
                  </a:cubicBezTo>
                  <a:cubicBezTo>
                    <a:pt x="5565" y="3829"/>
                    <a:pt x="5584" y="3750"/>
                    <a:pt x="5657" y="3711"/>
                  </a:cubicBezTo>
                  <a:lnTo>
                    <a:pt x="11443" y="342"/>
                  </a:lnTo>
                  <a:cubicBezTo>
                    <a:pt x="11443" y="342"/>
                    <a:pt x="11443" y="342"/>
                    <a:pt x="11443" y="342"/>
                  </a:cubicBezTo>
                  <a:cubicBezTo>
                    <a:pt x="12178" y="-114"/>
                    <a:pt x="13096" y="-114"/>
                    <a:pt x="13831" y="342"/>
                  </a:cubicBezTo>
                  <a:lnTo>
                    <a:pt x="20406" y="4444"/>
                  </a:lnTo>
                  <a:cubicBezTo>
                    <a:pt x="21141" y="4900"/>
                    <a:pt x="21600" y="5772"/>
                    <a:pt x="21600" y="6683"/>
                  </a:cubicBezTo>
                  <a:lnTo>
                    <a:pt x="21600" y="14887"/>
                  </a:lnTo>
                  <a:cubicBezTo>
                    <a:pt x="21600" y="15799"/>
                    <a:pt x="21141" y="16671"/>
                    <a:pt x="20406" y="17126"/>
                  </a:cubicBezTo>
                  <a:lnTo>
                    <a:pt x="13831" y="21228"/>
                  </a:lnTo>
                  <a:cubicBezTo>
                    <a:pt x="13427" y="21367"/>
                    <a:pt x="13004" y="21486"/>
                    <a:pt x="12600" y="21486"/>
                  </a:cubicBezTo>
                  <a:close/>
                </a:path>
              </a:pathLst>
            </a:custGeom>
            <a:solidFill>
              <a:srgbClr val="0058A3"/>
            </a:solidFill>
            <a:ln w="12700">
              <a:miter lim="400000"/>
            </a:ln>
          </p:spPr>
          <p:txBody>
            <a:bodyPr lIns="38100" tIns="38100" rIns="38100" bIns="38100" anchor="ctr"/>
            <a:lstStyle/>
            <a:p>
              <a:endParaRPr lang="en-US" sz="2400"/>
            </a:p>
          </p:txBody>
        </p:sp>
      </p:grpSp>
      <p:grpSp>
        <p:nvGrpSpPr>
          <p:cNvPr id="35" name="Group 34">
            <a:extLst>
              <a:ext uri="{FF2B5EF4-FFF2-40B4-BE49-F238E27FC236}">
                <a16:creationId xmlns:a16="http://schemas.microsoft.com/office/drawing/2014/main" id="{2565D16B-CA29-4768-AD29-33FD3BECC09F}"/>
              </a:ext>
            </a:extLst>
          </p:cNvPr>
          <p:cNvGrpSpPr/>
          <p:nvPr/>
        </p:nvGrpSpPr>
        <p:grpSpPr>
          <a:xfrm>
            <a:off x="1626710" y="1783698"/>
            <a:ext cx="2624441" cy="2539226"/>
            <a:chOff x="0" y="0"/>
            <a:chExt cx="2674783" cy="2589711"/>
          </a:xfrm>
        </p:grpSpPr>
        <p:sp>
          <p:nvSpPr>
            <p:cNvPr id="36" name="مربع نص 24">
              <a:extLst>
                <a:ext uri="{FF2B5EF4-FFF2-40B4-BE49-F238E27FC236}">
                  <a16:creationId xmlns:a16="http://schemas.microsoft.com/office/drawing/2014/main" id="{AB14C6A7-68CA-45C1-AA70-BD1DF9289C1C}"/>
                </a:ext>
              </a:extLst>
            </p:cNvPr>
            <p:cNvSpPr txBox="1"/>
            <p:nvPr/>
          </p:nvSpPr>
          <p:spPr>
            <a:xfrm>
              <a:off x="634236" y="596386"/>
              <a:ext cx="1955511" cy="193691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البدء من القمة إلى القاعدة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7" name="Shape">
              <a:extLst>
                <a:ext uri="{FF2B5EF4-FFF2-40B4-BE49-F238E27FC236}">
                  <a16:creationId xmlns:a16="http://schemas.microsoft.com/office/drawing/2014/main" id="{C4B2A35D-85DA-4A53-A74A-C640FD0032C5}"/>
                </a:ext>
              </a:extLst>
            </p:cNvPr>
            <p:cNvSpPr/>
            <p:nvPr/>
          </p:nvSpPr>
          <p:spPr>
            <a:xfrm>
              <a:off x="0" y="0"/>
              <a:ext cx="2674783" cy="2589711"/>
            </a:xfrm>
            <a:custGeom>
              <a:avLst/>
              <a:gdLst/>
              <a:ahLst/>
              <a:cxnLst>
                <a:cxn ang="0">
                  <a:pos x="wd2" y="hd2"/>
                </a:cxn>
                <a:cxn ang="5400000">
                  <a:pos x="wd2" y="hd2"/>
                </a:cxn>
                <a:cxn ang="10800000">
                  <a:pos x="wd2" y="hd2"/>
                </a:cxn>
                <a:cxn ang="16200000">
                  <a:pos x="wd2" y="hd2"/>
                </a:cxn>
              </a:cxnLst>
              <a:rect l="0" t="0" r="r" b="b"/>
              <a:pathLst>
                <a:path w="21600" h="21486" extrusionOk="0">
                  <a:moveTo>
                    <a:pt x="12203" y="21486"/>
                  </a:moveTo>
                  <a:cubicBezTo>
                    <a:pt x="11761" y="21486"/>
                    <a:pt x="11338" y="21368"/>
                    <a:pt x="10954" y="21150"/>
                  </a:cubicBezTo>
                  <a:lnTo>
                    <a:pt x="4401" y="17320"/>
                  </a:lnTo>
                  <a:cubicBezTo>
                    <a:pt x="4362" y="17300"/>
                    <a:pt x="4324" y="17241"/>
                    <a:pt x="4324" y="17202"/>
                  </a:cubicBezTo>
                  <a:lnTo>
                    <a:pt x="4324" y="5493"/>
                  </a:lnTo>
                  <a:cubicBezTo>
                    <a:pt x="4324" y="5474"/>
                    <a:pt x="4324" y="5474"/>
                    <a:pt x="4305" y="5474"/>
                  </a:cubicBezTo>
                  <a:cubicBezTo>
                    <a:pt x="4305" y="5474"/>
                    <a:pt x="4285" y="5454"/>
                    <a:pt x="4285" y="5454"/>
                  </a:cubicBezTo>
                  <a:lnTo>
                    <a:pt x="2056" y="5454"/>
                  </a:lnTo>
                  <a:cubicBezTo>
                    <a:pt x="1999" y="5454"/>
                    <a:pt x="1941" y="5474"/>
                    <a:pt x="1883" y="5493"/>
                  </a:cubicBezTo>
                  <a:lnTo>
                    <a:pt x="327" y="6184"/>
                  </a:lnTo>
                  <a:cubicBezTo>
                    <a:pt x="288" y="6204"/>
                    <a:pt x="269" y="6224"/>
                    <a:pt x="269" y="6263"/>
                  </a:cubicBezTo>
                  <a:lnTo>
                    <a:pt x="307" y="7902"/>
                  </a:lnTo>
                  <a:cubicBezTo>
                    <a:pt x="307" y="7902"/>
                    <a:pt x="307" y="7922"/>
                    <a:pt x="307" y="7922"/>
                  </a:cubicBezTo>
                  <a:lnTo>
                    <a:pt x="327" y="7922"/>
                  </a:lnTo>
                  <a:lnTo>
                    <a:pt x="1806" y="7566"/>
                  </a:lnTo>
                  <a:cubicBezTo>
                    <a:pt x="1883" y="7547"/>
                    <a:pt x="1960" y="7566"/>
                    <a:pt x="2018" y="7626"/>
                  </a:cubicBezTo>
                  <a:cubicBezTo>
                    <a:pt x="2075" y="7685"/>
                    <a:pt x="2095" y="7744"/>
                    <a:pt x="2095" y="7784"/>
                  </a:cubicBezTo>
                  <a:lnTo>
                    <a:pt x="2095" y="16056"/>
                  </a:lnTo>
                  <a:cubicBezTo>
                    <a:pt x="2095" y="16135"/>
                    <a:pt x="2037" y="16195"/>
                    <a:pt x="1960" y="16195"/>
                  </a:cubicBezTo>
                  <a:cubicBezTo>
                    <a:pt x="1883" y="16195"/>
                    <a:pt x="1826" y="16135"/>
                    <a:pt x="1826" y="16056"/>
                  </a:cubicBezTo>
                  <a:lnTo>
                    <a:pt x="1826" y="7863"/>
                  </a:lnTo>
                  <a:lnTo>
                    <a:pt x="365" y="8218"/>
                  </a:lnTo>
                  <a:cubicBezTo>
                    <a:pt x="346" y="8218"/>
                    <a:pt x="346" y="8218"/>
                    <a:pt x="327" y="8218"/>
                  </a:cubicBezTo>
                  <a:cubicBezTo>
                    <a:pt x="192" y="8218"/>
                    <a:pt x="38" y="8139"/>
                    <a:pt x="38" y="7902"/>
                  </a:cubicBezTo>
                  <a:lnTo>
                    <a:pt x="0" y="6263"/>
                  </a:lnTo>
                  <a:cubicBezTo>
                    <a:pt x="0" y="6105"/>
                    <a:pt x="77" y="5967"/>
                    <a:pt x="231" y="5908"/>
                  </a:cubicBezTo>
                  <a:lnTo>
                    <a:pt x="1806" y="5197"/>
                  </a:lnTo>
                  <a:cubicBezTo>
                    <a:pt x="1902" y="5158"/>
                    <a:pt x="1999" y="5138"/>
                    <a:pt x="2095" y="5138"/>
                  </a:cubicBezTo>
                  <a:lnTo>
                    <a:pt x="4324" y="5138"/>
                  </a:lnTo>
                  <a:cubicBezTo>
                    <a:pt x="4420" y="5138"/>
                    <a:pt x="4497" y="5177"/>
                    <a:pt x="4554" y="5237"/>
                  </a:cubicBezTo>
                  <a:cubicBezTo>
                    <a:pt x="4612" y="5296"/>
                    <a:pt x="4651" y="5375"/>
                    <a:pt x="4651" y="5474"/>
                  </a:cubicBezTo>
                  <a:lnTo>
                    <a:pt x="4651" y="17083"/>
                  </a:lnTo>
                  <a:lnTo>
                    <a:pt x="11107" y="20894"/>
                  </a:lnTo>
                  <a:cubicBezTo>
                    <a:pt x="11799" y="21308"/>
                    <a:pt x="12645" y="21308"/>
                    <a:pt x="13337" y="20894"/>
                  </a:cubicBezTo>
                  <a:lnTo>
                    <a:pt x="20216" y="16807"/>
                  </a:lnTo>
                  <a:cubicBezTo>
                    <a:pt x="20908" y="16392"/>
                    <a:pt x="21331" y="15642"/>
                    <a:pt x="21331" y="14832"/>
                  </a:cubicBezTo>
                  <a:lnTo>
                    <a:pt x="21331" y="6658"/>
                  </a:lnTo>
                  <a:cubicBezTo>
                    <a:pt x="21331" y="5849"/>
                    <a:pt x="20908" y="5079"/>
                    <a:pt x="20216" y="4684"/>
                  </a:cubicBezTo>
                  <a:lnTo>
                    <a:pt x="13337" y="597"/>
                  </a:lnTo>
                  <a:cubicBezTo>
                    <a:pt x="12645" y="182"/>
                    <a:pt x="11799" y="182"/>
                    <a:pt x="11107" y="597"/>
                  </a:cubicBezTo>
                  <a:lnTo>
                    <a:pt x="5035" y="3953"/>
                  </a:lnTo>
                  <a:cubicBezTo>
                    <a:pt x="4958" y="3993"/>
                    <a:pt x="4881" y="3973"/>
                    <a:pt x="4843" y="3894"/>
                  </a:cubicBezTo>
                  <a:cubicBezTo>
                    <a:pt x="4804" y="3815"/>
                    <a:pt x="4823" y="3736"/>
                    <a:pt x="4900" y="3697"/>
                  </a:cubicBezTo>
                  <a:lnTo>
                    <a:pt x="10973" y="340"/>
                  </a:lnTo>
                  <a:cubicBezTo>
                    <a:pt x="11742" y="-114"/>
                    <a:pt x="12702" y="-114"/>
                    <a:pt x="13471" y="340"/>
                  </a:cubicBezTo>
                  <a:lnTo>
                    <a:pt x="20351" y="4427"/>
                  </a:lnTo>
                  <a:cubicBezTo>
                    <a:pt x="21120" y="4881"/>
                    <a:pt x="21600" y="5750"/>
                    <a:pt x="21600" y="6658"/>
                  </a:cubicBezTo>
                  <a:lnTo>
                    <a:pt x="21600" y="14832"/>
                  </a:lnTo>
                  <a:cubicBezTo>
                    <a:pt x="21600" y="15740"/>
                    <a:pt x="21120" y="16609"/>
                    <a:pt x="20351" y="17063"/>
                  </a:cubicBezTo>
                  <a:lnTo>
                    <a:pt x="13471" y="21150"/>
                  </a:lnTo>
                  <a:cubicBezTo>
                    <a:pt x="13087" y="21368"/>
                    <a:pt x="12645" y="21486"/>
                    <a:pt x="12203" y="21486"/>
                  </a:cubicBezTo>
                  <a:close/>
                  <a:moveTo>
                    <a:pt x="1922" y="7843"/>
                  </a:moveTo>
                  <a:cubicBezTo>
                    <a:pt x="1922" y="7843"/>
                    <a:pt x="1922" y="7843"/>
                    <a:pt x="1922" y="7843"/>
                  </a:cubicBezTo>
                  <a:cubicBezTo>
                    <a:pt x="1922" y="7843"/>
                    <a:pt x="1922" y="7843"/>
                    <a:pt x="1922" y="7843"/>
                  </a:cubicBezTo>
                  <a:close/>
                </a:path>
              </a:pathLst>
            </a:custGeom>
            <a:solidFill>
              <a:srgbClr val="0058A3"/>
            </a:solidFill>
            <a:ln w="12700">
              <a:miter lim="400000"/>
            </a:ln>
          </p:spPr>
          <p:txBody>
            <a:bodyPr lIns="38100" tIns="38100" rIns="38100" bIns="38100" anchor="ctr"/>
            <a:lstStyle/>
            <a:p>
              <a:endParaRPr lang="en-US" sz="2400"/>
            </a:p>
          </p:txBody>
        </p:sp>
      </p:grpSp>
      <p:grpSp>
        <p:nvGrpSpPr>
          <p:cNvPr id="31" name="Group 30">
            <a:extLst>
              <a:ext uri="{FF2B5EF4-FFF2-40B4-BE49-F238E27FC236}">
                <a16:creationId xmlns:a16="http://schemas.microsoft.com/office/drawing/2014/main" id="{3BE0A761-13A6-42E8-B8B7-57C6B1BD0FB3}"/>
              </a:ext>
            </a:extLst>
          </p:cNvPr>
          <p:cNvGrpSpPr/>
          <p:nvPr/>
        </p:nvGrpSpPr>
        <p:grpSpPr>
          <a:xfrm>
            <a:off x="7821767" y="1807029"/>
            <a:ext cx="2743521" cy="2539228"/>
            <a:chOff x="3879597" y="14611"/>
            <a:chExt cx="2796148" cy="2589711"/>
          </a:xfrm>
        </p:grpSpPr>
        <p:sp>
          <p:nvSpPr>
            <p:cNvPr id="32" name="مربع نص 18">
              <a:extLst>
                <a:ext uri="{FF2B5EF4-FFF2-40B4-BE49-F238E27FC236}">
                  <a16:creationId xmlns:a16="http://schemas.microsoft.com/office/drawing/2014/main" id="{0683CCA1-3C17-451D-9667-91FE3C605B75}"/>
                </a:ext>
              </a:extLst>
            </p:cNvPr>
            <p:cNvSpPr txBox="1"/>
            <p:nvPr/>
          </p:nvSpPr>
          <p:spPr>
            <a:xfrm>
              <a:off x="4754222" y="802721"/>
              <a:ext cx="1664200" cy="180152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الاكتمال والتوازن</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3" name="Shape">
              <a:extLst>
                <a:ext uri="{FF2B5EF4-FFF2-40B4-BE49-F238E27FC236}">
                  <a16:creationId xmlns:a16="http://schemas.microsoft.com/office/drawing/2014/main" id="{3B83D2DB-0DFD-4282-8304-BD11A685E767}"/>
                </a:ext>
              </a:extLst>
            </p:cNvPr>
            <p:cNvSpPr/>
            <p:nvPr/>
          </p:nvSpPr>
          <p:spPr>
            <a:xfrm>
              <a:off x="3879597" y="14611"/>
              <a:ext cx="2796148" cy="2589711"/>
            </a:xfrm>
            <a:custGeom>
              <a:avLst/>
              <a:gdLst/>
              <a:ahLst/>
              <a:cxnLst>
                <a:cxn ang="0">
                  <a:pos x="wd2" y="hd2"/>
                </a:cxn>
                <a:cxn ang="5400000">
                  <a:pos x="wd2" y="hd2"/>
                </a:cxn>
                <a:cxn ang="10800000">
                  <a:pos x="wd2" y="hd2"/>
                </a:cxn>
                <a:cxn ang="16200000">
                  <a:pos x="wd2" y="hd2"/>
                </a:cxn>
              </a:cxnLst>
              <a:rect l="0" t="0" r="r" b="b"/>
              <a:pathLst>
                <a:path w="21600" h="21486" extrusionOk="0">
                  <a:moveTo>
                    <a:pt x="12611" y="21486"/>
                  </a:moveTo>
                  <a:cubicBezTo>
                    <a:pt x="12188" y="21486"/>
                    <a:pt x="11784" y="21368"/>
                    <a:pt x="11416" y="21150"/>
                  </a:cubicBezTo>
                  <a:lnTo>
                    <a:pt x="3989" y="16550"/>
                  </a:lnTo>
                  <a:cubicBezTo>
                    <a:pt x="3291" y="16550"/>
                    <a:pt x="2261" y="16333"/>
                    <a:pt x="1618" y="15898"/>
                  </a:cubicBezTo>
                  <a:cubicBezTo>
                    <a:pt x="1011" y="15484"/>
                    <a:pt x="570" y="14911"/>
                    <a:pt x="294" y="14200"/>
                  </a:cubicBezTo>
                  <a:cubicBezTo>
                    <a:pt x="129" y="13766"/>
                    <a:pt x="37" y="13292"/>
                    <a:pt x="0" y="12779"/>
                  </a:cubicBezTo>
                  <a:cubicBezTo>
                    <a:pt x="0" y="12562"/>
                    <a:pt x="110" y="12443"/>
                    <a:pt x="313" y="12443"/>
                  </a:cubicBezTo>
                  <a:lnTo>
                    <a:pt x="2408" y="12443"/>
                  </a:lnTo>
                  <a:cubicBezTo>
                    <a:pt x="2592" y="12443"/>
                    <a:pt x="2721" y="12562"/>
                    <a:pt x="2739" y="12759"/>
                  </a:cubicBezTo>
                  <a:cubicBezTo>
                    <a:pt x="2757" y="12996"/>
                    <a:pt x="2813" y="13233"/>
                    <a:pt x="2905" y="13470"/>
                  </a:cubicBezTo>
                  <a:cubicBezTo>
                    <a:pt x="2978" y="13648"/>
                    <a:pt x="3070" y="13786"/>
                    <a:pt x="3199" y="13885"/>
                  </a:cubicBezTo>
                  <a:cubicBezTo>
                    <a:pt x="3327" y="13983"/>
                    <a:pt x="3493" y="14023"/>
                    <a:pt x="3677" y="14023"/>
                  </a:cubicBezTo>
                  <a:cubicBezTo>
                    <a:pt x="4026" y="14023"/>
                    <a:pt x="4302" y="13845"/>
                    <a:pt x="4467" y="13509"/>
                  </a:cubicBezTo>
                  <a:cubicBezTo>
                    <a:pt x="4596" y="13272"/>
                    <a:pt x="4651" y="12957"/>
                    <a:pt x="4651" y="12542"/>
                  </a:cubicBezTo>
                  <a:cubicBezTo>
                    <a:pt x="4651" y="12147"/>
                    <a:pt x="4596" y="11811"/>
                    <a:pt x="4467" y="11515"/>
                  </a:cubicBezTo>
                  <a:cubicBezTo>
                    <a:pt x="4302" y="11180"/>
                    <a:pt x="4026" y="11022"/>
                    <a:pt x="3658" y="11022"/>
                  </a:cubicBezTo>
                  <a:cubicBezTo>
                    <a:pt x="3566" y="11022"/>
                    <a:pt x="3474" y="11061"/>
                    <a:pt x="3364" y="11120"/>
                  </a:cubicBezTo>
                  <a:cubicBezTo>
                    <a:pt x="3235" y="11199"/>
                    <a:pt x="3070" y="11318"/>
                    <a:pt x="2868" y="11456"/>
                  </a:cubicBezTo>
                  <a:cubicBezTo>
                    <a:pt x="2794" y="11515"/>
                    <a:pt x="2721" y="11535"/>
                    <a:pt x="2666" y="11535"/>
                  </a:cubicBezTo>
                  <a:cubicBezTo>
                    <a:pt x="2555" y="11535"/>
                    <a:pt x="2463" y="11476"/>
                    <a:pt x="2427" y="11377"/>
                  </a:cubicBezTo>
                  <a:lnTo>
                    <a:pt x="1397" y="9817"/>
                  </a:lnTo>
                  <a:cubicBezTo>
                    <a:pt x="1342" y="9738"/>
                    <a:pt x="1324" y="9659"/>
                    <a:pt x="1324" y="9600"/>
                  </a:cubicBezTo>
                  <a:cubicBezTo>
                    <a:pt x="1324" y="9482"/>
                    <a:pt x="1379" y="9403"/>
                    <a:pt x="1452" y="9343"/>
                  </a:cubicBezTo>
                  <a:lnTo>
                    <a:pt x="3474" y="7685"/>
                  </a:lnTo>
                  <a:lnTo>
                    <a:pt x="551" y="7685"/>
                  </a:lnTo>
                  <a:cubicBezTo>
                    <a:pt x="460" y="7685"/>
                    <a:pt x="386" y="7645"/>
                    <a:pt x="331" y="7586"/>
                  </a:cubicBezTo>
                  <a:cubicBezTo>
                    <a:pt x="276" y="7527"/>
                    <a:pt x="239" y="7448"/>
                    <a:pt x="239" y="7349"/>
                  </a:cubicBezTo>
                  <a:lnTo>
                    <a:pt x="239" y="5493"/>
                  </a:lnTo>
                  <a:cubicBezTo>
                    <a:pt x="239" y="5395"/>
                    <a:pt x="276" y="5316"/>
                    <a:pt x="331" y="5256"/>
                  </a:cubicBezTo>
                  <a:cubicBezTo>
                    <a:pt x="386" y="5197"/>
                    <a:pt x="460" y="5158"/>
                    <a:pt x="551" y="5158"/>
                  </a:cubicBezTo>
                  <a:lnTo>
                    <a:pt x="6894" y="5158"/>
                  </a:lnTo>
                  <a:cubicBezTo>
                    <a:pt x="6986" y="5158"/>
                    <a:pt x="7059" y="5197"/>
                    <a:pt x="7114" y="5256"/>
                  </a:cubicBezTo>
                  <a:cubicBezTo>
                    <a:pt x="7169" y="5316"/>
                    <a:pt x="7206" y="5395"/>
                    <a:pt x="7206" y="5493"/>
                  </a:cubicBezTo>
                  <a:lnTo>
                    <a:pt x="7206" y="7566"/>
                  </a:lnTo>
                  <a:cubicBezTo>
                    <a:pt x="7206" y="7705"/>
                    <a:pt x="7151" y="7823"/>
                    <a:pt x="7059" y="7922"/>
                  </a:cubicBezTo>
                  <a:lnTo>
                    <a:pt x="5294" y="9403"/>
                  </a:lnTo>
                  <a:cubicBezTo>
                    <a:pt x="5239" y="9462"/>
                    <a:pt x="5147" y="9442"/>
                    <a:pt x="5110" y="9383"/>
                  </a:cubicBezTo>
                  <a:cubicBezTo>
                    <a:pt x="5055" y="9324"/>
                    <a:pt x="5074" y="9225"/>
                    <a:pt x="5129" y="9185"/>
                  </a:cubicBezTo>
                  <a:lnTo>
                    <a:pt x="6894" y="7705"/>
                  </a:lnTo>
                  <a:cubicBezTo>
                    <a:pt x="6930" y="7665"/>
                    <a:pt x="6949" y="7645"/>
                    <a:pt x="6949" y="7586"/>
                  </a:cubicBezTo>
                  <a:lnTo>
                    <a:pt x="6949" y="5493"/>
                  </a:lnTo>
                  <a:cubicBezTo>
                    <a:pt x="6949" y="5474"/>
                    <a:pt x="6949" y="5474"/>
                    <a:pt x="6930" y="5474"/>
                  </a:cubicBezTo>
                  <a:cubicBezTo>
                    <a:pt x="6930" y="5474"/>
                    <a:pt x="6912" y="5454"/>
                    <a:pt x="6912" y="5454"/>
                  </a:cubicBezTo>
                  <a:lnTo>
                    <a:pt x="570" y="5454"/>
                  </a:lnTo>
                  <a:cubicBezTo>
                    <a:pt x="552" y="5454"/>
                    <a:pt x="552" y="5454"/>
                    <a:pt x="552" y="5474"/>
                  </a:cubicBezTo>
                  <a:cubicBezTo>
                    <a:pt x="552" y="5474"/>
                    <a:pt x="533" y="5493"/>
                    <a:pt x="533" y="5493"/>
                  </a:cubicBezTo>
                  <a:lnTo>
                    <a:pt x="533" y="7330"/>
                  </a:lnTo>
                  <a:cubicBezTo>
                    <a:pt x="533" y="7349"/>
                    <a:pt x="533" y="7349"/>
                    <a:pt x="552" y="7349"/>
                  </a:cubicBezTo>
                  <a:cubicBezTo>
                    <a:pt x="552" y="7349"/>
                    <a:pt x="570" y="7369"/>
                    <a:pt x="588" y="7369"/>
                  </a:cubicBezTo>
                  <a:lnTo>
                    <a:pt x="3769" y="7369"/>
                  </a:lnTo>
                  <a:cubicBezTo>
                    <a:pt x="3879" y="7369"/>
                    <a:pt x="3934" y="7448"/>
                    <a:pt x="3952" y="7507"/>
                  </a:cubicBezTo>
                  <a:cubicBezTo>
                    <a:pt x="3971" y="7586"/>
                    <a:pt x="3952" y="7645"/>
                    <a:pt x="3897" y="7705"/>
                  </a:cubicBezTo>
                  <a:cubicBezTo>
                    <a:pt x="3897" y="7705"/>
                    <a:pt x="3897" y="7705"/>
                    <a:pt x="3879" y="7724"/>
                  </a:cubicBezTo>
                  <a:lnTo>
                    <a:pt x="1636" y="9561"/>
                  </a:lnTo>
                  <a:cubicBezTo>
                    <a:pt x="1636" y="9561"/>
                    <a:pt x="1636" y="9561"/>
                    <a:pt x="1618" y="9561"/>
                  </a:cubicBezTo>
                  <a:lnTo>
                    <a:pt x="1618" y="9580"/>
                  </a:lnTo>
                  <a:cubicBezTo>
                    <a:pt x="1618" y="9580"/>
                    <a:pt x="1618" y="9600"/>
                    <a:pt x="1636" y="9640"/>
                  </a:cubicBezTo>
                  <a:lnTo>
                    <a:pt x="2666" y="11199"/>
                  </a:lnTo>
                  <a:cubicBezTo>
                    <a:pt x="2666" y="11199"/>
                    <a:pt x="2666" y="11219"/>
                    <a:pt x="2684" y="11219"/>
                  </a:cubicBezTo>
                  <a:cubicBezTo>
                    <a:pt x="2684" y="11219"/>
                    <a:pt x="2684" y="11239"/>
                    <a:pt x="2684" y="11239"/>
                  </a:cubicBezTo>
                  <a:cubicBezTo>
                    <a:pt x="2684" y="11239"/>
                    <a:pt x="2702" y="11239"/>
                    <a:pt x="2739" y="11219"/>
                  </a:cubicBezTo>
                  <a:cubicBezTo>
                    <a:pt x="2941" y="11061"/>
                    <a:pt x="3107" y="10943"/>
                    <a:pt x="3254" y="10864"/>
                  </a:cubicBezTo>
                  <a:cubicBezTo>
                    <a:pt x="3401" y="10765"/>
                    <a:pt x="3548" y="10725"/>
                    <a:pt x="3677" y="10725"/>
                  </a:cubicBezTo>
                  <a:cubicBezTo>
                    <a:pt x="4136" y="10725"/>
                    <a:pt x="4504" y="10943"/>
                    <a:pt x="4724" y="11377"/>
                  </a:cubicBezTo>
                  <a:cubicBezTo>
                    <a:pt x="4871" y="11713"/>
                    <a:pt x="4945" y="12108"/>
                    <a:pt x="4945" y="12542"/>
                  </a:cubicBezTo>
                  <a:cubicBezTo>
                    <a:pt x="4945" y="12996"/>
                    <a:pt x="4871" y="13371"/>
                    <a:pt x="4724" y="13648"/>
                  </a:cubicBezTo>
                  <a:cubicBezTo>
                    <a:pt x="4504" y="14082"/>
                    <a:pt x="4155" y="14319"/>
                    <a:pt x="3695" y="14319"/>
                  </a:cubicBezTo>
                  <a:cubicBezTo>
                    <a:pt x="3456" y="14319"/>
                    <a:pt x="3235" y="14260"/>
                    <a:pt x="3070" y="14121"/>
                  </a:cubicBezTo>
                  <a:cubicBezTo>
                    <a:pt x="2886" y="14003"/>
                    <a:pt x="2757" y="13806"/>
                    <a:pt x="2666" y="13569"/>
                  </a:cubicBezTo>
                  <a:cubicBezTo>
                    <a:pt x="2574" y="13312"/>
                    <a:pt x="2500" y="13055"/>
                    <a:pt x="2482" y="12779"/>
                  </a:cubicBezTo>
                  <a:cubicBezTo>
                    <a:pt x="2482" y="12739"/>
                    <a:pt x="2482" y="12720"/>
                    <a:pt x="2427" y="12720"/>
                  </a:cubicBezTo>
                  <a:lnTo>
                    <a:pt x="331" y="12720"/>
                  </a:lnTo>
                  <a:cubicBezTo>
                    <a:pt x="313" y="12720"/>
                    <a:pt x="294" y="12720"/>
                    <a:pt x="294" y="12720"/>
                  </a:cubicBezTo>
                  <a:cubicBezTo>
                    <a:pt x="294" y="12720"/>
                    <a:pt x="294" y="12720"/>
                    <a:pt x="294" y="12720"/>
                  </a:cubicBezTo>
                  <a:cubicBezTo>
                    <a:pt x="294" y="12720"/>
                    <a:pt x="294" y="12739"/>
                    <a:pt x="294" y="12759"/>
                  </a:cubicBezTo>
                  <a:cubicBezTo>
                    <a:pt x="331" y="13233"/>
                    <a:pt x="404" y="13687"/>
                    <a:pt x="570" y="14082"/>
                  </a:cubicBezTo>
                  <a:cubicBezTo>
                    <a:pt x="827" y="14734"/>
                    <a:pt x="1232" y="15267"/>
                    <a:pt x="1783" y="15642"/>
                  </a:cubicBezTo>
                  <a:cubicBezTo>
                    <a:pt x="2371" y="16037"/>
                    <a:pt x="3364" y="16254"/>
                    <a:pt x="4044" y="16254"/>
                  </a:cubicBezTo>
                  <a:cubicBezTo>
                    <a:pt x="4063" y="16254"/>
                    <a:pt x="4099" y="16254"/>
                    <a:pt x="4118" y="16274"/>
                  </a:cubicBezTo>
                  <a:lnTo>
                    <a:pt x="11563" y="20894"/>
                  </a:lnTo>
                  <a:cubicBezTo>
                    <a:pt x="12225" y="21308"/>
                    <a:pt x="13034" y="21308"/>
                    <a:pt x="13695" y="20894"/>
                  </a:cubicBezTo>
                  <a:lnTo>
                    <a:pt x="20276" y="16807"/>
                  </a:lnTo>
                  <a:cubicBezTo>
                    <a:pt x="20938" y="16392"/>
                    <a:pt x="21343" y="15642"/>
                    <a:pt x="21343" y="14832"/>
                  </a:cubicBezTo>
                  <a:lnTo>
                    <a:pt x="21343" y="6658"/>
                  </a:lnTo>
                  <a:cubicBezTo>
                    <a:pt x="21343" y="5849"/>
                    <a:pt x="20938" y="5079"/>
                    <a:pt x="20276" y="4684"/>
                  </a:cubicBezTo>
                  <a:lnTo>
                    <a:pt x="13695" y="597"/>
                  </a:lnTo>
                  <a:cubicBezTo>
                    <a:pt x="13034" y="182"/>
                    <a:pt x="12225" y="182"/>
                    <a:pt x="11563" y="597"/>
                  </a:cubicBezTo>
                  <a:lnTo>
                    <a:pt x="5846" y="3953"/>
                  </a:lnTo>
                  <a:cubicBezTo>
                    <a:pt x="5772" y="3993"/>
                    <a:pt x="5699" y="3973"/>
                    <a:pt x="5662" y="3894"/>
                  </a:cubicBezTo>
                  <a:cubicBezTo>
                    <a:pt x="5625" y="3815"/>
                    <a:pt x="5644" y="3736"/>
                    <a:pt x="5717" y="3697"/>
                  </a:cubicBezTo>
                  <a:lnTo>
                    <a:pt x="11434" y="340"/>
                  </a:lnTo>
                  <a:cubicBezTo>
                    <a:pt x="12170" y="-114"/>
                    <a:pt x="13089" y="-114"/>
                    <a:pt x="13824" y="340"/>
                  </a:cubicBezTo>
                  <a:lnTo>
                    <a:pt x="20405" y="4427"/>
                  </a:lnTo>
                  <a:cubicBezTo>
                    <a:pt x="21140" y="4881"/>
                    <a:pt x="21600" y="5750"/>
                    <a:pt x="21600" y="6658"/>
                  </a:cubicBezTo>
                  <a:lnTo>
                    <a:pt x="21600" y="14832"/>
                  </a:lnTo>
                  <a:cubicBezTo>
                    <a:pt x="21600" y="15740"/>
                    <a:pt x="21140" y="16609"/>
                    <a:pt x="20405" y="17063"/>
                  </a:cubicBezTo>
                  <a:lnTo>
                    <a:pt x="13806" y="21150"/>
                  </a:lnTo>
                  <a:cubicBezTo>
                    <a:pt x="13438" y="21368"/>
                    <a:pt x="13015" y="21486"/>
                    <a:pt x="12611" y="21486"/>
                  </a:cubicBezTo>
                  <a:close/>
                </a:path>
              </a:pathLst>
            </a:custGeom>
            <a:solidFill>
              <a:srgbClr val="0058A3"/>
            </a:solidFill>
            <a:ln w="12700">
              <a:miter lim="400000"/>
            </a:ln>
          </p:spPr>
          <p:txBody>
            <a:bodyPr lIns="38100" tIns="38100" rIns="38100" bIns="38100" anchor="ctr"/>
            <a:lstStyle/>
            <a:p>
              <a:endParaRPr lang="en-US" sz="2400"/>
            </a:p>
          </p:txBody>
        </p:sp>
      </p:grpSp>
      <p:sp>
        <p:nvSpPr>
          <p:cNvPr id="46" name="TextBox 45">
            <a:extLst>
              <a:ext uri="{FF2B5EF4-FFF2-40B4-BE49-F238E27FC236}">
                <a16:creationId xmlns:a16="http://schemas.microsoft.com/office/drawing/2014/main" id="{A2CAB158-483D-44DC-92E3-02EA03C22646}"/>
              </a:ext>
            </a:extLst>
          </p:cNvPr>
          <p:cNvSpPr txBox="1"/>
          <p:nvPr/>
        </p:nvSpPr>
        <p:spPr>
          <a:xfrm>
            <a:off x="1643284" y="-2701984"/>
            <a:ext cx="5076830" cy="446276"/>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pPr rtl="1"/>
            <a:r>
              <a:rPr lang="ar-SY"/>
              <a:t>كيف يتم بناء هيكل تقسيم العمل (</a:t>
            </a:r>
            <a:r>
              <a:rPr lang="en-US"/>
              <a:t>WBS</a:t>
            </a:r>
            <a:r>
              <a:rPr lang="ar-SY"/>
              <a:t>) ؟</a:t>
            </a:r>
            <a:endParaRPr lang="en-US" dirty="0"/>
          </a:p>
        </p:txBody>
      </p:sp>
      <p:pic>
        <p:nvPicPr>
          <p:cNvPr id="47" name="Picture 2" descr="Studying - Free education icons">
            <a:extLst>
              <a:ext uri="{FF2B5EF4-FFF2-40B4-BE49-F238E27FC236}">
                <a16:creationId xmlns:a16="http://schemas.microsoft.com/office/drawing/2014/main" id="{F50F1316-57E1-4994-A0B8-EFD2D116B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4269820"/>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308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9" name="TextBox 28">
            <a:extLst>
              <a:ext uri="{FF2B5EF4-FFF2-40B4-BE49-F238E27FC236}">
                <a16:creationId xmlns:a16="http://schemas.microsoft.com/office/drawing/2014/main" id="{96292C32-173D-464E-9D74-6CF69964844F}"/>
              </a:ext>
            </a:extLst>
          </p:cNvPr>
          <p:cNvSpPr txBox="1"/>
          <p:nvPr/>
        </p:nvSpPr>
        <p:spPr>
          <a:xfrm>
            <a:off x="1643284" y="3698530"/>
            <a:ext cx="5076830" cy="446276"/>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pPr rtl="1"/>
            <a:r>
              <a:rPr lang="ar-SY"/>
              <a:t>كيف يتم بناء هيكل تقسيم العمل (</a:t>
            </a:r>
            <a:r>
              <a:rPr lang="en-US"/>
              <a:t>WBS</a:t>
            </a:r>
            <a:r>
              <a:rPr lang="ar-SY"/>
              <a:t>) ؟</a:t>
            </a:r>
            <a:endParaRPr lang="en-US" dirty="0"/>
          </a:p>
        </p:txBody>
      </p:sp>
      <p:pic>
        <p:nvPicPr>
          <p:cNvPr id="30" name="Picture 2" descr="Studying - Free education icons">
            <a:extLst>
              <a:ext uri="{FF2B5EF4-FFF2-40B4-BE49-F238E27FC236}">
                <a16:creationId xmlns:a16="http://schemas.microsoft.com/office/drawing/2014/main" id="{5D55140B-745C-476E-A6B3-C970186DD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dea 3d Images - Free Download on Freepik">
            <a:extLst>
              <a:ext uri="{FF2B5EF4-FFF2-40B4-BE49-F238E27FC236}">
                <a16:creationId xmlns:a16="http://schemas.microsoft.com/office/drawing/2014/main" id="{A6A2FEF0-CCA2-444F-94E8-F593238B81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99230"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3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9" name="TextBox 28">
            <a:extLst>
              <a:ext uri="{FF2B5EF4-FFF2-40B4-BE49-F238E27FC236}">
                <a16:creationId xmlns:a16="http://schemas.microsoft.com/office/drawing/2014/main" id="{96292C32-173D-464E-9D74-6CF69964844F}"/>
              </a:ext>
            </a:extLst>
          </p:cNvPr>
          <p:cNvSpPr txBox="1"/>
          <p:nvPr/>
        </p:nvSpPr>
        <p:spPr>
          <a:xfrm>
            <a:off x="1643284" y="9391407"/>
            <a:ext cx="5076830" cy="446276"/>
          </a:xfrm>
          <a:prstGeom prst="rect">
            <a:avLst/>
          </a:prstGeom>
          <a:noFill/>
        </p:spPr>
        <p:txBody>
          <a:bodyPr wrap="square">
            <a:spAutoFit/>
          </a:bodyPr>
          <a:lstStyle>
            <a:defPPr>
              <a:defRPr lang="en-US"/>
            </a:defPPr>
            <a:lvl1pPr marR="0" algn="ctr">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pPr rtl="1"/>
            <a:r>
              <a:rPr lang="ar-SY"/>
              <a:t>كيف يتم بناء هيكل تقسيم العمل (</a:t>
            </a:r>
            <a:r>
              <a:rPr lang="en-US" dirty="0"/>
              <a:t>WBS</a:t>
            </a:r>
            <a:r>
              <a:rPr lang="ar-SY" dirty="0"/>
              <a:t>) ؟</a:t>
            </a:r>
            <a:endParaRPr lang="en-US" dirty="0"/>
          </a:p>
        </p:txBody>
      </p:sp>
      <p:pic>
        <p:nvPicPr>
          <p:cNvPr id="30" name="Picture 2" descr="Studying - Free education icons">
            <a:extLst>
              <a:ext uri="{FF2B5EF4-FFF2-40B4-BE49-F238E27FC236}">
                <a16:creationId xmlns:a16="http://schemas.microsoft.com/office/drawing/2014/main" id="{5D55140B-745C-476E-A6B3-C970186DD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823571"/>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2356BD8A-2154-498F-95D4-62A49062057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B78F42A-F85D-499A-AE44-A213E2C6379A}"/>
              </a:ext>
            </a:extLst>
          </p:cNvPr>
          <p:cNvSpPr txBox="1"/>
          <p:nvPr/>
        </p:nvSpPr>
        <p:spPr>
          <a:xfrm>
            <a:off x="4811275" y="1950932"/>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تحديد المراحل الرئيسية للمشروع</a:t>
            </a:r>
            <a:endParaRPr lang="en-US" dirty="0"/>
          </a:p>
        </p:txBody>
      </p:sp>
      <p:sp>
        <p:nvSpPr>
          <p:cNvPr id="22" name="TextBox 21">
            <a:extLst>
              <a:ext uri="{FF2B5EF4-FFF2-40B4-BE49-F238E27FC236}">
                <a16:creationId xmlns:a16="http://schemas.microsoft.com/office/drawing/2014/main" id="{BE4D8243-F296-4110-A464-2C25F0CB2858}"/>
              </a:ext>
            </a:extLst>
          </p:cNvPr>
          <p:cNvSpPr txBox="1"/>
          <p:nvPr/>
        </p:nvSpPr>
        <p:spPr>
          <a:xfrm>
            <a:off x="4811275" y="2806856"/>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تقسيم كل مرحلة إلى مكونات وأنشطة فرعية</a:t>
            </a:r>
            <a:endParaRPr lang="en-US" dirty="0"/>
          </a:p>
        </p:txBody>
      </p:sp>
      <p:sp>
        <p:nvSpPr>
          <p:cNvPr id="23" name="TextBox 22">
            <a:extLst>
              <a:ext uri="{FF2B5EF4-FFF2-40B4-BE49-F238E27FC236}">
                <a16:creationId xmlns:a16="http://schemas.microsoft.com/office/drawing/2014/main" id="{C54894E2-8C24-48D7-8B75-9673DC81E1FB}"/>
              </a:ext>
            </a:extLst>
          </p:cNvPr>
          <p:cNvSpPr txBox="1"/>
          <p:nvPr/>
        </p:nvSpPr>
        <p:spPr>
          <a:xfrm>
            <a:off x="4811275" y="3564132"/>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ترتيب المكونات والأنشطة بشكل هرمي من الأعلى إلى الأسفل</a:t>
            </a:r>
            <a:endParaRPr lang="en-US" dirty="0"/>
          </a:p>
        </p:txBody>
      </p:sp>
      <p:sp>
        <p:nvSpPr>
          <p:cNvPr id="24" name="TextBox 23">
            <a:extLst>
              <a:ext uri="{FF2B5EF4-FFF2-40B4-BE49-F238E27FC236}">
                <a16:creationId xmlns:a16="http://schemas.microsoft.com/office/drawing/2014/main" id="{21FEA026-62FB-49D8-AC29-F2F149D1CFE8}"/>
              </a:ext>
            </a:extLst>
          </p:cNvPr>
          <p:cNvSpPr txBox="1"/>
          <p:nvPr/>
        </p:nvSpPr>
        <p:spPr>
          <a:xfrm>
            <a:off x="4811275" y="4665224"/>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تكليف أعضاء الفريق بالمسؤوليات على مستوى المكونات والأنشطة</a:t>
            </a:r>
            <a:endParaRPr lang="en-US" dirty="0"/>
          </a:p>
        </p:txBody>
      </p:sp>
      <p:sp>
        <p:nvSpPr>
          <p:cNvPr id="25" name="TextBox 24">
            <a:extLst>
              <a:ext uri="{FF2B5EF4-FFF2-40B4-BE49-F238E27FC236}">
                <a16:creationId xmlns:a16="http://schemas.microsoft.com/office/drawing/2014/main" id="{89A73240-8B88-461E-BC11-12EA65F7C5AD}"/>
              </a:ext>
            </a:extLst>
          </p:cNvPr>
          <p:cNvSpPr txBox="1"/>
          <p:nvPr/>
        </p:nvSpPr>
        <p:spPr>
          <a:xfrm>
            <a:off x="4811275" y="5749508"/>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المراجعة المستمرة للهيكل وتحديثه عند الحاجة</a:t>
            </a:r>
            <a:endParaRPr lang="en-US" dirty="0"/>
          </a:p>
        </p:txBody>
      </p:sp>
    </p:spTree>
    <p:extLst>
      <p:ext uri="{BB962C8B-B14F-4D97-AF65-F5344CB8AC3E}">
        <p14:creationId xmlns:p14="http://schemas.microsoft.com/office/powerpoint/2010/main" val="2001525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تقدير الموارد اللازمة للمشروع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2356BD8A-2154-498F-95D4-62A49062057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87844"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45AE419-79D4-4FDD-90F2-4B6978B95415}"/>
              </a:ext>
            </a:extLst>
          </p:cNvPr>
          <p:cNvGrpSpPr/>
          <p:nvPr/>
        </p:nvGrpSpPr>
        <p:grpSpPr>
          <a:xfrm>
            <a:off x="391431" y="2181314"/>
            <a:ext cx="2948372" cy="3331355"/>
            <a:chOff x="364149" y="2124164"/>
            <a:chExt cx="2948372" cy="3331355"/>
          </a:xfrm>
        </p:grpSpPr>
        <p:pic>
          <p:nvPicPr>
            <p:cNvPr id="27" name="Picture 26" descr="Data management ">
              <a:extLst>
                <a:ext uri="{FF2B5EF4-FFF2-40B4-BE49-F238E27FC236}">
                  <a16:creationId xmlns:a16="http://schemas.microsoft.com/office/drawing/2014/main" id="{D2C6402A-84AB-40A7-AF92-2DBB01FDB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027" y="2124164"/>
              <a:ext cx="1391100" cy="1390679"/>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9A58E8CF-B62B-4193-9DC7-7BAD270B4A22}"/>
                </a:ext>
              </a:extLst>
            </p:cNvPr>
            <p:cNvGrpSpPr/>
            <p:nvPr/>
          </p:nvGrpSpPr>
          <p:grpSpPr>
            <a:xfrm>
              <a:off x="364149" y="2878575"/>
              <a:ext cx="2948372" cy="2576944"/>
              <a:chOff x="0" y="425168"/>
              <a:chExt cx="1586419" cy="1387734"/>
            </a:xfrm>
          </p:grpSpPr>
          <p:sp>
            <p:nvSpPr>
              <p:cNvPr id="38" name="شكل حر: شكل 30">
                <a:extLst>
                  <a:ext uri="{FF2B5EF4-FFF2-40B4-BE49-F238E27FC236}">
                    <a16:creationId xmlns:a16="http://schemas.microsoft.com/office/drawing/2014/main" id="{2D57554A-F9BC-495F-969E-941D4A0BECD5}"/>
                  </a:ext>
                </a:extLst>
              </p:cNvPr>
              <p:cNvSpPr/>
              <p:nvPr/>
            </p:nvSpPr>
            <p:spPr>
              <a:xfrm>
                <a:off x="102714" y="425168"/>
                <a:ext cx="1390650" cy="1387734"/>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39" name="مربع نص 28">
                <a:extLst>
                  <a:ext uri="{FF2B5EF4-FFF2-40B4-BE49-F238E27FC236}">
                    <a16:creationId xmlns:a16="http://schemas.microsoft.com/office/drawing/2014/main" id="{9C53786C-19D5-4A3B-AEC0-97A4F4952F8F}"/>
                  </a:ext>
                </a:extLst>
              </p:cNvPr>
              <p:cNvSpPr txBox="1"/>
              <p:nvPr/>
            </p:nvSpPr>
            <p:spPr>
              <a:xfrm>
                <a:off x="0" y="1137025"/>
                <a:ext cx="1586419" cy="566727"/>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الموارد التقنية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grpSp>
        <p:nvGrpSpPr>
          <p:cNvPr id="4" name="Group 3">
            <a:extLst>
              <a:ext uri="{FF2B5EF4-FFF2-40B4-BE49-F238E27FC236}">
                <a16:creationId xmlns:a16="http://schemas.microsoft.com/office/drawing/2014/main" id="{9310AA7E-23C5-4242-B174-D9CEEFA67D29}"/>
              </a:ext>
            </a:extLst>
          </p:cNvPr>
          <p:cNvGrpSpPr/>
          <p:nvPr/>
        </p:nvGrpSpPr>
        <p:grpSpPr>
          <a:xfrm>
            <a:off x="3468642" y="2121767"/>
            <a:ext cx="2619621" cy="3390902"/>
            <a:chOff x="3441360" y="2064617"/>
            <a:chExt cx="2619621" cy="3390902"/>
          </a:xfrm>
        </p:grpSpPr>
        <p:grpSp>
          <p:nvGrpSpPr>
            <p:cNvPr id="36" name="Group 35">
              <a:extLst>
                <a:ext uri="{FF2B5EF4-FFF2-40B4-BE49-F238E27FC236}">
                  <a16:creationId xmlns:a16="http://schemas.microsoft.com/office/drawing/2014/main" id="{ECBA3A3D-A5A3-46D0-9C22-BA9CA4B0BFDD}"/>
                </a:ext>
              </a:extLst>
            </p:cNvPr>
            <p:cNvGrpSpPr/>
            <p:nvPr/>
          </p:nvGrpSpPr>
          <p:grpSpPr>
            <a:xfrm>
              <a:off x="3441360" y="2878575"/>
              <a:ext cx="2619621" cy="2576944"/>
              <a:chOff x="1655743" y="425168"/>
              <a:chExt cx="1409529" cy="1387734"/>
            </a:xfrm>
          </p:grpSpPr>
          <p:sp>
            <p:nvSpPr>
              <p:cNvPr id="40" name="شكل حر: شكل 30">
                <a:extLst>
                  <a:ext uri="{FF2B5EF4-FFF2-40B4-BE49-F238E27FC236}">
                    <a16:creationId xmlns:a16="http://schemas.microsoft.com/office/drawing/2014/main" id="{424C71C6-B8C6-45DF-85FF-ABB4334B25C1}"/>
                  </a:ext>
                </a:extLst>
              </p:cNvPr>
              <p:cNvSpPr/>
              <p:nvPr/>
            </p:nvSpPr>
            <p:spPr>
              <a:xfrm>
                <a:off x="1655743" y="425168"/>
                <a:ext cx="1390650" cy="1387734"/>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41" name="مربع نص 28">
                <a:extLst>
                  <a:ext uri="{FF2B5EF4-FFF2-40B4-BE49-F238E27FC236}">
                    <a16:creationId xmlns:a16="http://schemas.microsoft.com/office/drawing/2014/main" id="{A7929D49-3D40-4DE7-887D-B2DE5A4E5F1C}"/>
                  </a:ext>
                </a:extLst>
              </p:cNvPr>
              <p:cNvSpPr txBox="1"/>
              <p:nvPr/>
            </p:nvSpPr>
            <p:spPr>
              <a:xfrm>
                <a:off x="1666175" y="1139821"/>
                <a:ext cx="1399097" cy="52289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الموارد المالية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1" name="Picture 30" descr="Money bag ">
              <a:extLst>
                <a:ext uri="{FF2B5EF4-FFF2-40B4-BE49-F238E27FC236}">
                  <a16:creationId xmlns:a16="http://schemas.microsoft.com/office/drawing/2014/main" id="{2AD457B5-A293-462A-8AE7-9F50FBC848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176" y="2064617"/>
              <a:ext cx="1329745" cy="132934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 name="Group 1">
            <a:extLst>
              <a:ext uri="{FF2B5EF4-FFF2-40B4-BE49-F238E27FC236}">
                <a16:creationId xmlns:a16="http://schemas.microsoft.com/office/drawing/2014/main" id="{318FDFE3-37E0-4AFE-B88A-E626DC759E92}"/>
              </a:ext>
            </a:extLst>
          </p:cNvPr>
          <p:cNvGrpSpPr/>
          <p:nvPr/>
        </p:nvGrpSpPr>
        <p:grpSpPr>
          <a:xfrm>
            <a:off x="9211954" y="2211818"/>
            <a:ext cx="2643175" cy="3300851"/>
            <a:chOff x="9184672" y="2154668"/>
            <a:chExt cx="2643175" cy="3300851"/>
          </a:xfrm>
        </p:grpSpPr>
        <p:grpSp>
          <p:nvGrpSpPr>
            <p:cNvPr id="42" name="Group 41">
              <a:extLst>
                <a:ext uri="{FF2B5EF4-FFF2-40B4-BE49-F238E27FC236}">
                  <a16:creationId xmlns:a16="http://schemas.microsoft.com/office/drawing/2014/main" id="{645D723C-2E30-4592-87ED-5BEC9FFD5E3B}"/>
                </a:ext>
              </a:extLst>
            </p:cNvPr>
            <p:cNvGrpSpPr/>
            <p:nvPr/>
          </p:nvGrpSpPr>
          <p:grpSpPr>
            <a:xfrm>
              <a:off x="9184672" y="2878575"/>
              <a:ext cx="2643175" cy="2576944"/>
              <a:chOff x="4746024" y="425168"/>
              <a:chExt cx="1422203" cy="1387734"/>
            </a:xfrm>
          </p:grpSpPr>
          <p:sp>
            <p:nvSpPr>
              <p:cNvPr id="46" name="شكل حر: شكل 30">
                <a:extLst>
                  <a:ext uri="{FF2B5EF4-FFF2-40B4-BE49-F238E27FC236}">
                    <a16:creationId xmlns:a16="http://schemas.microsoft.com/office/drawing/2014/main" id="{5CABB5F4-D6E3-4052-8E8A-61BA1BC0ABDD}"/>
                  </a:ext>
                </a:extLst>
              </p:cNvPr>
              <p:cNvSpPr/>
              <p:nvPr/>
            </p:nvSpPr>
            <p:spPr>
              <a:xfrm>
                <a:off x="4761801" y="425168"/>
                <a:ext cx="1390650" cy="1387734"/>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47" name="مربع نص 28">
                <a:extLst>
                  <a:ext uri="{FF2B5EF4-FFF2-40B4-BE49-F238E27FC236}">
                    <a16:creationId xmlns:a16="http://schemas.microsoft.com/office/drawing/2014/main" id="{3B56B534-4B1F-4CB7-8CEE-7B49736F8D95}"/>
                  </a:ext>
                </a:extLst>
              </p:cNvPr>
              <p:cNvSpPr txBox="1"/>
              <p:nvPr/>
            </p:nvSpPr>
            <p:spPr>
              <a:xfrm>
                <a:off x="4746024" y="1139821"/>
                <a:ext cx="1422203" cy="671195"/>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الموارد البشرية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2" name="Picture 31" descr="Interview ">
              <a:extLst>
                <a:ext uri="{FF2B5EF4-FFF2-40B4-BE49-F238E27FC236}">
                  <a16:creationId xmlns:a16="http://schemas.microsoft.com/office/drawing/2014/main" id="{22FE7A2C-51BE-49B1-9DAB-45CBF3ECA0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8304" y="2154668"/>
              <a:ext cx="1298165" cy="12977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97A313CE-D023-4C98-91D0-70CB560E7351}"/>
              </a:ext>
            </a:extLst>
          </p:cNvPr>
          <p:cNvGrpSpPr/>
          <p:nvPr/>
        </p:nvGrpSpPr>
        <p:grpSpPr>
          <a:xfrm>
            <a:off x="6243240" y="2271053"/>
            <a:ext cx="2789360" cy="3241616"/>
            <a:chOff x="6215958" y="2213903"/>
            <a:chExt cx="2789360" cy="3241616"/>
          </a:xfrm>
        </p:grpSpPr>
        <p:grpSp>
          <p:nvGrpSpPr>
            <p:cNvPr id="43" name="Group 42">
              <a:extLst>
                <a:ext uri="{FF2B5EF4-FFF2-40B4-BE49-F238E27FC236}">
                  <a16:creationId xmlns:a16="http://schemas.microsoft.com/office/drawing/2014/main" id="{1D35A9D0-5CBC-4D23-9761-98FF17D9347B}"/>
                </a:ext>
              </a:extLst>
            </p:cNvPr>
            <p:cNvGrpSpPr/>
            <p:nvPr/>
          </p:nvGrpSpPr>
          <p:grpSpPr>
            <a:xfrm>
              <a:off x="6215958" y="2878575"/>
              <a:ext cx="2789360" cy="2576944"/>
              <a:chOff x="3148660" y="425168"/>
              <a:chExt cx="1500860" cy="1387734"/>
            </a:xfrm>
          </p:grpSpPr>
          <p:sp>
            <p:nvSpPr>
              <p:cNvPr id="44" name="شكل حر: شكل 30">
                <a:extLst>
                  <a:ext uri="{FF2B5EF4-FFF2-40B4-BE49-F238E27FC236}">
                    <a16:creationId xmlns:a16="http://schemas.microsoft.com/office/drawing/2014/main" id="{7D18BCF2-1467-4ABB-BB44-60D3AAD94C29}"/>
                  </a:ext>
                </a:extLst>
              </p:cNvPr>
              <p:cNvSpPr/>
              <p:nvPr/>
            </p:nvSpPr>
            <p:spPr>
              <a:xfrm>
                <a:off x="3208772" y="425168"/>
                <a:ext cx="1390650" cy="1387734"/>
              </a:xfrm>
              <a:custGeom>
                <a:avLst/>
                <a:gdLst>
                  <a:gd name="connsiteX0" fmla="*/ 202850 w 1390650"/>
                  <a:gd name="connsiteY0" fmla="*/ 0 h 1387734"/>
                  <a:gd name="connsiteX1" fmla="*/ 197385 w 1390650"/>
                  <a:gd name="connsiteY1" fmla="*/ 54213 h 1387734"/>
                  <a:gd name="connsiteX2" fmla="*/ 695325 w 1390650"/>
                  <a:gd name="connsiteY2" fmla="*/ 552153 h 1387734"/>
                  <a:gd name="connsiteX3" fmla="*/ 1193265 w 1390650"/>
                  <a:gd name="connsiteY3" fmla="*/ 54213 h 1387734"/>
                  <a:gd name="connsiteX4" fmla="*/ 1187800 w 1390650"/>
                  <a:gd name="connsiteY4" fmla="*/ 0 h 1387734"/>
                  <a:gd name="connsiteX5" fmla="*/ 1205582 w 1390650"/>
                  <a:gd name="connsiteY5" fmla="*/ 1793 h 1387734"/>
                  <a:gd name="connsiteX6" fmla="*/ 1390650 w 1390650"/>
                  <a:gd name="connsiteY6" fmla="*/ 228864 h 1387734"/>
                  <a:gd name="connsiteX7" fmla="*/ 1390650 w 1390650"/>
                  <a:gd name="connsiteY7" fmla="*/ 1155954 h 1387734"/>
                  <a:gd name="connsiteX8" fmla="*/ 1158870 w 1390650"/>
                  <a:gd name="connsiteY8" fmla="*/ 1387734 h 1387734"/>
                  <a:gd name="connsiteX9" fmla="*/ 231780 w 1390650"/>
                  <a:gd name="connsiteY9" fmla="*/ 1387734 h 1387734"/>
                  <a:gd name="connsiteX10" fmla="*/ 0 w 1390650"/>
                  <a:gd name="connsiteY10" fmla="*/ 1155954 h 1387734"/>
                  <a:gd name="connsiteX11" fmla="*/ 0 w 1390650"/>
                  <a:gd name="connsiteY11" fmla="*/ 228864 h 1387734"/>
                  <a:gd name="connsiteX12" fmla="*/ 185068 w 1390650"/>
                  <a:gd name="connsiteY12" fmla="*/ 1793 h 1387734"/>
                  <a:gd name="connsiteX13" fmla="*/ 202850 w 1390650"/>
                  <a:gd name="connsiteY13" fmla="*/ 0 h 1387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0650" h="1387734">
                    <a:moveTo>
                      <a:pt x="202850" y="0"/>
                    </a:moveTo>
                    <a:lnTo>
                      <a:pt x="197385" y="54213"/>
                    </a:lnTo>
                    <a:cubicBezTo>
                      <a:pt x="197385" y="329218"/>
                      <a:pt x="420320" y="552153"/>
                      <a:pt x="695325" y="552153"/>
                    </a:cubicBezTo>
                    <a:cubicBezTo>
                      <a:pt x="970330" y="552153"/>
                      <a:pt x="1193265" y="329218"/>
                      <a:pt x="1193265" y="54213"/>
                    </a:cubicBezTo>
                    <a:lnTo>
                      <a:pt x="1187800" y="0"/>
                    </a:lnTo>
                    <a:lnTo>
                      <a:pt x="1205582" y="1793"/>
                    </a:lnTo>
                    <a:cubicBezTo>
                      <a:pt x="1311200" y="23406"/>
                      <a:pt x="1390650" y="116856"/>
                      <a:pt x="1390650" y="228864"/>
                    </a:cubicBezTo>
                    <a:lnTo>
                      <a:pt x="1390650" y="1155954"/>
                    </a:lnTo>
                    <a:cubicBezTo>
                      <a:pt x="1390650" y="1283963"/>
                      <a:pt x="1286879" y="1387734"/>
                      <a:pt x="1158870" y="1387734"/>
                    </a:cubicBezTo>
                    <a:lnTo>
                      <a:pt x="231780" y="1387734"/>
                    </a:lnTo>
                    <a:cubicBezTo>
                      <a:pt x="103771" y="1387734"/>
                      <a:pt x="0" y="1283963"/>
                      <a:pt x="0" y="1155954"/>
                    </a:cubicBezTo>
                    <a:lnTo>
                      <a:pt x="0" y="228864"/>
                    </a:lnTo>
                    <a:cubicBezTo>
                      <a:pt x="0" y="116856"/>
                      <a:pt x="79450" y="23406"/>
                      <a:pt x="185068" y="1793"/>
                    </a:cubicBezTo>
                    <a:lnTo>
                      <a:pt x="202850" y="0"/>
                    </a:lnTo>
                    <a:close/>
                  </a:path>
                </a:pathLst>
              </a:custGeom>
              <a:solidFill>
                <a:schemeClr val="bg1">
                  <a:lumMod val="95000"/>
                </a:schemeClr>
              </a:solidFill>
              <a:ln>
                <a:solidFill>
                  <a:srgbClr val="0057A2"/>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endParaRPr lang="en-US" sz="2400"/>
              </a:p>
            </p:txBody>
          </p:sp>
          <p:sp>
            <p:nvSpPr>
              <p:cNvPr id="45" name="مربع نص 28">
                <a:extLst>
                  <a:ext uri="{FF2B5EF4-FFF2-40B4-BE49-F238E27FC236}">
                    <a16:creationId xmlns:a16="http://schemas.microsoft.com/office/drawing/2014/main" id="{F4E8C473-7C78-426B-B739-8B678ED46AFB}"/>
                  </a:ext>
                </a:extLst>
              </p:cNvPr>
              <p:cNvSpPr txBox="1"/>
              <p:nvPr/>
            </p:nvSpPr>
            <p:spPr>
              <a:xfrm>
                <a:off x="3148660" y="1150069"/>
                <a:ext cx="1500860" cy="566727"/>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الموارد المادية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3" name="Picture 32" descr="Resources ">
              <a:extLst>
                <a:ext uri="{FF2B5EF4-FFF2-40B4-BE49-F238E27FC236}">
                  <a16:creationId xmlns:a16="http://schemas.microsoft.com/office/drawing/2014/main" id="{4F009D9B-3D9A-47E9-AA34-DF32E3BD20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5489" y="2213903"/>
              <a:ext cx="1329745" cy="13293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1745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1" name="Rectangle 20">
            <a:extLst>
              <a:ext uri="{FF2B5EF4-FFF2-40B4-BE49-F238E27FC236}">
                <a16:creationId xmlns:a16="http://schemas.microsoft.com/office/drawing/2014/main" id="{8F9960CF-F8E3-447F-8B0C-DD7345A4615E}"/>
              </a:ext>
            </a:extLst>
          </p:cNvPr>
          <p:cNvSpPr/>
          <p:nvPr/>
        </p:nvSpPr>
        <p:spPr>
          <a:xfrm>
            <a:off x="10820400" y="0"/>
            <a:ext cx="13716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FAEF5F-DB96-4188-9FC2-D73BA698B8A8}"/>
              </a:ext>
            </a:extLst>
          </p:cNvPr>
          <p:cNvSpPr/>
          <p:nvPr/>
        </p:nvSpPr>
        <p:spPr>
          <a:xfrm>
            <a:off x="0" y="1257300"/>
            <a:ext cx="12192000" cy="1733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Calendar ">
            <a:extLst>
              <a:ext uri="{FF2B5EF4-FFF2-40B4-BE49-F238E27FC236}">
                <a16:creationId xmlns:a16="http://schemas.microsoft.com/office/drawing/2014/main" id="{E45E353B-44E4-4C5E-9876-CA8F686ED798}"/>
              </a:ext>
            </a:extLst>
          </p:cNvPr>
          <p:cNvPicPr/>
          <p:nvPr/>
        </p:nvPicPr>
        <p:blipFill>
          <a:blip r:embed="rId3" cstate="print">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1029950" y="152400"/>
            <a:ext cx="952500" cy="952500"/>
          </a:xfrm>
          <a:prstGeom prst="rect">
            <a:avLst/>
          </a:prstGeom>
          <a:noFill/>
          <a:ln>
            <a:noFill/>
          </a:ln>
        </p:spPr>
      </p:pic>
      <p:sp>
        <p:nvSpPr>
          <p:cNvPr id="24" name="Rectangle 23">
            <a:extLst>
              <a:ext uri="{FF2B5EF4-FFF2-40B4-BE49-F238E27FC236}">
                <a16:creationId xmlns:a16="http://schemas.microsoft.com/office/drawing/2014/main" id="{C4F61257-F853-4F20-BB4A-25349BB8879E}"/>
              </a:ext>
            </a:extLst>
          </p:cNvPr>
          <p:cNvSpPr/>
          <p:nvPr/>
        </p:nvSpPr>
        <p:spPr>
          <a:xfrm>
            <a:off x="10601778" y="1257300"/>
            <a:ext cx="218622" cy="1733550"/>
          </a:xfrm>
          <a:prstGeom prst="rect">
            <a:avLst/>
          </a:prstGeom>
          <a:solidFill>
            <a:srgbClr val="203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87B1837-7CC8-4066-967A-CEC97CCC25BB}"/>
              </a:ext>
            </a:extLst>
          </p:cNvPr>
          <p:cNvSpPr txBox="1"/>
          <p:nvPr/>
        </p:nvSpPr>
        <p:spPr>
          <a:xfrm>
            <a:off x="10979150" y="1651000"/>
            <a:ext cx="1162050" cy="954107"/>
          </a:xfrm>
          <a:prstGeom prst="rect">
            <a:avLst/>
          </a:prstGeom>
          <a:noFill/>
        </p:spPr>
        <p:txBody>
          <a:bodyPr wrap="square" rtlCol="0">
            <a:spAutoFit/>
          </a:bodyPr>
          <a:lstStyle/>
          <a:p>
            <a:pPr algn="ctr" rtl="1"/>
            <a:r>
              <a:rPr lang="ar-SY" sz="2800" dirty="0">
                <a:latin typeface="GE Dinar Two Medium" panose="020A0503020102020204" pitchFamily="18" charset="-78"/>
                <a:ea typeface="GE Dinar Two Medium" panose="020A0503020102020204" pitchFamily="18" charset="-78"/>
                <a:cs typeface="GE Dinar Two Medium" panose="020A0503020102020204" pitchFamily="18" charset="-78"/>
              </a:rPr>
              <a:t>اليوم الأول</a:t>
            </a:r>
            <a:endParaRPr lang="en-US" sz="28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6" name="TextBox 25">
            <a:extLst>
              <a:ext uri="{FF2B5EF4-FFF2-40B4-BE49-F238E27FC236}">
                <a16:creationId xmlns:a16="http://schemas.microsoft.com/office/drawing/2014/main" id="{BCE88B0F-56DF-4657-A369-E24E94BC7C61}"/>
              </a:ext>
            </a:extLst>
          </p:cNvPr>
          <p:cNvSpPr txBox="1"/>
          <p:nvPr/>
        </p:nvSpPr>
        <p:spPr>
          <a:xfrm>
            <a:off x="7287742" y="367040"/>
            <a:ext cx="3423347" cy="523220"/>
          </a:xfrm>
          <a:prstGeom prst="rect">
            <a:avLst/>
          </a:prstGeom>
          <a:noFill/>
        </p:spPr>
        <p:txBody>
          <a:bodyPr wrap="square" rtlCol="0">
            <a:spAutoFit/>
          </a:bodyPr>
          <a:lstStyle/>
          <a:p>
            <a:pPr algn="ctr" rtl="1"/>
            <a:r>
              <a:rPr lang="ar-SY"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rPr>
              <a:t>الجلسة الأولى</a:t>
            </a:r>
            <a:endParaRPr lang="en-US"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7" name="TextBox 26">
            <a:extLst>
              <a:ext uri="{FF2B5EF4-FFF2-40B4-BE49-F238E27FC236}">
                <a16:creationId xmlns:a16="http://schemas.microsoft.com/office/drawing/2014/main" id="{04A78358-C45B-420F-A4AF-809D71AE58EB}"/>
              </a:ext>
            </a:extLst>
          </p:cNvPr>
          <p:cNvSpPr txBox="1"/>
          <p:nvPr/>
        </p:nvSpPr>
        <p:spPr>
          <a:xfrm>
            <a:off x="2630658" y="1794754"/>
            <a:ext cx="7132440" cy="658642"/>
          </a:xfrm>
          <a:prstGeom prst="rect">
            <a:avLst/>
          </a:prstGeom>
          <a:noFill/>
        </p:spPr>
        <p:txBody>
          <a:bodyPr wrap="square" rtlCol="0">
            <a:spAutoFit/>
          </a:bodyPr>
          <a:lstStyle/>
          <a:p>
            <a:pPr marL="0" marR="0" algn="r" rtl="0">
              <a:lnSpc>
                <a:spcPct val="115000"/>
              </a:lnSpc>
              <a:spcBef>
                <a:spcPts val="0"/>
              </a:spcBef>
              <a:spcAft>
                <a:spcPts val="0"/>
              </a:spcAft>
            </a:pPr>
            <a:r>
              <a:rPr lang="ar-SY" sz="3200" dirty="0">
                <a:latin typeface="GE Dinar Two Medium" panose="020A0503020102020204" pitchFamily="18" charset="-78"/>
                <a:ea typeface="GE Dinar Two Medium" panose="020A0503020102020204" pitchFamily="18" charset="-78"/>
                <a:cs typeface="GE Dinar Two Medium" panose="020A0503020102020204" pitchFamily="18" charset="-78"/>
              </a:rPr>
              <a:t>مقدمة في إدارة المشاريع</a:t>
            </a:r>
            <a:endParaRPr lang="en-US" sz="32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nvGrpSpPr>
          <p:cNvPr id="28" name="Group 27">
            <a:extLst>
              <a:ext uri="{FF2B5EF4-FFF2-40B4-BE49-F238E27FC236}">
                <a16:creationId xmlns:a16="http://schemas.microsoft.com/office/drawing/2014/main" id="{F5732EDC-4390-4776-B168-2EAB1E44355A}"/>
              </a:ext>
            </a:extLst>
          </p:cNvPr>
          <p:cNvGrpSpPr/>
          <p:nvPr/>
        </p:nvGrpSpPr>
        <p:grpSpPr>
          <a:xfrm>
            <a:off x="3449973" y="3550569"/>
            <a:ext cx="6208299" cy="583544"/>
            <a:chOff x="3815733" y="3283607"/>
            <a:chExt cx="6208299" cy="583544"/>
          </a:xfrm>
        </p:grpSpPr>
        <p:sp>
          <p:nvSpPr>
            <p:cNvPr id="29" name="Rectangle 28">
              <a:extLst>
                <a:ext uri="{FF2B5EF4-FFF2-40B4-BE49-F238E27FC236}">
                  <a16:creationId xmlns:a16="http://schemas.microsoft.com/office/drawing/2014/main" id="{6535190C-B74D-4028-AAFE-CB296249BAEF}"/>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0" name="TextBox 29">
              <a:extLst>
                <a:ext uri="{FF2B5EF4-FFF2-40B4-BE49-F238E27FC236}">
                  <a16:creationId xmlns:a16="http://schemas.microsoft.com/office/drawing/2014/main" id="{2D51C958-8A66-4575-873F-F95B3940FF30}"/>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مفهوم إدارة المشاريع وأهميتها</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1" name="Group 30">
            <a:extLst>
              <a:ext uri="{FF2B5EF4-FFF2-40B4-BE49-F238E27FC236}">
                <a16:creationId xmlns:a16="http://schemas.microsoft.com/office/drawing/2014/main" id="{8DAC2C0B-223B-45DB-86BB-BD5E79106FE8}"/>
              </a:ext>
            </a:extLst>
          </p:cNvPr>
          <p:cNvGrpSpPr/>
          <p:nvPr/>
        </p:nvGrpSpPr>
        <p:grpSpPr>
          <a:xfrm>
            <a:off x="3449973" y="4228148"/>
            <a:ext cx="6208299" cy="583544"/>
            <a:chOff x="3815733" y="3283607"/>
            <a:chExt cx="6208299" cy="583544"/>
          </a:xfrm>
        </p:grpSpPr>
        <p:sp>
          <p:nvSpPr>
            <p:cNvPr id="32" name="Rectangle 31">
              <a:extLst>
                <a:ext uri="{FF2B5EF4-FFF2-40B4-BE49-F238E27FC236}">
                  <a16:creationId xmlns:a16="http://schemas.microsoft.com/office/drawing/2014/main" id="{F3D217BE-6C3D-4C58-B693-9AAF03CBB637}"/>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3" name="TextBox 32">
              <a:extLst>
                <a:ext uri="{FF2B5EF4-FFF2-40B4-BE49-F238E27FC236}">
                  <a16:creationId xmlns:a16="http://schemas.microsoft.com/office/drawing/2014/main" id="{41B16B1C-D5DE-4015-B2AA-CE17A9275AAE}"/>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دورة حياة المشروع ومراحلها المختلفة</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4" name="Group 33">
            <a:extLst>
              <a:ext uri="{FF2B5EF4-FFF2-40B4-BE49-F238E27FC236}">
                <a16:creationId xmlns:a16="http://schemas.microsoft.com/office/drawing/2014/main" id="{E0C578C9-A341-43FF-A70B-004BA71229B4}"/>
              </a:ext>
            </a:extLst>
          </p:cNvPr>
          <p:cNvGrpSpPr/>
          <p:nvPr/>
        </p:nvGrpSpPr>
        <p:grpSpPr>
          <a:xfrm>
            <a:off x="3449973" y="4914424"/>
            <a:ext cx="6208299" cy="583544"/>
            <a:chOff x="3815733" y="3283607"/>
            <a:chExt cx="6208299" cy="583544"/>
          </a:xfrm>
        </p:grpSpPr>
        <p:sp>
          <p:nvSpPr>
            <p:cNvPr id="35" name="Rectangle 34">
              <a:extLst>
                <a:ext uri="{FF2B5EF4-FFF2-40B4-BE49-F238E27FC236}">
                  <a16:creationId xmlns:a16="http://schemas.microsoft.com/office/drawing/2014/main" id="{2E4117EE-C8BF-42E1-99B8-C3446F9927E1}"/>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6" name="TextBox 35">
              <a:extLst>
                <a:ext uri="{FF2B5EF4-FFF2-40B4-BE49-F238E27FC236}">
                  <a16:creationId xmlns:a16="http://schemas.microsoft.com/office/drawing/2014/main" id="{99E835E8-7991-40D1-8964-B4B083540BA3}"/>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أصحاب المصلحة في المشروع وأدوارهم</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7" name="Group 36">
            <a:extLst>
              <a:ext uri="{FF2B5EF4-FFF2-40B4-BE49-F238E27FC236}">
                <a16:creationId xmlns:a16="http://schemas.microsoft.com/office/drawing/2014/main" id="{D79010C1-E81E-459B-A0A8-6634C2881A62}"/>
              </a:ext>
            </a:extLst>
          </p:cNvPr>
          <p:cNvGrpSpPr/>
          <p:nvPr/>
        </p:nvGrpSpPr>
        <p:grpSpPr>
          <a:xfrm>
            <a:off x="3449973" y="5600700"/>
            <a:ext cx="6208299" cy="583544"/>
            <a:chOff x="3815733" y="3283607"/>
            <a:chExt cx="6208299" cy="583544"/>
          </a:xfrm>
        </p:grpSpPr>
        <p:sp>
          <p:nvSpPr>
            <p:cNvPr id="38" name="Rectangle 37">
              <a:extLst>
                <a:ext uri="{FF2B5EF4-FFF2-40B4-BE49-F238E27FC236}">
                  <a16:creationId xmlns:a16="http://schemas.microsoft.com/office/drawing/2014/main" id="{CF0E74C8-B9F8-432F-BF58-7071216150FC}"/>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9" name="TextBox 38">
              <a:extLst>
                <a:ext uri="{FF2B5EF4-FFF2-40B4-BE49-F238E27FC236}">
                  <a16:creationId xmlns:a16="http://schemas.microsoft.com/office/drawing/2014/main" id="{2F2AD454-F2C7-4A62-91C1-8E50C09C86D8}"/>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أنواع المشاريع المختلفة</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sp>
        <p:nvSpPr>
          <p:cNvPr id="40" name="Rectangle 39">
            <a:extLst>
              <a:ext uri="{FF2B5EF4-FFF2-40B4-BE49-F238E27FC236}">
                <a16:creationId xmlns:a16="http://schemas.microsoft.com/office/drawing/2014/main" id="{9A77D2E6-6536-4AA5-8158-90A067256031}"/>
              </a:ext>
            </a:extLst>
          </p:cNvPr>
          <p:cNvSpPr/>
          <p:nvPr/>
        </p:nvSpPr>
        <p:spPr>
          <a:xfrm>
            <a:off x="9921223" y="1610044"/>
            <a:ext cx="80892" cy="1075032"/>
          </a:xfrm>
          <a:prstGeom prst="rect">
            <a:avLst/>
          </a:prstGeom>
          <a:solidFill>
            <a:srgbClr val="627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Tree>
    <p:extLst>
      <p:ext uri="{BB962C8B-B14F-4D97-AF65-F5344CB8AC3E}">
        <p14:creationId xmlns:p14="http://schemas.microsoft.com/office/powerpoint/2010/main" val="4280668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خطوات تقدير الموارد</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22" name="Group 21">
            <a:extLst>
              <a:ext uri="{FF2B5EF4-FFF2-40B4-BE49-F238E27FC236}">
                <a16:creationId xmlns:a16="http://schemas.microsoft.com/office/drawing/2014/main" id="{CC433369-EEE4-44AE-A017-AF1ABF8FD3FC}"/>
              </a:ext>
            </a:extLst>
          </p:cNvPr>
          <p:cNvGrpSpPr/>
          <p:nvPr/>
        </p:nvGrpSpPr>
        <p:grpSpPr>
          <a:xfrm>
            <a:off x="2198140" y="3299631"/>
            <a:ext cx="3723815" cy="2661936"/>
            <a:chOff x="2198140" y="3299631"/>
            <a:chExt cx="3723815" cy="2661936"/>
          </a:xfrm>
        </p:grpSpPr>
        <p:grpSp>
          <p:nvGrpSpPr>
            <p:cNvPr id="55" name="Group 54">
              <a:extLst>
                <a:ext uri="{FF2B5EF4-FFF2-40B4-BE49-F238E27FC236}">
                  <a16:creationId xmlns:a16="http://schemas.microsoft.com/office/drawing/2014/main" id="{46828C7A-D739-41EA-98E8-466AD0E25E88}"/>
                </a:ext>
              </a:extLst>
            </p:cNvPr>
            <p:cNvGrpSpPr/>
            <p:nvPr/>
          </p:nvGrpSpPr>
          <p:grpSpPr>
            <a:xfrm flipV="1">
              <a:off x="2198140" y="3299631"/>
              <a:ext cx="3723815" cy="2661936"/>
              <a:chOff x="991153" y="648717"/>
              <a:chExt cx="3299791" cy="2358889"/>
            </a:xfrm>
          </p:grpSpPr>
          <p:sp>
            <p:nvSpPr>
              <p:cNvPr id="71" name="Oval 70">
                <a:extLst>
                  <a:ext uri="{FF2B5EF4-FFF2-40B4-BE49-F238E27FC236}">
                    <a16:creationId xmlns:a16="http://schemas.microsoft.com/office/drawing/2014/main" id="{850725CC-0A19-4A71-A800-EE5F2B9B6CAC}"/>
                  </a:ext>
                </a:extLst>
              </p:cNvPr>
              <p:cNvSpPr/>
              <p:nvPr/>
            </p:nvSpPr>
            <p:spPr>
              <a:xfrm>
                <a:off x="1655597" y="1205310"/>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2" name="Rectangle 71">
                <a:extLst>
                  <a:ext uri="{FF2B5EF4-FFF2-40B4-BE49-F238E27FC236}">
                    <a16:creationId xmlns:a16="http://schemas.microsoft.com/office/drawing/2014/main" id="{3D35211F-BF1D-4288-8A82-219A2CB9425E}"/>
                  </a:ext>
                </a:extLst>
              </p:cNvPr>
              <p:cNvSpPr/>
              <p:nvPr/>
            </p:nvSpPr>
            <p:spPr>
              <a:xfrm>
                <a:off x="991153" y="648717"/>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3" name="Oval 72">
                <a:extLst>
                  <a:ext uri="{FF2B5EF4-FFF2-40B4-BE49-F238E27FC236}">
                    <a16:creationId xmlns:a16="http://schemas.microsoft.com/office/drawing/2014/main" id="{2C737200-DB29-40EE-973D-B1334CE0DB45}"/>
                  </a:ext>
                </a:extLst>
              </p:cNvPr>
              <p:cNvSpPr/>
              <p:nvPr/>
            </p:nvSpPr>
            <p:spPr>
              <a:xfrm>
                <a:off x="1827876" y="1377589"/>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4" name="TextBox 271">
                <a:extLst>
                  <a:ext uri="{FF2B5EF4-FFF2-40B4-BE49-F238E27FC236}">
                    <a16:creationId xmlns:a16="http://schemas.microsoft.com/office/drawing/2014/main" id="{CE1FBBD6-98C8-49E6-B17A-515BB2FAA73B}"/>
                  </a:ext>
                </a:extLst>
              </p:cNvPr>
              <p:cNvSpPr txBox="1">
                <a:spLocks noChangeArrowheads="1"/>
              </p:cNvSpPr>
              <p:nvPr/>
            </p:nvSpPr>
            <p:spPr bwMode="auto">
              <a:xfrm>
                <a:off x="1344730" y="713406"/>
                <a:ext cx="2592635" cy="983820"/>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التوافر والجدولة الزمنية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49" name="Graphic 22" descr="Daily calendar with solid fill">
              <a:extLst>
                <a:ext uri="{FF2B5EF4-FFF2-40B4-BE49-F238E27FC236}">
                  <a16:creationId xmlns:a16="http://schemas.microsoft.com/office/drawing/2014/main" id="{39C8DE07-C9D4-42C8-9C5F-F1DE01BE02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7307" y="3565684"/>
              <a:ext cx="1237412" cy="1237379"/>
            </a:xfrm>
            <a:prstGeom prst="rect">
              <a:avLst/>
            </a:prstGeom>
          </p:spPr>
        </p:pic>
      </p:grpSp>
      <p:grpSp>
        <p:nvGrpSpPr>
          <p:cNvPr id="23" name="Group 22">
            <a:extLst>
              <a:ext uri="{FF2B5EF4-FFF2-40B4-BE49-F238E27FC236}">
                <a16:creationId xmlns:a16="http://schemas.microsoft.com/office/drawing/2014/main" id="{3CA7DD1D-895A-422F-BD45-2E42726B7CF4}"/>
              </a:ext>
            </a:extLst>
          </p:cNvPr>
          <p:cNvGrpSpPr/>
          <p:nvPr/>
        </p:nvGrpSpPr>
        <p:grpSpPr>
          <a:xfrm>
            <a:off x="159468" y="1965341"/>
            <a:ext cx="3723815" cy="2661936"/>
            <a:chOff x="159468" y="1965341"/>
            <a:chExt cx="3723815" cy="2661936"/>
          </a:xfrm>
        </p:grpSpPr>
        <p:grpSp>
          <p:nvGrpSpPr>
            <p:cNvPr id="54" name="Group 53">
              <a:extLst>
                <a:ext uri="{FF2B5EF4-FFF2-40B4-BE49-F238E27FC236}">
                  <a16:creationId xmlns:a16="http://schemas.microsoft.com/office/drawing/2014/main" id="{650D8C5B-C5AF-4391-974B-2E0030B86A05}"/>
                </a:ext>
              </a:extLst>
            </p:cNvPr>
            <p:cNvGrpSpPr/>
            <p:nvPr/>
          </p:nvGrpSpPr>
          <p:grpSpPr>
            <a:xfrm>
              <a:off x="159468" y="1965341"/>
              <a:ext cx="3723815" cy="2661936"/>
              <a:chOff x="0" y="0"/>
              <a:chExt cx="3299791" cy="2358889"/>
            </a:xfrm>
          </p:grpSpPr>
          <p:sp>
            <p:nvSpPr>
              <p:cNvPr id="75" name="Oval 74">
                <a:extLst>
                  <a:ext uri="{FF2B5EF4-FFF2-40B4-BE49-F238E27FC236}">
                    <a16:creationId xmlns:a16="http://schemas.microsoft.com/office/drawing/2014/main" id="{77AB7EEC-F71C-4CBB-A556-A88C05FD7F0A}"/>
                  </a:ext>
                </a:extLst>
              </p:cNvPr>
              <p:cNvSpPr/>
              <p:nvPr/>
            </p:nvSpPr>
            <p:spPr>
              <a:xfrm>
                <a:off x="664444" y="556593"/>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6" name="Rectangle 75">
                <a:extLst>
                  <a:ext uri="{FF2B5EF4-FFF2-40B4-BE49-F238E27FC236}">
                    <a16:creationId xmlns:a16="http://schemas.microsoft.com/office/drawing/2014/main" id="{696EC4DD-FCBC-4082-94C5-A9FC5D046275}"/>
                  </a:ext>
                </a:extLst>
              </p:cNvPr>
              <p:cNvSpPr/>
              <p:nvPr/>
            </p:nvSpPr>
            <p:spPr>
              <a:xfrm>
                <a:off x="0" y="0"/>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7" name="Oval 76">
                <a:extLst>
                  <a:ext uri="{FF2B5EF4-FFF2-40B4-BE49-F238E27FC236}">
                    <a16:creationId xmlns:a16="http://schemas.microsoft.com/office/drawing/2014/main" id="{343899B7-41D7-4EE1-A86E-CF99BE84BA4D}"/>
                  </a:ext>
                </a:extLst>
              </p:cNvPr>
              <p:cNvSpPr/>
              <p:nvPr/>
            </p:nvSpPr>
            <p:spPr>
              <a:xfrm>
                <a:off x="836723" y="728872"/>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8" name="TextBox 275">
                <a:extLst>
                  <a:ext uri="{FF2B5EF4-FFF2-40B4-BE49-F238E27FC236}">
                    <a16:creationId xmlns:a16="http://schemas.microsoft.com/office/drawing/2014/main" id="{1CDD8063-FDF9-47DA-937B-F84D74FA4663}"/>
                  </a:ext>
                </a:extLst>
              </p:cNvPr>
              <p:cNvSpPr txBox="1">
                <a:spLocks noChangeArrowheads="1"/>
              </p:cNvSpPr>
              <p:nvPr/>
            </p:nvSpPr>
            <p:spPr bwMode="auto">
              <a:xfrm>
                <a:off x="353577" y="88202"/>
                <a:ext cx="2592635" cy="657068"/>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تقدير التكاليف</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0" name="Graphic 13" descr="Coins with solid fill">
              <a:extLst>
                <a:ext uri="{FF2B5EF4-FFF2-40B4-BE49-F238E27FC236}">
                  <a16:creationId xmlns:a16="http://schemas.microsoft.com/office/drawing/2014/main" id="{072A13F8-6903-4310-83D8-73062D69B8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55669" y="3129952"/>
              <a:ext cx="1120697" cy="1120667"/>
            </a:xfrm>
            <a:prstGeom prst="rect">
              <a:avLst/>
            </a:prstGeom>
          </p:spPr>
        </p:pic>
      </p:grpSp>
      <p:grpSp>
        <p:nvGrpSpPr>
          <p:cNvPr id="7" name="Group 6">
            <a:extLst>
              <a:ext uri="{FF2B5EF4-FFF2-40B4-BE49-F238E27FC236}">
                <a16:creationId xmlns:a16="http://schemas.microsoft.com/office/drawing/2014/main" id="{09B3D2F7-7E1E-4C2A-875A-566CBE5AF739}"/>
              </a:ext>
            </a:extLst>
          </p:cNvPr>
          <p:cNvGrpSpPr/>
          <p:nvPr/>
        </p:nvGrpSpPr>
        <p:grpSpPr>
          <a:xfrm>
            <a:off x="6272764" y="3299626"/>
            <a:ext cx="3723815" cy="2661936"/>
            <a:chOff x="6272764" y="3299626"/>
            <a:chExt cx="3723815" cy="2661936"/>
          </a:xfrm>
        </p:grpSpPr>
        <p:grpSp>
          <p:nvGrpSpPr>
            <p:cNvPr id="57" name="Group 56">
              <a:extLst>
                <a:ext uri="{FF2B5EF4-FFF2-40B4-BE49-F238E27FC236}">
                  <a16:creationId xmlns:a16="http://schemas.microsoft.com/office/drawing/2014/main" id="{6A36CD4A-1F82-494F-A063-A5A53380E4E1}"/>
                </a:ext>
              </a:extLst>
            </p:cNvPr>
            <p:cNvGrpSpPr/>
            <p:nvPr/>
          </p:nvGrpSpPr>
          <p:grpSpPr>
            <a:xfrm flipV="1">
              <a:off x="6272764" y="3299626"/>
              <a:ext cx="3723815" cy="2661936"/>
              <a:chOff x="2972137" y="672122"/>
              <a:chExt cx="3299791" cy="2358889"/>
            </a:xfrm>
          </p:grpSpPr>
          <p:sp>
            <p:nvSpPr>
              <p:cNvPr id="63" name="Oval 62">
                <a:extLst>
                  <a:ext uri="{FF2B5EF4-FFF2-40B4-BE49-F238E27FC236}">
                    <a16:creationId xmlns:a16="http://schemas.microsoft.com/office/drawing/2014/main" id="{57851CEF-3F5A-4BBA-80DC-5F9DB4C2BA91}"/>
                  </a:ext>
                </a:extLst>
              </p:cNvPr>
              <p:cNvSpPr/>
              <p:nvPr/>
            </p:nvSpPr>
            <p:spPr>
              <a:xfrm>
                <a:off x="3636581" y="1228715"/>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4" name="Rectangle 63">
                <a:extLst>
                  <a:ext uri="{FF2B5EF4-FFF2-40B4-BE49-F238E27FC236}">
                    <a16:creationId xmlns:a16="http://schemas.microsoft.com/office/drawing/2014/main" id="{9598DDDD-8E10-4482-ABD0-8DEE7D0B8686}"/>
                  </a:ext>
                </a:extLst>
              </p:cNvPr>
              <p:cNvSpPr/>
              <p:nvPr/>
            </p:nvSpPr>
            <p:spPr>
              <a:xfrm>
                <a:off x="2972137" y="672122"/>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5" name="Oval 64">
                <a:extLst>
                  <a:ext uri="{FF2B5EF4-FFF2-40B4-BE49-F238E27FC236}">
                    <a16:creationId xmlns:a16="http://schemas.microsoft.com/office/drawing/2014/main" id="{D225FA16-93EA-4DDD-942A-93FB19D4A125}"/>
                  </a:ext>
                </a:extLst>
              </p:cNvPr>
              <p:cNvSpPr/>
              <p:nvPr/>
            </p:nvSpPr>
            <p:spPr>
              <a:xfrm>
                <a:off x="3808860" y="1400994"/>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6" name="TextBox 263">
                <a:extLst>
                  <a:ext uri="{FF2B5EF4-FFF2-40B4-BE49-F238E27FC236}">
                    <a16:creationId xmlns:a16="http://schemas.microsoft.com/office/drawing/2014/main" id="{3A412FD0-EA50-4CF6-A366-91F751017D1C}"/>
                  </a:ext>
                </a:extLst>
              </p:cNvPr>
              <p:cNvSpPr txBox="1">
                <a:spLocks noChangeArrowheads="1"/>
              </p:cNvSpPr>
              <p:nvPr/>
            </p:nvSpPr>
            <p:spPr bwMode="auto">
              <a:xfrm>
                <a:off x="3325714" y="767365"/>
                <a:ext cx="2592635" cy="966007"/>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الموارد المطلوبة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1" name="Graphic 7" descr="Books on shelf with solid fill">
              <a:extLst>
                <a:ext uri="{FF2B5EF4-FFF2-40B4-BE49-F238E27FC236}">
                  <a16:creationId xmlns:a16="http://schemas.microsoft.com/office/drawing/2014/main" id="{BB2343FF-B23B-4569-8215-1AE3B56916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68288" y="3666140"/>
              <a:ext cx="1097259" cy="1097230"/>
            </a:xfrm>
            <a:prstGeom prst="rect">
              <a:avLst/>
            </a:prstGeom>
          </p:spPr>
        </p:pic>
      </p:grpSp>
      <p:grpSp>
        <p:nvGrpSpPr>
          <p:cNvPr id="6" name="Group 5">
            <a:extLst>
              <a:ext uri="{FF2B5EF4-FFF2-40B4-BE49-F238E27FC236}">
                <a16:creationId xmlns:a16="http://schemas.microsoft.com/office/drawing/2014/main" id="{E94FC7F1-478E-4E33-BA4D-2CA51C88CF31}"/>
              </a:ext>
            </a:extLst>
          </p:cNvPr>
          <p:cNvGrpSpPr/>
          <p:nvPr/>
        </p:nvGrpSpPr>
        <p:grpSpPr>
          <a:xfrm>
            <a:off x="8308717" y="1960540"/>
            <a:ext cx="3723815" cy="2666739"/>
            <a:chOff x="8308717" y="1960540"/>
            <a:chExt cx="3723815" cy="2666739"/>
          </a:xfrm>
        </p:grpSpPr>
        <p:grpSp>
          <p:nvGrpSpPr>
            <p:cNvPr id="58" name="Group 57">
              <a:extLst>
                <a:ext uri="{FF2B5EF4-FFF2-40B4-BE49-F238E27FC236}">
                  <a16:creationId xmlns:a16="http://schemas.microsoft.com/office/drawing/2014/main" id="{4842E98B-9E9D-49E8-98C7-737A1260216D}"/>
                </a:ext>
              </a:extLst>
            </p:cNvPr>
            <p:cNvGrpSpPr/>
            <p:nvPr/>
          </p:nvGrpSpPr>
          <p:grpSpPr>
            <a:xfrm>
              <a:off x="8308717" y="1960540"/>
              <a:ext cx="3723815" cy="2666739"/>
              <a:chOff x="3961968" y="-4254"/>
              <a:chExt cx="3299791" cy="2363143"/>
            </a:xfrm>
          </p:grpSpPr>
          <p:sp>
            <p:nvSpPr>
              <p:cNvPr id="59" name="Oval 58">
                <a:extLst>
                  <a:ext uri="{FF2B5EF4-FFF2-40B4-BE49-F238E27FC236}">
                    <a16:creationId xmlns:a16="http://schemas.microsoft.com/office/drawing/2014/main" id="{C8225CC9-911D-43CF-9806-AD45749D35A1}"/>
                  </a:ext>
                </a:extLst>
              </p:cNvPr>
              <p:cNvSpPr/>
              <p:nvPr/>
            </p:nvSpPr>
            <p:spPr>
              <a:xfrm>
                <a:off x="4626412" y="556593"/>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0" name="Rectangle 59">
                <a:extLst>
                  <a:ext uri="{FF2B5EF4-FFF2-40B4-BE49-F238E27FC236}">
                    <a16:creationId xmlns:a16="http://schemas.microsoft.com/office/drawing/2014/main" id="{EFD721E8-9294-4280-B3A7-7CA5011A4401}"/>
                  </a:ext>
                </a:extLst>
              </p:cNvPr>
              <p:cNvSpPr/>
              <p:nvPr/>
            </p:nvSpPr>
            <p:spPr>
              <a:xfrm>
                <a:off x="3961968" y="0"/>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1" name="Oval 60">
                <a:extLst>
                  <a:ext uri="{FF2B5EF4-FFF2-40B4-BE49-F238E27FC236}">
                    <a16:creationId xmlns:a16="http://schemas.microsoft.com/office/drawing/2014/main" id="{138F6BB2-14B3-4DDE-B08F-80FCCC5FB0D7}"/>
                  </a:ext>
                </a:extLst>
              </p:cNvPr>
              <p:cNvSpPr/>
              <p:nvPr/>
            </p:nvSpPr>
            <p:spPr>
              <a:xfrm>
                <a:off x="4798691" y="728872"/>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2" name="TextBox 259">
                <a:extLst>
                  <a:ext uri="{FF2B5EF4-FFF2-40B4-BE49-F238E27FC236}">
                    <a16:creationId xmlns:a16="http://schemas.microsoft.com/office/drawing/2014/main" id="{DE157233-1BCE-4EA6-ABBE-CDD6D09225F6}"/>
                  </a:ext>
                </a:extLst>
              </p:cNvPr>
              <p:cNvSpPr txBox="1">
                <a:spLocks noChangeArrowheads="1"/>
              </p:cNvSpPr>
              <p:nvPr/>
            </p:nvSpPr>
            <p:spPr bwMode="auto">
              <a:xfrm>
                <a:off x="4140166" y="-4254"/>
                <a:ext cx="2854762" cy="764640"/>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الأنشطة والمهام</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2" name="Graphic 80" descr="List with solid fill">
              <a:extLst>
                <a:ext uri="{FF2B5EF4-FFF2-40B4-BE49-F238E27FC236}">
                  <a16:creationId xmlns:a16="http://schemas.microsoft.com/office/drawing/2014/main" id="{D1F62429-2691-4DCE-8B47-35969D1C8F1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60706" y="3163075"/>
              <a:ext cx="1087574" cy="1087544"/>
            </a:xfrm>
            <a:prstGeom prst="rect">
              <a:avLst/>
            </a:prstGeom>
          </p:spPr>
        </p:pic>
      </p:grpSp>
      <p:grpSp>
        <p:nvGrpSpPr>
          <p:cNvPr id="21" name="Group 20">
            <a:extLst>
              <a:ext uri="{FF2B5EF4-FFF2-40B4-BE49-F238E27FC236}">
                <a16:creationId xmlns:a16="http://schemas.microsoft.com/office/drawing/2014/main" id="{FE00434B-4EBD-47D3-819A-B10BF63974CA}"/>
              </a:ext>
            </a:extLst>
          </p:cNvPr>
          <p:cNvGrpSpPr/>
          <p:nvPr/>
        </p:nvGrpSpPr>
        <p:grpSpPr>
          <a:xfrm>
            <a:off x="4234094" y="1965341"/>
            <a:ext cx="3723815" cy="2661936"/>
            <a:chOff x="4234094" y="1965341"/>
            <a:chExt cx="3723815" cy="2661936"/>
          </a:xfrm>
        </p:grpSpPr>
        <p:grpSp>
          <p:nvGrpSpPr>
            <p:cNvPr id="56" name="Group 55">
              <a:extLst>
                <a:ext uri="{FF2B5EF4-FFF2-40B4-BE49-F238E27FC236}">
                  <a16:creationId xmlns:a16="http://schemas.microsoft.com/office/drawing/2014/main" id="{5C35AD8B-9E16-46FF-8B66-698C9D1CEEC7}"/>
                </a:ext>
              </a:extLst>
            </p:cNvPr>
            <p:cNvGrpSpPr/>
            <p:nvPr/>
          </p:nvGrpSpPr>
          <p:grpSpPr>
            <a:xfrm>
              <a:off x="4234094" y="1965341"/>
              <a:ext cx="3723815" cy="2661936"/>
              <a:chOff x="1980985" y="0"/>
              <a:chExt cx="3299791" cy="2358889"/>
            </a:xfrm>
          </p:grpSpPr>
          <p:sp>
            <p:nvSpPr>
              <p:cNvPr id="67" name="Oval 66">
                <a:extLst>
                  <a:ext uri="{FF2B5EF4-FFF2-40B4-BE49-F238E27FC236}">
                    <a16:creationId xmlns:a16="http://schemas.microsoft.com/office/drawing/2014/main" id="{4F86CC1A-7A27-4A47-AAB1-064945D992C0}"/>
                  </a:ext>
                </a:extLst>
              </p:cNvPr>
              <p:cNvSpPr/>
              <p:nvPr/>
            </p:nvSpPr>
            <p:spPr>
              <a:xfrm>
                <a:off x="2645429" y="556593"/>
                <a:ext cx="1802296" cy="1802296"/>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8" name="Rectangle 67">
                <a:extLst>
                  <a:ext uri="{FF2B5EF4-FFF2-40B4-BE49-F238E27FC236}">
                    <a16:creationId xmlns:a16="http://schemas.microsoft.com/office/drawing/2014/main" id="{43CEB40A-AEE6-426F-A67A-C18E6336E78A}"/>
                  </a:ext>
                </a:extLst>
              </p:cNvPr>
              <p:cNvSpPr/>
              <p:nvPr/>
            </p:nvSpPr>
            <p:spPr>
              <a:xfrm>
                <a:off x="1980985" y="0"/>
                <a:ext cx="3299791" cy="1060177"/>
              </a:xfrm>
              <a:prstGeom prst="rect">
                <a:avLst/>
              </a:prstGeom>
              <a:solidFill>
                <a:schemeClr val="bg1"/>
              </a:solidFill>
              <a:ln>
                <a:solidFill>
                  <a:srgbClr val="0058A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9" name="Oval 68">
                <a:extLst>
                  <a:ext uri="{FF2B5EF4-FFF2-40B4-BE49-F238E27FC236}">
                    <a16:creationId xmlns:a16="http://schemas.microsoft.com/office/drawing/2014/main" id="{687858B5-5C23-4EA3-AAE0-CBAE2CE15A82}"/>
                  </a:ext>
                </a:extLst>
              </p:cNvPr>
              <p:cNvSpPr/>
              <p:nvPr/>
            </p:nvSpPr>
            <p:spPr>
              <a:xfrm>
                <a:off x="2817708" y="728872"/>
                <a:ext cx="1457738" cy="14577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0" name="TextBox 267">
                <a:extLst>
                  <a:ext uri="{FF2B5EF4-FFF2-40B4-BE49-F238E27FC236}">
                    <a16:creationId xmlns:a16="http://schemas.microsoft.com/office/drawing/2014/main" id="{B87ECAAC-FBE0-49B9-883B-F321464639D0}"/>
                  </a:ext>
                </a:extLst>
              </p:cNvPr>
              <p:cNvSpPr txBox="1">
                <a:spLocks noChangeArrowheads="1"/>
              </p:cNvSpPr>
              <p:nvPr/>
            </p:nvSpPr>
            <p:spPr bwMode="auto">
              <a:xfrm>
                <a:off x="2223998" y="62894"/>
                <a:ext cx="2859885" cy="698565"/>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تقدير كميات الموارد</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3" name="Graphic 31" descr="Questions with solid fill">
              <a:extLst>
                <a:ext uri="{FF2B5EF4-FFF2-40B4-BE49-F238E27FC236}">
                  <a16:creationId xmlns:a16="http://schemas.microsoft.com/office/drawing/2014/main" id="{2C313FD8-E71A-45B6-B887-FCDABE69261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86082" y="3165576"/>
              <a:ext cx="1007018" cy="1006991"/>
            </a:xfrm>
            <a:prstGeom prst="rect">
              <a:avLst/>
            </a:prstGeom>
          </p:spPr>
        </p:pic>
      </p:grpSp>
    </p:spTree>
    <p:extLst>
      <p:ext uri="{BB962C8B-B14F-4D97-AF65-F5344CB8AC3E}">
        <p14:creationId xmlns:p14="http://schemas.microsoft.com/office/powerpoint/2010/main" val="41928074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العوامل المؤثرة في تقدير الموارد</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92" name="Group 91">
            <a:extLst>
              <a:ext uri="{FF2B5EF4-FFF2-40B4-BE49-F238E27FC236}">
                <a16:creationId xmlns:a16="http://schemas.microsoft.com/office/drawing/2014/main" id="{F7355D7B-C108-43B5-9132-462A3E8A7DE5}"/>
              </a:ext>
            </a:extLst>
          </p:cNvPr>
          <p:cNvGrpSpPr/>
          <p:nvPr/>
        </p:nvGrpSpPr>
        <p:grpSpPr>
          <a:xfrm>
            <a:off x="9573051" y="2743199"/>
            <a:ext cx="2484529" cy="2552538"/>
            <a:chOff x="5036125" y="0"/>
            <a:chExt cx="1316946" cy="1353794"/>
          </a:xfrm>
        </p:grpSpPr>
        <p:sp>
          <p:nvSpPr>
            <p:cNvPr id="103" name="مربع نص 18">
              <a:extLst>
                <a:ext uri="{FF2B5EF4-FFF2-40B4-BE49-F238E27FC236}">
                  <a16:creationId xmlns:a16="http://schemas.microsoft.com/office/drawing/2014/main" id="{BD77C239-0A8B-4BFC-B4B0-586F7F0C0017}"/>
                </a:ext>
              </a:extLst>
            </p:cNvPr>
            <p:cNvSpPr txBox="1"/>
            <p:nvPr/>
          </p:nvSpPr>
          <p:spPr>
            <a:xfrm>
              <a:off x="5036125" y="705708"/>
              <a:ext cx="1316946" cy="648086"/>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طبيعة وحجم المشروع</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104" name="Group 103">
              <a:extLst>
                <a:ext uri="{FF2B5EF4-FFF2-40B4-BE49-F238E27FC236}">
                  <a16:creationId xmlns:a16="http://schemas.microsoft.com/office/drawing/2014/main" id="{ADF5735E-0224-40F9-B06C-0147426A6B6A}"/>
                </a:ext>
              </a:extLst>
            </p:cNvPr>
            <p:cNvGrpSpPr/>
            <p:nvPr/>
          </p:nvGrpSpPr>
          <p:grpSpPr>
            <a:xfrm>
              <a:off x="5306588" y="0"/>
              <a:ext cx="771991" cy="558467"/>
              <a:chOff x="5306588" y="0"/>
              <a:chExt cx="771991" cy="558467"/>
            </a:xfrm>
          </p:grpSpPr>
          <p:sp>
            <p:nvSpPr>
              <p:cNvPr id="105" name="TextBox 6">
                <a:extLst>
                  <a:ext uri="{FF2B5EF4-FFF2-40B4-BE49-F238E27FC236}">
                    <a16:creationId xmlns:a16="http://schemas.microsoft.com/office/drawing/2014/main" id="{9E09E8DE-990E-4CEB-9999-02E3E161C110}"/>
                  </a:ext>
                </a:extLst>
              </p:cNvPr>
              <p:cNvSpPr txBox="1"/>
              <p:nvPr/>
            </p:nvSpPr>
            <p:spPr>
              <a:xfrm>
                <a:off x="5306588" y="0"/>
                <a:ext cx="771991" cy="558467"/>
              </a:xfrm>
              <a:prstGeom prst="rect">
                <a:avLst/>
              </a:prstGeom>
              <a:noFill/>
            </p:spPr>
            <p:txBody>
              <a:bodyPr wrap="square" rtlCol="0">
                <a:noAutofit/>
              </a:bodyPr>
              <a:lstStyle/>
              <a:p>
                <a:pPr marL="0" marR="0" algn="ctr" rtl="1">
                  <a:lnSpc>
                    <a:spcPct val="115000"/>
                  </a:lnSpc>
                  <a:spcBef>
                    <a:spcPts val="0"/>
                  </a:spcBef>
                  <a:spcAft>
                    <a:spcPts val="0"/>
                  </a:spcAft>
                </a:pPr>
                <a:r>
                  <a:rPr lang="en-US"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01</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cxnSp>
            <p:nvCxnSpPr>
              <p:cNvPr id="106" name="Straight Connector 105">
                <a:extLst>
                  <a:ext uri="{FF2B5EF4-FFF2-40B4-BE49-F238E27FC236}">
                    <a16:creationId xmlns:a16="http://schemas.microsoft.com/office/drawing/2014/main" id="{1FFCC252-CBF1-41FD-938E-C90ADA8DC3D7}"/>
                  </a:ext>
                </a:extLst>
              </p:cNvPr>
              <p:cNvCxnSpPr>
                <a:cxnSpLocks/>
              </p:cNvCxnSpPr>
              <p:nvPr/>
            </p:nvCxnSpPr>
            <p:spPr>
              <a:xfrm>
                <a:off x="5311465" y="511492"/>
                <a:ext cx="766916" cy="0"/>
              </a:xfrm>
              <a:prstGeom prst="line">
                <a:avLst/>
              </a:prstGeom>
              <a:ln w="57150">
                <a:solidFill>
                  <a:srgbClr val="0058A3"/>
                </a:solidFill>
              </a:ln>
            </p:spPr>
            <p:style>
              <a:lnRef idx="1">
                <a:schemeClr val="accent1"/>
              </a:lnRef>
              <a:fillRef idx="0">
                <a:schemeClr val="accent1"/>
              </a:fillRef>
              <a:effectRef idx="0">
                <a:schemeClr val="accent1"/>
              </a:effectRef>
              <a:fontRef idx="minor">
                <a:schemeClr val="tx1"/>
              </a:fontRef>
            </p:style>
          </p:cxnSp>
        </p:grpSp>
      </p:grpSp>
      <p:grpSp>
        <p:nvGrpSpPr>
          <p:cNvPr id="93" name="Group 92">
            <a:extLst>
              <a:ext uri="{FF2B5EF4-FFF2-40B4-BE49-F238E27FC236}">
                <a16:creationId xmlns:a16="http://schemas.microsoft.com/office/drawing/2014/main" id="{07A2E70D-F964-4422-8D94-BA22F333F07E}"/>
              </a:ext>
            </a:extLst>
          </p:cNvPr>
          <p:cNvGrpSpPr/>
          <p:nvPr/>
        </p:nvGrpSpPr>
        <p:grpSpPr>
          <a:xfrm>
            <a:off x="6812855" y="2743199"/>
            <a:ext cx="3214147" cy="2552702"/>
            <a:chOff x="3573079" y="0"/>
            <a:chExt cx="1703686" cy="1353881"/>
          </a:xfrm>
        </p:grpSpPr>
        <p:sp>
          <p:nvSpPr>
            <p:cNvPr id="99" name="مربع نص 18">
              <a:extLst>
                <a:ext uri="{FF2B5EF4-FFF2-40B4-BE49-F238E27FC236}">
                  <a16:creationId xmlns:a16="http://schemas.microsoft.com/office/drawing/2014/main" id="{5CC0B776-8D52-4B61-8736-9A9E062E2E66}"/>
                </a:ext>
              </a:extLst>
            </p:cNvPr>
            <p:cNvSpPr txBox="1"/>
            <p:nvPr/>
          </p:nvSpPr>
          <p:spPr>
            <a:xfrm>
              <a:off x="3573079" y="705795"/>
              <a:ext cx="1703686" cy="648086"/>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الجدول الزمني للمشروع</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100" name="Group 99">
              <a:extLst>
                <a:ext uri="{FF2B5EF4-FFF2-40B4-BE49-F238E27FC236}">
                  <a16:creationId xmlns:a16="http://schemas.microsoft.com/office/drawing/2014/main" id="{F921C6C0-12E8-4000-A77B-6E6F0B0D8199}"/>
                </a:ext>
              </a:extLst>
            </p:cNvPr>
            <p:cNvGrpSpPr/>
            <p:nvPr/>
          </p:nvGrpSpPr>
          <p:grpSpPr>
            <a:xfrm>
              <a:off x="4033886" y="0"/>
              <a:ext cx="778134" cy="558467"/>
              <a:chOff x="4033886" y="0"/>
              <a:chExt cx="778134" cy="558467"/>
            </a:xfrm>
          </p:grpSpPr>
          <p:sp>
            <p:nvSpPr>
              <p:cNvPr id="101" name="TextBox 6">
                <a:extLst>
                  <a:ext uri="{FF2B5EF4-FFF2-40B4-BE49-F238E27FC236}">
                    <a16:creationId xmlns:a16="http://schemas.microsoft.com/office/drawing/2014/main" id="{60EF5E88-FCDC-47A2-BEBD-289C59DB6D21}"/>
                  </a:ext>
                </a:extLst>
              </p:cNvPr>
              <p:cNvSpPr txBox="1"/>
              <p:nvPr/>
            </p:nvSpPr>
            <p:spPr>
              <a:xfrm>
                <a:off x="4033886" y="0"/>
                <a:ext cx="778134" cy="558467"/>
              </a:xfrm>
              <a:prstGeom prst="rect">
                <a:avLst/>
              </a:prstGeom>
              <a:noFill/>
            </p:spPr>
            <p:txBody>
              <a:bodyPr wrap="square" rtlCol="0">
                <a:noAutofit/>
              </a:bodyPr>
              <a:lstStyle/>
              <a:p>
                <a:pPr marL="0" marR="0" algn="ctr" rtl="1">
                  <a:lnSpc>
                    <a:spcPct val="115000"/>
                  </a:lnSpc>
                  <a:spcBef>
                    <a:spcPts val="0"/>
                  </a:spcBef>
                  <a:spcAft>
                    <a:spcPts val="0"/>
                  </a:spcAft>
                </a:pPr>
                <a:r>
                  <a:rPr lang="ar-SY"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02</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cxnSp>
            <p:nvCxnSpPr>
              <p:cNvPr id="102" name="Straight Connector 101">
                <a:extLst>
                  <a:ext uri="{FF2B5EF4-FFF2-40B4-BE49-F238E27FC236}">
                    <a16:creationId xmlns:a16="http://schemas.microsoft.com/office/drawing/2014/main" id="{667E7165-9156-4747-B0FA-3D387126D313}"/>
                  </a:ext>
                </a:extLst>
              </p:cNvPr>
              <p:cNvCxnSpPr>
                <a:cxnSpLocks/>
              </p:cNvCxnSpPr>
              <p:nvPr/>
            </p:nvCxnSpPr>
            <p:spPr>
              <a:xfrm>
                <a:off x="4041465" y="511492"/>
                <a:ext cx="766916" cy="0"/>
              </a:xfrm>
              <a:prstGeom prst="line">
                <a:avLst/>
              </a:prstGeom>
              <a:ln w="57150">
                <a:solidFill>
                  <a:srgbClr val="0058A3"/>
                </a:solidFill>
              </a:ln>
            </p:spPr>
            <p:style>
              <a:lnRef idx="1">
                <a:schemeClr val="accent1"/>
              </a:lnRef>
              <a:fillRef idx="0">
                <a:schemeClr val="accent1"/>
              </a:fillRef>
              <a:effectRef idx="0">
                <a:schemeClr val="accent1"/>
              </a:effectRef>
              <a:fontRef idx="minor">
                <a:schemeClr val="tx1"/>
              </a:fontRef>
            </p:style>
          </p:cxnSp>
        </p:grpSp>
      </p:grpSp>
      <p:grpSp>
        <p:nvGrpSpPr>
          <p:cNvPr id="94" name="Group 93">
            <a:extLst>
              <a:ext uri="{FF2B5EF4-FFF2-40B4-BE49-F238E27FC236}">
                <a16:creationId xmlns:a16="http://schemas.microsoft.com/office/drawing/2014/main" id="{5CD3A0AC-E976-496B-85BA-421730EC7BFE}"/>
              </a:ext>
            </a:extLst>
          </p:cNvPr>
          <p:cNvGrpSpPr/>
          <p:nvPr/>
        </p:nvGrpSpPr>
        <p:grpSpPr>
          <a:xfrm>
            <a:off x="4895084" y="2743199"/>
            <a:ext cx="2373745" cy="2552472"/>
            <a:chOff x="2556568" y="0"/>
            <a:chExt cx="1258224" cy="1353759"/>
          </a:xfrm>
        </p:grpSpPr>
        <p:sp>
          <p:nvSpPr>
            <p:cNvPr id="95" name="مربع نص 18">
              <a:extLst>
                <a:ext uri="{FF2B5EF4-FFF2-40B4-BE49-F238E27FC236}">
                  <a16:creationId xmlns:a16="http://schemas.microsoft.com/office/drawing/2014/main" id="{1FFFD760-56C9-4E06-AA30-4FC46471D6E0}"/>
                </a:ext>
              </a:extLst>
            </p:cNvPr>
            <p:cNvSpPr txBox="1"/>
            <p:nvPr/>
          </p:nvSpPr>
          <p:spPr>
            <a:xfrm>
              <a:off x="2556568" y="705673"/>
              <a:ext cx="1258224" cy="648086"/>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خبرة فريق المشروع</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96" name="Group 95">
              <a:extLst>
                <a:ext uri="{FF2B5EF4-FFF2-40B4-BE49-F238E27FC236}">
                  <a16:creationId xmlns:a16="http://schemas.microsoft.com/office/drawing/2014/main" id="{9D7DAB9D-DF87-46A2-A0E8-039DC5592878}"/>
                </a:ext>
              </a:extLst>
            </p:cNvPr>
            <p:cNvGrpSpPr/>
            <p:nvPr/>
          </p:nvGrpSpPr>
          <p:grpSpPr>
            <a:xfrm>
              <a:off x="2795000" y="0"/>
              <a:ext cx="778134" cy="558467"/>
              <a:chOff x="2795000" y="0"/>
              <a:chExt cx="778134" cy="558467"/>
            </a:xfrm>
          </p:grpSpPr>
          <p:sp>
            <p:nvSpPr>
              <p:cNvPr id="97" name="TextBox 6">
                <a:extLst>
                  <a:ext uri="{FF2B5EF4-FFF2-40B4-BE49-F238E27FC236}">
                    <a16:creationId xmlns:a16="http://schemas.microsoft.com/office/drawing/2014/main" id="{F4CC0713-72D5-43E6-AF0A-20971F0C2F03}"/>
                  </a:ext>
                </a:extLst>
              </p:cNvPr>
              <p:cNvSpPr txBox="1"/>
              <p:nvPr/>
            </p:nvSpPr>
            <p:spPr>
              <a:xfrm>
                <a:off x="2795000" y="0"/>
                <a:ext cx="778134" cy="558467"/>
              </a:xfrm>
              <a:prstGeom prst="rect">
                <a:avLst/>
              </a:prstGeom>
              <a:noFill/>
            </p:spPr>
            <p:txBody>
              <a:bodyPr wrap="square" rtlCol="0">
                <a:noAutofit/>
              </a:bodyPr>
              <a:lstStyle/>
              <a:p>
                <a:pPr marL="0" marR="0" algn="ctr" rtl="1">
                  <a:lnSpc>
                    <a:spcPct val="115000"/>
                  </a:lnSpc>
                  <a:spcBef>
                    <a:spcPts val="0"/>
                  </a:spcBef>
                  <a:spcAft>
                    <a:spcPts val="0"/>
                  </a:spcAft>
                </a:pPr>
                <a:r>
                  <a:rPr lang="ar-SY"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03</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cxnSp>
            <p:nvCxnSpPr>
              <p:cNvPr id="98" name="Straight Connector 97">
                <a:extLst>
                  <a:ext uri="{FF2B5EF4-FFF2-40B4-BE49-F238E27FC236}">
                    <a16:creationId xmlns:a16="http://schemas.microsoft.com/office/drawing/2014/main" id="{2722185F-D41B-4D4B-B00B-E360BC85DA55}"/>
                  </a:ext>
                </a:extLst>
              </p:cNvPr>
              <p:cNvCxnSpPr>
                <a:cxnSpLocks/>
              </p:cNvCxnSpPr>
              <p:nvPr/>
            </p:nvCxnSpPr>
            <p:spPr>
              <a:xfrm>
                <a:off x="2802510" y="511492"/>
                <a:ext cx="766916" cy="0"/>
              </a:xfrm>
              <a:prstGeom prst="line">
                <a:avLst/>
              </a:prstGeom>
              <a:ln w="57150">
                <a:solidFill>
                  <a:srgbClr val="0058A3"/>
                </a:solidFill>
              </a:ln>
            </p:spPr>
            <p:style>
              <a:lnRef idx="1">
                <a:schemeClr val="accent1"/>
              </a:lnRef>
              <a:fillRef idx="0">
                <a:schemeClr val="accent1"/>
              </a:fillRef>
              <a:effectRef idx="0">
                <a:schemeClr val="accent1"/>
              </a:effectRef>
              <a:fontRef idx="minor">
                <a:schemeClr val="tx1"/>
              </a:fontRef>
            </p:style>
          </p:cxnSp>
        </p:grpSp>
      </p:grpSp>
      <p:grpSp>
        <p:nvGrpSpPr>
          <p:cNvPr id="87" name="Group 86">
            <a:extLst>
              <a:ext uri="{FF2B5EF4-FFF2-40B4-BE49-F238E27FC236}">
                <a16:creationId xmlns:a16="http://schemas.microsoft.com/office/drawing/2014/main" id="{E7C8D28A-6E00-447A-B27D-01141B6863FD}"/>
              </a:ext>
            </a:extLst>
          </p:cNvPr>
          <p:cNvGrpSpPr/>
          <p:nvPr/>
        </p:nvGrpSpPr>
        <p:grpSpPr>
          <a:xfrm>
            <a:off x="2562448" y="2743199"/>
            <a:ext cx="2246753" cy="2552240"/>
            <a:chOff x="1408652" y="0"/>
            <a:chExt cx="1190911" cy="1353638"/>
          </a:xfrm>
        </p:grpSpPr>
        <p:sp>
          <p:nvSpPr>
            <p:cNvPr id="88" name="مربع نص 18">
              <a:extLst>
                <a:ext uri="{FF2B5EF4-FFF2-40B4-BE49-F238E27FC236}">
                  <a16:creationId xmlns:a16="http://schemas.microsoft.com/office/drawing/2014/main" id="{CB278F11-EEFE-4F77-BB2E-4BBC0E6A346D}"/>
                </a:ext>
              </a:extLst>
            </p:cNvPr>
            <p:cNvSpPr txBox="1"/>
            <p:nvPr/>
          </p:nvSpPr>
          <p:spPr>
            <a:xfrm>
              <a:off x="1408652" y="705552"/>
              <a:ext cx="1190911" cy="648086"/>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توافر الموارد في السوق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89" name="Group 88">
              <a:extLst>
                <a:ext uri="{FF2B5EF4-FFF2-40B4-BE49-F238E27FC236}">
                  <a16:creationId xmlns:a16="http://schemas.microsoft.com/office/drawing/2014/main" id="{B6659A2E-15B2-40FF-A288-22B0A01B0175}"/>
                </a:ext>
              </a:extLst>
            </p:cNvPr>
            <p:cNvGrpSpPr/>
            <p:nvPr/>
          </p:nvGrpSpPr>
          <p:grpSpPr>
            <a:xfrm>
              <a:off x="1613566" y="0"/>
              <a:ext cx="778134" cy="558467"/>
              <a:chOff x="1613566" y="0"/>
              <a:chExt cx="778134" cy="558467"/>
            </a:xfrm>
          </p:grpSpPr>
          <p:sp>
            <p:nvSpPr>
              <p:cNvPr id="90" name="TextBox 6">
                <a:extLst>
                  <a:ext uri="{FF2B5EF4-FFF2-40B4-BE49-F238E27FC236}">
                    <a16:creationId xmlns:a16="http://schemas.microsoft.com/office/drawing/2014/main" id="{6D0FF631-1D01-47D8-AA49-D1BC1F033536}"/>
                  </a:ext>
                </a:extLst>
              </p:cNvPr>
              <p:cNvSpPr txBox="1"/>
              <p:nvPr/>
            </p:nvSpPr>
            <p:spPr>
              <a:xfrm>
                <a:off x="1613566" y="0"/>
                <a:ext cx="778134" cy="558467"/>
              </a:xfrm>
              <a:prstGeom prst="rect">
                <a:avLst/>
              </a:prstGeom>
              <a:noFill/>
            </p:spPr>
            <p:txBody>
              <a:bodyPr wrap="square" rtlCol="0">
                <a:noAutofit/>
              </a:bodyPr>
              <a:lstStyle/>
              <a:p>
                <a:pPr marL="0" marR="0" algn="ctr" rtl="1">
                  <a:lnSpc>
                    <a:spcPct val="115000"/>
                  </a:lnSpc>
                  <a:spcBef>
                    <a:spcPts val="0"/>
                  </a:spcBef>
                  <a:spcAft>
                    <a:spcPts val="0"/>
                  </a:spcAft>
                </a:pPr>
                <a:r>
                  <a:rPr lang="ar-SY"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04</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cxnSp>
            <p:nvCxnSpPr>
              <p:cNvPr id="91" name="Straight Connector 90">
                <a:extLst>
                  <a:ext uri="{FF2B5EF4-FFF2-40B4-BE49-F238E27FC236}">
                    <a16:creationId xmlns:a16="http://schemas.microsoft.com/office/drawing/2014/main" id="{B87C575D-89A5-4D2D-9B90-1832F4B00F8D}"/>
                  </a:ext>
                </a:extLst>
              </p:cNvPr>
              <p:cNvCxnSpPr>
                <a:cxnSpLocks/>
              </p:cNvCxnSpPr>
              <p:nvPr/>
            </p:nvCxnSpPr>
            <p:spPr>
              <a:xfrm>
                <a:off x="1621007" y="511492"/>
                <a:ext cx="766916" cy="0"/>
              </a:xfrm>
              <a:prstGeom prst="line">
                <a:avLst/>
              </a:prstGeom>
              <a:ln w="57150">
                <a:solidFill>
                  <a:srgbClr val="0058A3"/>
                </a:solidFill>
              </a:ln>
            </p:spPr>
            <p:style>
              <a:lnRef idx="1">
                <a:schemeClr val="accent1"/>
              </a:lnRef>
              <a:fillRef idx="0">
                <a:schemeClr val="accent1"/>
              </a:fillRef>
              <a:effectRef idx="0">
                <a:schemeClr val="accent1"/>
              </a:effectRef>
              <a:fontRef idx="minor">
                <a:schemeClr val="tx1"/>
              </a:fontRef>
            </p:style>
          </p:cxnSp>
        </p:grpSp>
      </p:grpSp>
      <p:grpSp>
        <p:nvGrpSpPr>
          <p:cNvPr id="81" name="Group 80">
            <a:extLst>
              <a:ext uri="{FF2B5EF4-FFF2-40B4-BE49-F238E27FC236}">
                <a16:creationId xmlns:a16="http://schemas.microsoft.com/office/drawing/2014/main" id="{E50C69BD-5926-4162-AA25-22611C6A7AC8}"/>
              </a:ext>
            </a:extLst>
          </p:cNvPr>
          <p:cNvGrpSpPr/>
          <p:nvPr/>
        </p:nvGrpSpPr>
        <p:grpSpPr>
          <a:xfrm>
            <a:off x="295841" y="2743199"/>
            <a:ext cx="2106453" cy="2552702"/>
            <a:chOff x="293571" y="0"/>
            <a:chExt cx="1116544" cy="1353881"/>
          </a:xfrm>
        </p:grpSpPr>
        <p:sp>
          <p:nvSpPr>
            <p:cNvPr id="82" name="مربع نص 18">
              <a:extLst>
                <a:ext uri="{FF2B5EF4-FFF2-40B4-BE49-F238E27FC236}">
                  <a16:creationId xmlns:a16="http://schemas.microsoft.com/office/drawing/2014/main" id="{04E6F1D5-CEA3-4221-A1AA-B6C66DE7503C}"/>
                </a:ext>
              </a:extLst>
            </p:cNvPr>
            <p:cNvSpPr txBox="1"/>
            <p:nvPr/>
          </p:nvSpPr>
          <p:spPr>
            <a:xfrm>
              <a:off x="293571" y="705795"/>
              <a:ext cx="1116544" cy="648086"/>
            </a:xfrm>
            <a:prstGeom prst="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مخاطر المشروع</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83" name="Group 82">
              <a:extLst>
                <a:ext uri="{FF2B5EF4-FFF2-40B4-BE49-F238E27FC236}">
                  <a16:creationId xmlns:a16="http://schemas.microsoft.com/office/drawing/2014/main" id="{3E30F84D-C1AF-4934-A090-6C1B22B7BBF5}"/>
                </a:ext>
              </a:extLst>
            </p:cNvPr>
            <p:cNvGrpSpPr/>
            <p:nvPr/>
          </p:nvGrpSpPr>
          <p:grpSpPr>
            <a:xfrm>
              <a:off x="461014" y="0"/>
              <a:ext cx="778134" cy="558467"/>
              <a:chOff x="461014" y="0"/>
              <a:chExt cx="778134" cy="558467"/>
            </a:xfrm>
          </p:grpSpPr>
          <p:sp>
            <p:nvSpPr>
              <p:cNvPr id="84" name="TextBox 6">
                <a:extLst>
                  <a:ext uri="{FF2B5EF4-FFF2-40B4-BE49-F238E27FC236}">
                    <a16:creationId xmlns:a16="http://schemas.microsoft.com/office/drawing/2014/main" id="{3BF5B76C-1185-4CA8-9D3B-D40E6DA67299}"/>
                  </a:ext>
                </a:extLst>
              </p:cNvPr>
              <p:cNvSpPr txBox="1"/>
              <p:nvPr/>
            </p:nvSpPr>
            <p:spPr>
              <a:xfrm>
                <a:off x="461014" y="0"/>
                <a:ext cx="778134" cy="558467"/>
              </a:xfrm>
              <a:prstGeom prst="rect">
                <a:avLst/>
              </a:prstGeom>
              <a:noFill/>
            </p:spPr>
            <p:txBody>
              <a:bodyPr wrap="square" rtlCol="0">
                <a:noAutofit/>
              </a:bodyPr>
              <a:lstStyle/>
              <a:p>
                <a:pPr marL="0" marR="0" algn="ctr" rtl="1">
                  <a:lnSpc>
                    <a:spcPct val="115000"/>
                  </a:lnSpc>
                  <a:spcBef>
                    <a:spcPts val="0"/>
                  </a:spcBef>
                  <a:spcAft>
                    <a:spcPts val="0"/>
                  </a:spcAft>
                </a:pPr>
                <a:r>
                  <a:rPr lang="ar-SY" sz="4000" b="1" kern="1200">
                    <a:solidFill>
                      <a:srgbClr val="0058A3"/>
                    </a:solidFill>
                    <a:effectLst/>
                    <a:latin typeface="Calibri" panose="020F0502020204030204" pitchFamily="34" charset="0"/>
                    <a:ea typeface="Calibri" panose="020F0502020204030204" pitchFamily="34" charset="0"/>
                    <a:cs typeface="Activist Light" panose="00000400000000000000" pitchFamily="50" charset="-78"/>
                  </a:rPr>
                  <a:t>05</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cxnSp>
            <p:nvCxnSpPr>
              <p:cNvPr id="85" name="Straight Connector 84">
                <a:extLst>
                  <a:ext uri="{FF2B5EF4-FFF2-40B4-BE49-F238E27FC236}">
                    <a16:creationId xmlns:a16="http://schemas.microsoft.com/office/drawing/2014/main" id="{DDA5D8DE-8245-4EEF-9440-A09120E17218}"/>
                  </a:ext>
                </a:extLst>
              </p:cNvPr>
              <p:cNvCxnSpPr>
                <a:cxnSpLocks/>
              </p:cNvCxnSpPr>
              <p:nvPr/>
            </p:nvCxnSpPr>
            <p:spPr>
              <a:xfrm>
                <a:off x="468386" y="511492"/>
                <a:ext cx="766916" cy="0"/>
              </a:xfrm>
              <a:prstGeom prst="line">
                <a:avLst/>
              </a:prstGeom>
              <a:ln w="57150">
                <a:solidFill>
                  <a:srgbClr val="0058A3"/>
                </a:solidFill>
              </a:ln>
            </p:spPr>
            <p:style>
              <a:lnRef idx="1">
                <a:schemeClr val="accent1"/>
              </a:lnRef>
              <a:fillRef idx="0">
                <a:schemeClr val="accent1"/>
              </a:fillRef>
              <a:effectRef idx="0">
                <a:schemeClr val="accent1"/>
              </a:effectRef>
              <a:fontRef idx="minor">
                <a:schemeClr val="tx1"/>
              </a:fontRef>
            </p:style>
          </p:cxnSp>
        </p:grpSp>
      </p:grpSp>
      <p:pic>
        <p:nvPicPr>
          <p:cNvPr id="107" name="Picture 106">
            <a:extLst>
              <a:ext uri="{FF2B5EF4-FFF2-40B4-BE49-F238E27FC236}">
                <a16:creationId xmlns:a16="http://schemas.microsoft.com/office/drawing/2014/main" id="{D8B145EF-559A-4A64-8B91-EDFEFBE2478A}"/>
              </a:ext>
            </a:extLst>
          </p:cNvPr>
          <p:cNvPicPr>
            <a:picLocks noChangeAspect="1"/>
          </p:cNvPicPr>
          <p:nvPr/>
        </p:nvPicPr>
        <p:blipFill rotWithShape="1">
          <a:blip r:embed="rId2"/>
          <a:srcRect b="6781"/>
          <a:stretch/>
        </p:blipFill>
        <p:spPr>
          <a:xfrm>
            <a:off x="-6240947" y="2324375"/>
            <a:ext cx="5338915" cy="3690414"/>
          </a:xfrm>
          <a:prstGeom prst="rect">
            <a:avLst/>
          </a:prstGeom>
        </p:spPr>
      </p:pic>
    </p:spTree>
    <p:extLst>
      <p:ext uri="{BB962C8B-B14F-4D97-AF65-F5344CB8AC3E}">
        <p14:creationId xmlns:p14="http://schemas.microsoft.com/office/powerpoint/2010/main" val="2882751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3"/>
                                        </p:tgtEl>
                                        <p:attrNameLst>
                                          <p:attrName>style.visibility</p:attrName>
                                        </p:attrNameLst>
                                      </p:cBhvr>
                                      <p:to>
                                        <p:strVal val="visible"/>
                                      </p:to>
                                    </p:set>
                                    <p:animEffect transition="in" filter="fade">
                                      <p:cBhvr>
                                        <p:cTn id="14" dur="1000"/>
                                        <p:tgtEl>
                                          <p:spTgt spid="93"/>
                                        </p:tgtEl>
                                      </p:cBhvr>
                                    </p:animEffect>
                                    <p:anim calcmode="lin" valueType="num">
                                      <p:cBhvr>
                                        <p:cTn id="15" dur="1000" fill="hold"/>
                                        <p:tgtEl>
                                          <p:spTgt spid="93"/>
                                        </p:tgtEl>
                                        <p:attrNameLst>
                                          <p:attrName>ppt_x</p:attrName>
                                        </p:attrNameLst>
                                      </p:cBhvr>
                                      <p:tavLst>
                                        <p:tav tm="0">
                                          <p:val>
                                            <p:strVal val="#ppt_x"/>
                                          </p:val>
                                        </p:tav>
                                        <p:tav tm="100000">
                                          <p:val>
                                            <p:strVal val="#ppt_x"/>
                                          </p:val>
                                        </p:tav>
                                      </p:tavLst>
                                    </p:anim>
                                    <p:anim calcmode="lin" valueType="num">
                                      <p:cBhvr>
                                        <p:cTn id="16"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1000"/>
                                        <p:tgtEl>
                                          <p:spTgt spid="94"/>
                                        </p:tgtEl>
                                      </p:cBhvr>
                                    </p:animEffect>
                                    <p:anim calcmode="lin" valueType="num">
                                      <p:cBhvr>
                                        <p:cTn id="22" dur="1000" fill="hold"/>
                                        <p:tgtEl>
                                          <p:spTgt spid="94"/>
                                        </p:tgtEl>
                                        <p:attrNameLst>
                                          <p:attrName>ppt_x</p:attrName>
                                        </p:attrNameLst>
                                      </p:cBhvr>
                                      <p:tavLst>
                                        <p:tav tm="0">
                                          <p:val>
                                            <p:strVal val="#ppt_x"/>
                                          </p:val>
                                        </p:tav>
                                        <p:tav tm="100000">
                                          <p:val>
                                            <p:strVal val="#ppt_x"/>
                                          </p:val>
                                        </p:tav>
                                      </p:tavLst>
                                    </p:anim>
                                    <p:anim calcmode="lin" valueType="num">
                                      <p:cBhvr>
                                        <p:cTn id="23"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fade">
                                      <p:cBhvr>
                                        <p:cTn id="28" dur="1000"/>
                                        <p:tgtEl>
                                          <p:spTgt spid="87"/>
                                        </p:tgtEl>
                                      </p:cBhvr>
                                    </p:animEffect>
                                    <p:anim calcmode="lin" valueType="num">
                                      <p:cBhvr>
                                        <p:cTn id="29" dur="1000" fill="hold"/>
                                        <p:tgtEl>
                                          <p:spTgt spid="87"/>
                                        </p:tgtEl>
                                        <p:attrNameLst>
                                          <p:attrName>ppt_x</p:attrName>
                                        </p:attrNameLst>
                                      </p:cBhvr>
                                      <p:tavLst>
                                        <p:tav tm="0">
                                          <p:val>
                                            <p:strVal val="#ppt_x"/>
                                          </p:val>
                                        </p:tav>
                                        <p:tav tm="100000">
                                          <p:val>
                                            <p:strVal val="#ppt_x"/>
                                          </p:val>
                                        </p:tav>
                                      </p:tavLst>
                                    </p:anim>
                                    <p:anim calcmode="lin" valueType="num">
                                      <p:cBhvr>
                                        <p:cTn id="30"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1000"/>
                                        <p:tgtEl>
                                          <p:spTgt spid="81"/>
                                        </p:tgtEl>
                                      </p:cBhvr>
                                    </p:animEffect>
                                    <p:anim calcmode="lin" valueType="num">
                                      <p:cBhvr>
                                        <p:cTn id="36" dur="1000" fill="hold"/>
                                        <p:tgtEl>
                                          <p:spTgt spid="81"/>
                                        </p:tgtEl>
                                        <p:attrNameLst>
                                          <p:attrName>ppt_x</p:attrName>
                                        </p:attrNameLst>
                                      </p:cBhvr>
                                      <p:tavLst>
                                        <p:tav tm="0">
                                          <p:val>
                                            <p:strVal val="#ppt_x"/>
                                          </p:val>
                                        </p:tav>
                                        <p:tav tm="100000">
                                          <p:val>
                                            <p:strVal val="#ppt_x"/>
                                          </p:val>
                                        </p:tav>
                                      </p:tavLst>
                                    </p:anim>
                                    <p:anim calcmode="lin" valueType="num">
                                      <p:cBhvr>
                                        <p:cTn id="37"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أهمية تقدير الموارد</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2DFA5ED4-84F0-48D2-9D70-C920FF463FD5}"/>
              </a:ext>
            </a:extLst>
          </p:cNvPr>
          <p:cNvPicPr>
            <a:picLocks noChangeAspect="1"/>
          </p:cNvPicPr>
          <p:nvPr/>
        </p:nvPicPr>
        <p:blipFill rotWithShape="1">
          <a:blip r:embed="rId2"/>
          <a:srcRect b="6781"/>
          <a:stretch/>
        </p:blipFill>
        <p:spPr>
          <a:xfrm>
            <a:off x="427565" y="2324375"/>
            <a:ext cx="5338915" cy="3690414"/>
          </a:xfrm>
          <a:prstGeom prst="rect">
            <a:avLst/>
          </a:prstGeom>
        </p:spPr>
      </p:pic>
      <p:sp>
        <p:nvSpPr>
          <p:cNvPr id="42" name="TextBox 41">
            <a:extLst>
              <a:ext uri="{FF2B5EF4-FFF2-40B4-BE49-F238E27FC236}">
                <a16:creationId xmlns:a16="http://schemas.microsoft.com/office/drawing/2014/main" id="{DAC499E4-7B60-4AD0-87FB-51054A98ED50}"/>
              </a:ext>
            </a:extLst>
          </p:cNvPr>
          <p:cNvSpPr txBox="1"/>
          <p:nvPr/>
        </p:nvSpPr>
        <p:spPr>
          <a:xfrm>
            <a:off x="5486400" y="2147253"/>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25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a:buSzPct val="150000"/>
            </a:pPr>
            <a:r>
              <a:rPr lang="ar-SA"/>
              <a:t>وضع الجداول الزمنية والتكاليف الواقعية للمشروع</a:t>
            </a:r>
            <a:endParaRPr lang="en-US" dirty="0"/>
          </a:p>
        </p:txBody>
      </p:sp>
      <p:sp>
        <p:nvSpPr>
          <p:cNvPr id="43" name="TextBox 42">
            <a:extLst>
              <a:ext uri="{FF2B5EF4-FFF2-40B4-BE49-F238E27FC236}">
                <a16:creationId xmlns:a16="http://schemas.microsoft.com/office/drawing/2014/main" id="{35A1A48A-4C4F-4CC2-AB34-866E50A47B6C}"/>
              </a:ext>
            </a:extLst>
          </p:cNvPr>
          <p:cNvSpPr txBox="1"/>
          <p:nvPr/>
        </p:nvSpPr>
        <p:spPr>
          <a:xfrm>
            <a:off x="5486400" y="2882011"/>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تخصيص الموارد بشكل فعال وتجنب نقص أو فائض في استخدامها</a:t>
            </a:r>
            <a:endParaRPr lang="en-US" dirty="0"/>
          </a:p>
        </p:txBody>
      </p:sp>
      <p:sp>
        <p:nvSpPr>
          <p:cNvPr id="44" name="TextBox 43">
            <a:extLst>
              <a:ext uri="{FF2B5EF4-FFF2-40B4-BE49-F238E27FC236}">
                <a16:creationId xmlns:a16="http://schemas.microsoft.com/office/drawing/2014/main" id="{CC0B2EA3-323C-4F66-B5D5-B48162DFCD65}"/>
              </a:ext>
            </a:extLst>
          </p:cNvPr>
          <p:cNvSpPr txBox="1"/>
          <p:nvPr/>
        </p:nvSpPr>
        <p:spPr>
          <a:xfrm>
            <a:off x="5486400" y="3990362"/>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تحديد الاحتياجات التدريبية والتأهيلية للموارد البشرية</a:t>
            </a:r>
            <a:endParaRPr lang="en-US" dirty="0"/>
          </a:p>
        </p:txBody>
      </p:sp>
      <p:sp>
        <p:nvSpPr>
          <p:cNvPr id="45" name="TextBox 44">
            <a:extLst>
              <a:ext uri="{FF2B5EF4-FFF2-40B4-BE49-F238E27FC236}">
                <a16:creationId xmlns:a16="http://schemas.microsoft.com/office/drawing/2014/main" id="{0A0212EA-332A-4B5F-9DFD-A73F6A8FB6CC}"/>
              </a:ext>
            </a:extLst>
          </p:cNvPr>
          <p:cNvSpPr txBox="1"/>
          <p:nvPr/>
        </p:nvSpPr>
        <p:spPr>
          <a:xfrm>
            <a:off x="5486400" y="4760176"/>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إدارة مخاطر المشروع المرتبطة بتوافر الموارد</a:t>
            </a:r>
            <a:endParaRPr lang="en-US" dirty="0"/>
          </a:p>
        </p:txBody>
      </p:sp>
      <p:sp>
        <p:nvSpPr>
          <p:cNvPr id="46" name="TextBox 45">
            <a:extLst>
              <a:ext uri="{FF2B5EF4-FFF2-40B4-BE49-F238E27FC236}">
                <a16:creationId xmlns:a16="http://schemas.microsoft.com/office/drawing/2014/main" id="{C2E43BBB-703A-4881-9FC0-F459FC8748E5}"/>
              </a:ext>
            </a:extLst>
          </p:cNvPr>
          <p:cNvSpPr txBox="1"/>
          <p:nvPr/>
        </p:nvSpPr>
        <p:spPr>
          <a:xfrm>
            <a:off x="5486400" y="566236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مراقبة التقدم والتحكم في الجودة والتكاليف أثناء التنفيذ</a:t>
            </a:r>
            <a:endParaRPr lang="en-US" dirty="0"/>
          </a:p>
        </p:txBody>
      </p:sp>
      <p:sp>
        <p:nvSpPr>
          <p:cNvPr id="47" name="TextBox 46">
            <a:extLst>
              <a:ext uri="{FF2B5EF4-FFF2-40B4-BE49-F238E27FC236}">
                <a16:creationId xmlns:a16="http://schemas.microsoft.com/office/drawing/2014/main" id="{C2956F1B-8D84-42DC-8753-C7C439AD9DA1}"/>
              </a:ext>
            </a:extLst>
          </p:cNvPr>
          <p:cNvSpPr txBox="1"/>
          <p:nvPr/>
        </p:nvSpPr>
        <p:spPr>
          <a:xfrm>
            <a:off x="1547626" y="-3017912"/>
            <a:ext cx="4548374"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a:t>ما هي الخطوات الرئيسية لتقدير الموارد اللازمة للمشروع؟</a:t>
            </a:r>
            <a:endParaRPr lang="en-US" dirty="0"/>
          </a:p>
        </p:txBody>
      </p:sp>
      <p:pic>
        <p:nvPicPr>
          <p:cNvPr id="48" name="Picture 8" descr="Idea - Free education icons">
            <a:extLst>
              <a:ext uri="{FF2B5EF4-FFF2-40B4-BE49-F238E27FC236}">
                <a16:creationId xmlns:a16="http://schemas.microsoft.com/office/drawing/2014/main" id="{73FCD3FC-32BA-42D3-93DE-F80B673E0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1586" y="-4439750"/>
            <a:ext cx="3127481" cy="312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502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randombar(horizontal)">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randombar(horizontal)">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نشاط تدريبي</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2DFA5ED4-84F0-48D2-9D70-C920FF463FD5}"/>
              </a:ext>
            </a:extLst>
          </p:cNvPr>
          <p:cNvPicPr>
            <a:picLocks noChangeAspect="1"/>
          </p:cNvPicPr>
          <p:nvPr/>
        </p:nvPicPr>
        <p:blipFill rotWithShape="1">
          <a:blip r:embed="rId2"/>
          <a:srcRect b="6781"/>
          <a:stretch/>
        </p:blipFill>
        <p:spPr>
          <a:xfrm>
            <a:off x="-5973235" y="2324375"/>
            <a:ext cx="5338915" cy="3690414"/>
          </a:xfrm>
          <a:prstGeom prst="rect">
            <a:avLst/>
          </a:prstGeom>
        </p:spPr>
      </p:pic>
      <p:sp>
        <p:nvSpPr>
          <p:cNvPr id="20" name="TextBox 19">
            <a:extLst>
              <a:ext uri="{FF2B5EF4-FFF2-40B4-BE49-F238E27FC236}">
                <a16:creationId xmlns:a16="http://schemas.microsoft.com/office/drawing/2014/main" id="{1EDCC021-74BF-4880-8900-028AD92B0111}"/>
              </a:ext>
            </a:extLst>
          </p:cNvPr>
          <p:cNvSpPr txBox="1"/>
          <p:nvPr/>
        </p:nvSpPr>
        <p:spPr>
          <a:xfrm>
            <a:off x="1547626" y="3641897"/>
            <a:ext cx="4548374"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a:t>ما هي الخطوات الرئيسية لتقدير الموارد اللازمة للمشروع؟</a:t>
            </a:r>
            <a:endParaRPr lang="en-US" dirty="0"/>
          </a:p>
        </p:txBody>
      </p:sp>
      <p:pic>
        <p:nvPicPr>
          <p:cNvPr id="21" name="Picture 8" descr="Idea - Free education icons">
            <a:extLst>
              <a:ext uri="{FF2B5EF4-FFF2-40B4-BE49-F238E27FC236}">
                <a16:creationId xmlns:a16="http://schemas.microsoft.com/office/drawing/2014/main" id="{30F134D7-5CBC-4465-8916-1B97BE1375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1586" y="2220059"/>
            <a:ext cx="3127481" cy="312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232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تحديد الجدول الزمني للمشروع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0" name="TextBox 19">
            <a:extLst>
              <a:ext uri="{FF2B5EF4-FFF2-40B4-BE49-F238E27FC236}">
                <a16:creationId xmlns:a16="http://schemas.microsoft.com/office/drawing/2014/main" id="{1EDCC021-74BF-4880-8900-028AD92B0111}"/>
              </a:ext>
            </a:extLst>
          </p:cNvPr>
          <p:cNvSpPr txBox="1"/>
          <p:nvPr/>
        </p:nvSpPr>
        <p:spPr>
          <a:xfrm>
            <a:off x="1547626" y="9364271"/>
            <a:ext cx="4548374" cy="729430"/>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dirty="0"/>
              <a:t>ما هي الخطوات الرئيسية لتقدير الموارد اللازمة للمشروع؟</a:t>
            </a:r>
            <a:endParaRPr lang="en-US" dirty="0"/>
          </a:p>
        </p:txBody>
      </p:sp>
      <p:pic>
        <p:nvPicPr>
          <p:cNvPr id="21" name="Picture 8" descr="Idea - Free education icons">
            <a:extLst>
              <a:ext uri="{FF2B5EF4-FFF2-40B4-BE49-F238E27FC236}">
                <a16:creationId xmlns:a16="http://schemas.microsoft.com/office/drawing/2014/main" id="{30F134D7-5CBC-4465-8916-1B97BE137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586" y="7942433"/>
            <a:ext cx="3127481" cy="312748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0A57E36-147E-4943-B685-4B1CFD7E9A92}"/>
              </a:ext>
            </a:extLst>
          </p:cNvPr>
          <p:cNvGrpSpPr/>
          <p:nvPr/>
        </p:nvGrpSpPr>
        <p:grpSpPr>
          <a:xfrm>
            <a:off x="9544752" y="2467886"/>
            <a:ext cx="2194761" cy="2862081"/>
            <a:chOff x="9544752" y="2254325"/>
            <a:chExt cx="2194761" cy="2862081"/>
          </a:xfrm>
        </p:grpSpPr>
        <p:grpSp>
          <p:nvGrpSpPr>
            <p:cNvPr id="64" name="مجموعة 18">
              <a:extLst>
                <a:ext uri="{FF2B5EF4-FFF2-40B4-BE49-F238E27FC236}">
                  <a16:creationId xmlns:a16="http://schemas.microsoft.com/office/drawing/2014/main" id="{80A65338-B0F7-4CE7-A0D9-975E74CEC7EF}"/>
                </a:ext>
              </a:extLst>
            </p:cNvPr>
            <p:cNvGrpSpPr/>
            <p:nvPr/>
          </p:nvGrpSpPr>
          <p:grpSpPr>
            <a:xfrm>
              <a:off x="9544752" y="2254325"/>
              <a:ext cx="2194761" cy="2862081"/>
              <a:chOff x="4465990" y="1"/>
              <a:chExt cx="1181100" cy="1541709"/>
            </a:xfrm>
          </p:grpSpPr>
          <p:sp>
            <p:nvSpPr>
              <p:cNvPr id="66" name="مستطيل: زوايا مستديرة 38">
                <a:extLst>
                  <a:ext uri="{FF2B5EF4-FFF2-40B4-BE49-F238E27FC236}">
                    <a16:creationId xmlns:a16="http://schemas.microsoft.com/office/drawing/2014/main" id="{103EC395-1BFF-46D2-AC78-01E388DB76F4}"/>
                  </a:ext>
                </a:extLst>
              </p:cNvPr>
              <p:cNvSpPr/>
              <p:nvPr/>
            </p:nvSpPr>
            <p:spPr>
              <a:xfrm flipH="1" flipV="1">
                <a:off x="4465990" y="285751"/>
                <a:ext cx="1181100" cy="1255959"/>
              </a:xfrm>
              <a:prstGeom prst="round2DiagRect">
                <a:avLst/>
              </a:prstGeom>
              <a:noFill/>
              <a:ln w="28575">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67" name="شكل بيضاوي 39">
                <a:extLst>
                  <a:ext uri="{FF2B5EF4-FFF2-40B4-BE49-F238E27FC236}">
                    <a16:creationId xmlns:a16="http://schemas.microsoft.com/office/drawing/2014/main" id="{5BD25C9D-5115-405D-BA1C-942802018EA8}"/>
                  </a:ext>
                </a:extLst>
              </p:cNvPr>
              <p:cNvSpPr/>
              <p:nvPr/>
            </p:nvSpPr>
            <p:spPr>
              <a:xfrm>
                <a:off x="4770790" y="1"/>
                <a:ext cx="571500" cy="571500"/>
              </a:xfrm>
              <a:prstGeom prst="round2Diag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65" name="مربع نص 358">
              <a:extLst>
                <a:ext uri="{FF2B5EF4-FFF2-40B4-BE49-F238E27FC236}">
                  <a16:creationId xmlns:a16="http://schemas.microsoft.com/office/drawing/2014/main" id="{0E1CDC1C-C4E8-4192-9875-0FF4DCC0456D}"/>
                </a:ext>
              </a:extLst>
            </p:cNvPr>
            <p:cNvSpPr txBox="1"/>
            <p:nvPr/>
          </p:nvSpPr>
          <p:spPr>
            <a:xfrm>
              <a:off x="9786204" y="3526125"/>
              <a:ext cx="1767172" cy="1475594"/>
            </a:xfrm>
            <a:prstGeom prst="round2Diag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الأنشطة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9" name="Picture 28" descr="Lightbulb ">
              <a:extLst>
                <a:ext uri="{FF2B5EF4-FFF2-40B4-BE49-F238E27FC236}">
                  <a16:creationId xmlns:a16="http://schemas.microsoft.com/office/drawing/2014/main" id="{AB686E1C-ADED-4A3B-89AC-8205D5825406}"/>
                </a:ext>
              </a:extLst>
            </p:cNvPr>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60498" y="2315203"/>
              <a:ext cx="818582" cy="8185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B0CA2FE2-2B03-445C-9BC6-9AF093F8AB1B}"/>
              </a:ext>
            </a:extLst>
          </p:cNvPr>
          <p:cNvGrpSpPr/>
          <p:nvPr/>
        </p:nvGrpSpPr>
        <p:grpSpPr>
          <a:xfrm>
            <a:off x="6483958" y="2467884"/>
            <a:ext cx="2194759" cy="2862077"/>
            <a:chOff x="6483958" y="2254323"/>
            <a:chExt cx="2194759" cy="2862077"/>
          </a:xfrm>
        </p:grpSpPr>
        <p:grpSp>
          <p:nvGrpSpPr>
            <p:cNvPr id="68" name="مجموعة 22">
              <a:extLst>
                <a:ext uri="{FF2B5EF4-FFF2-40B4-BE49-F238E27FC236}">
                  <a16:creationId xmlns:a16="http://schemas.microsoft.com/office/drawing/2014/main" id="{5FFAB1F6-524C-43E6-9581-8D31A02418D3}"/>
                </a:ext>
              </a:extLst>
            </p:cNvPr>
            <p:cNvGrpSpPr/>
            <p:nvPr/>
          </p:nvGrpSpPr>
          <p:grpSpPr>
            <a:xfrm>
              <a:off x="6483958" y="2254323"/>
              <a:ext cx="2194759" cy="2862077"/>
              <a:chOff x="2974145" y="0"/>
              <a:chExt cx="1181100" cy="1541709"/>
            </a:xfrm>
          </p:grpSpPr>
          <p:sp>
            <p:nvSpPr>
              <p:cNvPr id="70" name="مستطيل: زوايا مستديرة 33">
                <a:extLst>
                  <a:ext uri="{FF2B5EF4-FFF2-40B4-BE49-F238E27FC236}">
                    <a16:creationId xmlns:a16="http://schemas.microsoft.com/office/drawing/2014/main" id="{A17190D4-A65A-4AB9-A9C2-456320876FFB}"/>
                  </a:ext>
                </a:extLst>
              </p:cNvPr>
              <p:cNvSpPr/>
              <p:nvPr/>
            </p:nvSpPr>
            <p:spPr>
              <a:xfrm flipH="1" flipV="1">
                <a:off x="2974145" y="285750"/>
                <a:ext cx="1181100" cy="1255959"/>
              </a:xfrm>
              <a:prstGeom prst="round2DiagRect">
                <a:avLst/>
              </a:prstGeom>
              <a:noFill/>
              <a:ln w="28575">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71" name="شكل بيضاوي 34">
                <a:extLst>
                  <a:ext uri="{FF2B5EF4-FFF2-40B4-BE49-F238E27FC236}">
                    <a16:creationId xmlns:a16="http://schemas.microsoft.com/office/drawing/2014/main" id="{3E9C4627-08C6-411B-B9B5-070B3D16FE5C}"/>
                  </a:ext>
                </a:extLst>
              </p:cNvPr>
              <p:cNvSpPr/>
              <p:nvPr/>
            </p:nvSpPr>
            <p:spPr>
              <a:xfrm>
                <a:off x="3278945" y="0"/>
                <a:ext cx="571500" cy="571500"/>
              </a:xfrm>
              <a:prstGeom prst="round2Diag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69" name="مربع نص 353">
              <a:extLst>
                <a:ext uri="{FF2B5EF4-FFF2-40B4-BE49-F238E27FC236}">
                  <a16:creationId xmlns:a16="http://schemas.microsoft.com/office/drawing/2014/main" id="{E95DD3D2-452D-4560-A096-E876EE7390B1}"/>
                </a:ext>
              </a:extLst>
            </p:cNvPr>
            <p:cNvSpPr txBox="1"/>
            <p:nvPr/>
          </p:nvSpPr>
          <p:spPr>
            <a:xfrm>
              <a:off x="6522189" y="3496779"/>
              <a:ext cx="2156515" cy="1504885"/>
            </a:xfrm>
            <a:prstGeom prst="round2Diag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تقدير مدة الأنشطة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0" name="Graphic 6" descr="Clock with solid fill">
              <a:extLst>
                <a:ext uri="{FF2B5EF4-FFF2-40B4-BE49-F238E27FC236}">
                  <a16:creationId xmlns:a16="http://schemas.microsoft.com/office/drawing/2014/main" id="{C1F81119-E3B5-468C-AAA7-1162D1AB3F5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5770" y="2403666"/>
              <a:ext cx="804451" cy="804437"/>
            </a:xfrm>
            <a:prstGeom prst="rect">
              <a:avLst/>
            </a:prstGeom>
          </p:spPr>
        </p:pic>
      </p:grpSp>
      <p:grpSp>
        <p:nvGrpSpPr>
          <p:cNvPr id="4" name="Group 3">
            <a:extLst>
              <a:ext uri="{FF2B5EF4-FFF2-40B4-BE49-F238E27FC236}">
                <a16:creationId xmlns:a16="http://schemas.microsoft.com/office/drawing/2014/main" id="{F7F9DE1B-6554-4CB8-AD97-72C9622FE2BE}"/>
              </a:ext>
            </a:extLst>
          </p:cNvPr>
          <p:cNvGrpSpPr/>
          <p:nvPr/>
        </p:nvGrpSpPr>
        <p:grpSpPr>
          <a:xfrm>
            <a:off x="372723" y="2467884"/>
            <a:ext cx="2400055" cy="2862077"/>
            <a:chOff x="372723" y="2254323"/>
            <a:chExt cx="2400055" cy="2862077"/>
          </a:xfrm>
        </p:grpSpPr>
        <p:grpSp>
          <p:nvGrpSpPr>
            <p:cNvPr id="60" name="مجموعة 14">
              <a:extLst>
                <a:ext uri="{FF2B5EF4-FFF2-40B4-BE49-F238E27FC236}">
                  <a16:creationId xmlns:a16="http://schemas.microsoft.com/office/drawing/2014/main" id="{286D9E1F-563D-4B25-A424-F29F2F7B6417}"/>
                </a:ext>
              </a:extLst>
            </p:cNvPr>
            <p:cNvGrpSpPr/>
            <p:nvPr/>
          </p:nvGrpSpPr>
          <p:grpSpPr>
            <a:xfrm>
              <a:off x="503455" y="2254323"/>
              <a:ext cx="2194758" cy="2862077"/>
              <a:chOff x="70353" y="0"/>
              <a:chExt cx="1181100" cy="1541709"/>
            </a:xfrm>
          </p:grpSpPr>
          <p:sp>
            <p:nvSpPr>
              <p:cNvPr id="62" name="مستطيل: زوايا مستديرة 45">
                <a:extLst>
                  <a:ext uri="{FF2B5EF4-FFF2-40B4-BE49-F238E27FC236}">
                    <a16:creationId xmlns:a16="http://schemas.microsoft.com/office/drawing/2014/main" id="{E1F79C3A-200B-4710-999F-47A59D99E586}"/>
                  </a:ext>
                </a:extLst>
              </p:cNvPr>
              <p:cNvSpPr/>
              <p:nvPr/>
            </p:nvSpPr>
            <p:spPr>
              <a:xfrm flipH="1" flipV="1">
                <a:off x="70353" y="285750"/>
                <a:ext cx="1181100" cy="1255959"/>
              </a:xfrm>
              <a:prstGeom prst="round2DiagRect">
                <a:avLst/>
              </a:prstGeom>
              <a:noFill/>
              <a:ln w="28575">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63" name="شكل بيضاوي 46">
                <a:extLst>
                  <a:ext uri="{FF2B5EF4-FFF2-40B4-BE49-F238E27FC236}">
                    <a16:creationId xmlns:a16="http://schemas.microsoft.com/office/drawing/2014/main" id="{32690E8D-9FD2-4820-822A-4FF394A9D403}"/>
                  </a:ext>
                </a:extLst>
              </p:cNvPr>
              <p:cNvSpPr/>
              <p:nvPr/>
            </p:nvSpPr>
            <p:spPr>
              <a:xfrm>
                <a:off x="375153" y="0"/>
                <a:ext cx="571500" cy="571500"/>
              </a:xfrm>
              <a:prstGeom prst="round2Diag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61" name="مربع نص 353">
              <a:extLst>
                <a:ext uri="{FF2B5EF4-FFF2-40B4-BE49-F238E27FC236}">
                  <a16:creationId xmlns:a16="http://schemas.microsoft.com/office/drawing/2014/main" id="{D36455CA-1E46-49A6-8CCA-A3E87C2C225B}"/>
                </a:ext>
              </a:extLst>
            </p:cNvPr>
            <p:cNvSpPr txBox="1"/>
            <p:nvPr/>
          </p:nvSpPr>
          <p:spPr>
            <a:xfrm>
              <a:off x="372723" y="3453641"/>
              <a:ext cx="2400055" cy="1629427"/>
            </a:xfrm>
            <a:prstGeom prst="round2Diag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رسم شبكة المشروع</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3" name="Graphic 54" descr="Bar chart with solid fill">
              <a:extLst>
                <a:ext uri="{FF2B5EF4-FFF2-40B4-BE49-F238E27FC236}">
                  <a16:creationId xmlns:a16="http://schemas.microsoft.com/office/drawing/2014/main" id="{93D72C7A-AAE6-4B5B-8679-D5291908F4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7129" y="2278725"/>
              <a:ext cx="1061980" cy="1061960"/>
            </a:xfrm>
            <a:prstGeom prst="rect">
              <a:avLst/>
            </a:prstGeom>
          </p:spPr>
        </p:pic>
      </p:grpSp>
      <p:grpSp>
        <p:nvGrpSpPr>
          <p:cNvPr id="5" name="Group 4">
            <a:extLst>
              <a:ext uri="{FF2B5EF4-FFF2-40B4-BE49-F238E27FC236}">
                <a16:creationId xmlns:a16="http://schemas.microsoft.com/office/drawing/2014/main" id="{F638234F-FF80-4212-B990-898CA3FCF78A}"/>
              </a:ext>
            </a:extLst>
          </p:cNvPr>
          <p:cNvGrpSpPr/>
          <p:nvPr/>
        </p:nvGrpSpPr>
        <p:grpSpPr>
          <a:xfrm>
            <a:off x="3564264" y="2467886"/>
            <a:ext cx="2194763" cy="2926691"/>
            <a:chOff x="3564264" y="2254325"/>
            <a:chExt cx="2194763" cy="2926691"/>
          </a:xfrm>
        </p:grpSpPr>
        <p:grpSp>
          <p:nvGrpSpPr>
            <p:cNvPr id="56" name="مجموعة 10">
              <a:extLst>
                <a:ext uri="{FF2B5EF4-FFF2-40B4-BE49-F238E27FC236}">
                  <a16:creationId xmlns:a16="http://schemas.microsoft.com/office/drawing/2014/main" id="{85D928CA-7E71-4B20-A17B-ED1A3E021193}"/>
                </a:ext>
              </a:extLst>
            </p:cNvPr>
            <p:cNvGrpSpPr/>
            <p:nvPr/>
          </p:nvGrpSpPr>
          <p:grpSpPr>
            <a:xfrm>
              <a:off x="3564264" y="2254325"/>
              <a:ext cx="2194763" cy="2862078"/>
              <a:chOff x="1557884" y="1"/>
              <a:chExt cx="1181100" cy="1541709"/>
            </a:xfrm>
          </p:grpSpPr>
          <p:sp>
            <p:nvSpPr>
              <p:cNvPr id="58" name="مستطيل: زوايا مستديرة 50">
                <a:extLst>
                  <a:ext uri="{FF2B5EF4-FFF2-40B4-BE49-F238E27FC236}">
                    <a16:creationId xmlns:a16="http://schemas.microsoft.com/office/drawing/2014/main" id="{E0D89B3D-A2C7-47E5-8E9B-BFCE754731D1}"/>
                  </a:ext>
                </a:extLst>
              </p:cNvPr>
              <p:cNvSpPr/>
              <p:nvPr/>
            </p:nvSpPr>
            <p:spPr>
              <a:xfrm flipH="1" flipV="1">
                <a:off x="1557884" y="285751"/>
                <a:ext cx="1181100" cy="1255959"/>
              </a:xfrm>
              <a:prstGeom prst="round2DiagRect">
                <a:avLst/>
              </a:prstGeom>
              <a:noFill/>
              <a:ln w="28575">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59" name="شكل بيضاوي 51">
                <a:extLst>
                  <a:ext uri="{FF2B5EF4-FFF2-40B4-BE49-F238E27FC236}">
                    <a16:creationId xmlns:a16="http://schemas.microsoft.com/office/drawing/2014/main" id="{8DB98AE1-32E2-429E-AC15-EF5DEDC6D56A}"/>
                  </a:ext>
                </a:extLst>
              </p:cNvPr>
              <p:cNvSpPr/>
              <p:nvPr/>
            </p:nvSpPr>
            <p:spPr>
              <a:xfrm>
                <a:off x="1862684" y="1"/>
                <a:ext cx="571500" cy="571500"/>
              </a:xfrm>
              <a:prstGeom prst="round2Diag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57" name="مربع نص 358">
              <a:extLst>
                <a:ext uri="{FF2B5EF4-FFF2-40B4-BE49-F238E27FC236}">
                  <a16:creationId xmlns:a16="http://schemas.microsoft.com/office/drawing/2014/main" id="{9238460B-557E-4176-B071-D380B5440B3A}"/>
                </a:ext>
              </a:extLst>
            </p:cNvPr>
            <p:cNvSpPr txBox="1"/>
            <p:nvPr/>
          </p:nvSpPr>
          <p:spPr>
            <a:xfrm>
              <a:off x="3657168" y="3475718"/>
              <a:ext cx="1960757" cy="1705298"/>
            </a:xfrm>
            <a:prstGeom prst="round2DiagRect">
              <a:avLst/>
            </a:prstGeom>
            <a:noFill/>
          </p:spPr>
          <p:txBody>
            <a:bodyPr wrap="square" rtlCol="1">
              <a:noAutofit/>
            </a:bodyPr>
            <a:lstStyle/>
            <a:p>
              <a:pPr marL="0" marR="0" algn="ctr" rtl="0">
                <a:lnSpc>
                  <a:spcPct val="90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العلاقات المنطقية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5" name="رسم 95" descr="مراجعه العميل-من اليمين لليسار">
              <a:extLst>
                <a:ext uri="{FF2B5EF4-FFF2-40B4-BE49-F238E27FC236}">
                  <a16:creationId xmlns:a16="http://schemas.microsoft.com/office/drawing/2014/main" id="{6E97C479-9A0E-4E2D-98BC-BB7F149EBE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75690" y="2325228"/>
              <a:ext cx="894504" cy="894488"/>
            </a:xfrm>
            <a:prstGeom prst="rect">
              <a:avLst/>
            </a:prstGeom>
          </p:spPr>
        </p:pic>
      </p:grpSp>
    </p:spTree>
    <p:extLst>
      <p:ext uri="{BB962C8B-B14F-4D97-AF65-F5344CB8AC3E}">
        <p14:creationId xmlns:p14="http://schemas.microsoft.com/office/powerpoint/2010/main" val="3354278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تحديد الجدول الزمني للمشروع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74" name="Group 73">
            <a:extLst>
              <a:ext uri="{FF2B5EF4-FFF2-40B4-BE49-F238E27FC236}">
                <a16:creationId xmlns:a16="http://schemas.microsoft.com/office/drawing/2014/main" id="{E6B09069-1C22-4F96-A4DC-4CEE096B32A8}"/>
              </a:ext>
            </a:extLst>
          </p:cNvPr>
          <p:cNvGrpSpPr/>
          <p:nvPr/>
        </p:nvGrpSpPr>
        <p:grpSpPr>
          <a:xfrm>
            <a:off x="352311" y="2634586"/>
            <a:ext cx="2555152" cy="2862082"/>
            <a:chOff x="352311" y="5276845"/>
            <a:chExt cx="2555152" cy="2862082"/>
          </a:xfrm>
        </p:grpSpPr>
        <p:grpSp>
          <p:nvGrpSpPr>
            <p:cNvPr id="39" name="مجموعة 4">
              <a:extLst>
                <a:ext uri="{FF2B5EF4-FFF2-40B4-BE49-F238E27FC236}">
                  <a16:creationId xmlns:a16="http://schemas.microsoft.com/office/drawing/2014/main" id="{ED911F1B-1BEB-4E60-9627-A45646FEF30E}"/>
                </a:ext>
              </a:extLst>
            </p:cNvPr>
            <p:cNvGrpSpPr/>
            <p:nvPr/>
          </p:nvGrpSpPr>
          <p:grpSpPr>
            <a:xfrm>
              <a:off x="352311" y="5276845"/>
              <a:ext cx="2555152" cy="2862082"/>
              <a:chOff x="-12671" y="1470992"/>
              <a:chExt cx="1375047" cy="1541709"/>
            </a:xfrm>
          </p:grpSpPr>
          <p:grpSp>
            <p:nvGrpSpPr>
              <p:cNvPr id="40" name="مجموعة 14">
                <a:extLst>
                  <a:ext uri="{FF2B5EF4-FFF2-40B4-BE49-F238E27FC236}">
                    <a16:creationId xmlns:a16="http://schemas.microsoft.com/office/drawing/2014/main" id="{CA132D97-9302-40DC-9849-0C8C30900AB4}"/>
                  </a:ext>
                </a:extLst>
              </p:cNvPr>
              <p:cNvGrpSpPr/>
              <p:nvPr/>
            </p:nvGrpSpPr>
            <p:grpSpPr>
              <a:xfrm>
                <a:off x="68665" y="1470992"/>
                <a:ext cx="1181100" cy="1541709"/>
                <a:chOff x="68665" y="1470992"/>
                <a:chExt cx="1181100" cy="1541709"/>
              </a:xfrm>
            </p:grpSpPr>
            <p:sp>
              <p:nvSpPr>
                <p:cNvPr id="42" name="مستطيل: زوايا مستديرة 45">
                  <a:extLst>
                    <a:ext uri="{FF2B5EF4-FFF2-40B4-BE49-F238E27FC236}">
                      <a16:creationId xmlns:a16="http://schemas.microsoft.com/office/drawing/2014/main" id="{F827310C-3E08-4675-9CB9-9EEA54098DF6}"/>
                    </a:ext>
                  </a:extLst>
                </p:cNvPr>
                <p:cNvSpPr/>
                <p:nvPr/>
              </p:nvSpPr>
              <p:spPr>
                <a:xfrm flipH="1" flipV="1">
                  <a:off x="68665" y="1756742"/>
                  <a:ext cx="1181100" cy="1255959"/>
                </a:xfrm>
                <a:prstGeom prst="round2DiagRect">
                  <a:avLst/>
                </a:prstGeom>
                <a:noFill/>
                <a:ln w="28575">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3" name="شكل بيضاوي 46">
                  <a:extLst>
                    <a:ext uri="{FF2B5EF4-FFF2-40B4-BE49-F238E27FC236}">
                      <a16:creationId xmlns:a16="http://schemas.microsoft.com/office/drawing/2014/main" id="{D4DC7B24-0A22-49FB-9851-326A0A11CA18}"/>
                    </a:ext>
                  </a:extLst>
                </p:cNvPr>
                <p:cNvSpPr/>
                <p:nvPr/>
              </p:nvSpPr>
              <p:spPr>
                <a:xfrm>
                  <a:off x="373465" y="1470992"/>
                  <a:ext cx="571500" cy="571500"/>
                </a:xfrm>
                <a:prstGeom prst="round2Diag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41" name="مربع نص 353">
                <a:extLst>
                  <a:ext uri="{FF2B5EF4-FFF2-40B4-BE49-F238E27FC236}">
                    <a16:creationId xmlns:a16="http://schemas.microsoft.com/office/drawing/2014/main" id="{B19AD5F9-380B-4EFC-AEDA-D91BEAD68A4A}"/>
                  </a:ext>
                </a:extLst>
              </p:cNvPr>
              <p:cNvSpPr txBox="1"/>
              <p:nvPr/>
            </p:nvSpPr>
            <p:spPr>
              <a:xfrm>
                <a:off x="-12671" y="2151909"/>
                <a:ext cx="1375047" cy="765389"/>
              </a:xfrm>
              <a:prstGeom prst="round2Diag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إعداد الجدول الزمني</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8" name="Graphic 8" descr="Daily calendar with solid fill">
              <a:extLst>
                <a:ext uri="{FF2B5EF4-FFF2-40B4-BE49-F238E27FC236}">
                  <a16:creationId xmlns:a16="http://schemas.microsoft.com/office/drawing/2014/main" id="{90F2B78F-0707-4ECA-80B7-2C67E232D28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4486" y="5365648"/>
              <a:ext cx="863602" cy="863587"/>
            </a:xfrm>
            <a:prstGeom prst="rect">
              <a:avLst/>
            </a:prstGeom>
          </p:spPr>
        </p:pic>
      </p:grpSp>
      <p:grpSp>
        <p:nvGrpSpPr>
          <p:cNvPr id="72" name="Group 71">
            <a:extLst>
              <a:ext uri="{FF2B5EF4-FFF2-40B4-BE49-F238E27FC236}">
                <a16:creationId xmlns:a16="http://schemas.microsoft.com/office/drawing/2014/main" id="{89187ADF-683B-41A7-ADEA-2BEF9EB6D4C4}"/>
              </a:ext>
            </a:extLst>
          </p:cNvPr>
          <p:cNvGrpSpPr/>
          <p:nvPr/>
        </p:nvGrpSpPr>
        <p:grpSpPr>
          <a:xfrm>
            <a:off x="6301201" y="2634586"/>
            <a:ext cx="2611941" cy="2862082"/>
            <a:chOff x="6301201" y="5276845"/>
            <a:chExt cx="2611941" cy="2862082"/>
          </a:xfrm>
        </p:grpSpPr>
        <p:grpSp>
          <p:nvGrpSpPr>
            <p:cNvPr id="37" name="مجموعة 2">
              <a:extLst>
                <a:ext uri="{FF2B5EF4-FFF2-40B4-BE49-F238E27FC236}">
                  <a16:creationId xmlns:a16="http://schemas.microsoft.com/office/drawing/2014/main" id="{FAC7BED5-B471-4C9B-97B4-34CDC37F4B96}"/>
                </a:ext>
              </a:extLst>
            </p:cNvPr>
            <p:cNvGrpSpPr/>
            <p:nvPr/>
          </p:nvGrpSpPr>
          <p:grpSpPr>
            <a:xfrm>
              <a:off x="6301201" y="5276845"/>
              <a:ext cx="2611941" cy="2862082"/>
              <a:chOff x="2881495" y="1470992"/>
              <a:chExt cx="1405606" cy="1541709"/>
            </a:xfrm>
          </p:grpSpPr>
          <p:grpSp>
            <p:nvGrpSpPr>
              <p:cNvPr id="48" name="مجموعة 22">
                <a:extLst>
                  <a:ext uri="{FF2B5EF4-FFF2-40B4-BE49-F238E27FC236}">
                    <a16:creationId xmlns:a16="http://schemas.microsoft.com/office/drawing/2014/main" id="{E60F2179-246F-4CA0-872C-0DA36A71866A}"/>
                  </a:ext>
                </a:extLst>
              </p:cNvPr>
              <p:cNvGrpSpPr/>
              <p:nvPr/>
            </p:nvGrpSpPr>
            <p:grpSpPr>
              <a:xfrm>
                <a:off x="2979841" y="1470992"/>
                <a:ext cx="1181100" cy="1541709"/>
                <a:chOff x="2979841" y="1470992"/>
                <a:chExt cx="1181100" cy="1541709"/>
              </a:xfrm>
            </p:grpSpPr>
            <p:sp>
              <p:nvSpPr>
                <p:cNvPr id="50" name="مستطيل: زوايا مستديرة 33">
                  <a:extLst>
                    <a:ext uri="{FF2B5EF4-FFF2-40B4-BE49-F238E27FC236}">
                      <a16:creationId xmlns:a16="http://schemas.microsoft.com/office/drawing/2014/main" id="{7578AEAD-F7E3-4D95-8CD6-12084AF0F533}"/>
                    </a:ext>
                  </a:extLst>
                </p:cNvPr>
                <p:cNvSpPr/>
                <p:nvPr/>
              </p:nvSpPr>
              <p:spPr>
                <a:xfrm flipH="1" flipV="1">
                  <a:off x="2979841" y="1756742"/>
                  <a:ext cx="1181100" cy="1255959"/>
                </a:xfrm>
                <a:prstGeom prst="round2DiagRect">
                  <a:avLst/>
                </a:prstGeom>
                <a:noFill/>
                <a:ln w="28575">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51" name="شكل بيضاوي 34">
                  <a:extLst>
                    <a:ext uri="{FF2B5EF4-FFF2-40B4-BE49-F238E27FC236}">
                      <a16:creationId xmlns:a16="http://schemas.microsoft.com/office/drawing/2014/main" id="{DCA303D4-AE62-44ED-B123-71A0A8063FEE}"/>
                    </a:ext>
                  </a:extLst>
                </p:cNvPr>
                <p:cNvSpPr/>
                <p:nvPr/>
              </p:nvSpPr>
              <p:spPr>
                <a:xfrm>
                  <a:off x="3284641" y="1470992"/>
                  <a:ext cx="571500" cy="571500"/>
                </a:xfrm>
                <a:prstGeom prst="round2Diag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49" name="مربع نص 353">
                <a:extLst>
                  <a:ext uri="{FF2B5EF4-FFF2-40B4-BE49-F238E27FC236}">
                    <a16:creationId xmlns:a16="http://schemas.microsoft.com/office/drawing/2014/main" id="{3E86D0C1-15AB-4DF6-976D-3D3053BB5A64}"/>
                  </a:ext>
                </a:extLst>
              </p:cNvPr>
              <p:cNvSpPr txBox="1"/>
              <p:nvPr/>
            </p:nvSpPr>
            <p:spPr>
              <a:xfrm>
                <a:off x="2881495" y="2114828"/>
                <a:ext cx="1405606" cy="802369"/>
              </a:xfrm>
              <a:prstGeom prst="round2Diag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إجراء التحليل الزمني</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1" name="Graphic 114" descr="Downward trend graph with solid fill">
              <a:extLst>
                <a:ext uri="{FF2B5EF4-FFF2-40B4-BE49-F238E27FC236}">
                  <a16:creationId xmlns:a16="http://schemas.microsoft.com/office/drawing/2014/main" id="{E4534B47-9171-44A4-96E6-34117134F2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5329" y="5360577"/>
              <a:ext cx="934827" cy="934810"/>
            </a:xfrm>
            <a:prstGeom prst="rect">
              <a:avLst/>
            </a:prstGeom>
          </p:spPr>
        </p:pic>
      </p:grpSp>
      <p:grpSp>
        <p:nvGrpSpPr>
          <p:cNvPr id="73" name="Group 72">
            <a:extLst>
              <a:ext uri="{FF2B5EF4-FFF2-40B4-BE49-F238E27FC236}">
                <a16:creationId xmlns:a16="http://schemas.microsoft.com/office/drawing/2014/main" id="{972C35B6-E89E-4920-BE51-6D82914B114C}"/>
              </a:ext>
            </a:extLst>
          </p:cNvPr>
          <p:cNvGrpSpPr/>
          <p:nvPr/>
        </p:nvGrpSpPr>
        <p:grpSpPr>
          <a:xfrm>
            <a:off x="3297783" y="2634586"/>
            <a:ext cx="2690943" cy="2862082"/>
            <a:chOff x="3297783" y="5276845"/>
            <a:chExt cx="2690943" cy="2862082"/>
          </a:xfrm>
        </p:grpSpPr>
        <p:grpSp>
          <p:nvGrpSpPr>
            <p:cNvPr id="38" name="مجموعة 5">
              <a:extLst>
                <a:ext uri="{FF2B5EF4-FFF2-40B4-BE49-F238E27FC236}">
                  <a16:creationId xmlns:a16="http://schemas.microsoft.com/office/drawing/2014/main" id="{7540EDDA-E8EE-4787-8DCA-88666B37C95D}"/>
                </a:ext>
              </a:extLst>
            </p:cNvPr>
            <p:cNvGrpSpPr/>
            <p:nvPr/>
          </p:nvGrpSpPr>
          <p:grpSpPr>
            <a:xfrm>
              <a:off x="3297783" y="5276845"/>
              <a:ext cx="2690943" cy="2862082"/>
              <a:chOff x="1411613" y="1470993"/>
              <a:chExt cx="1448118" cy="1541709"/>
            </a:xfrm>
          </p:grpSpPr>
          <p:grpSp>
            <p:nvGrpSpPr>
              <p:cNvPr id="44" name="مجموعة 10">
                <a:extLst>
                  <a:ext uri="{FF2B5EF4-FFF2-40B4-BE49-F238E27FC236}">
                    <a16:creationId xmlns:a16="http://schemas.microsoft.com/office/drawing/2014/main" id="{56FE0B14-BBD9-4F6B-B3B8-5CFC1C35BEC0}"/>
                  </a:ext>
                </a:extLst>
              </p:cNvPr>
              <p:cNvGrpSpPr/>
              <p:nvPr/>
            </p:nvGrpSpPr>
            <p:grpSpPr>
              <a:xfrm>
                <a:off x="1555013" y="1470993"/>
                <a:ext cx="1181100" cy="1541709"/>
                <a:chOff x="1555013" y="1470993"/>
                <a:chExt cx="1181100" cy="1541709"/>
              </a:xfrm>
            </p:grpSpPr>
            <p:sp>
              <p:nvSpPr>
                <p:cNvPr id="46" name="مستطيل: زوايا مستديرة 50">
                  <a:extLst>
                    <a:ext uri="{FF2B5EF4-FFF2-40B4-BE49-F238E27FC236}">
                      <a16:creationId xmlns:a16="http://schemas.microsoft.com/office/drawing/2014/main" id="{89C55A3F-F438-4B85-8C28-7BDEBD017B72}"/>
                    </a:ext>
                  </a:extLst>
                </p:cNvPr>
                <p:cNvSpPr/>
                <p:nvPr/>
              </p:nvSpPr>
              <p:spPr>
                <a:xfrm flipH="1" flipV="1">
                  <a:off x="1555013" y="1756743"/>
                  <a:ext cx="1181100" cy="1255959"/>
                </a:xfrm>
                <a:prstGeom prst="round2DiagRect">
                  <a:avLst/>
                </a:prstGeom>
                <a:noFill/>
                <a:ln w="28575">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7" name="شكل بيضاوي 51">
                  <a:extLst>
                    <a:ext uri="{FF2B5EF4-FFF2-40B4-BE49-F238E27FC236}">
                      <a16:creationId xmlns:a16="http://schemas.microsoft.com/office/drawing/2014/main" id="{A51F0BB8-4A93-44C5-A3D3-608FA360E520}"/>
                    </a:ext>
                  </a:extLst>
                </p:cNvPr>
                <p:cNvSpPr/>
                <p:nvPr/>
              </p:nvSpPr>
              <p:spPr>
                <a:xfrm>
                  <a:off x="1859813" y="1470993"/>
                  <a:ext cx="571500" cy="571500"/>
                </a:xfrm>
                <a:prstGeom prst="round2Diag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45" name="مربع نص 358">
                <a:extLst>
                  <a:ext uri="{FF2B5EF4-FFF2-40B4-BE49-F238E27FC236}">
                    <a16:creationId xmlns:a16="http://schemas.microsoft.com/office/drawing/2014/main" id="{EC2A3C3B-2172-43D4-9617-E8F47B7B5924}"/>
                  </a:ext>
                </a:extLst>
              </p:cNvPr>
              <p:cNvSpPr txBox="1"/>
              <p:nvPr/>
            </p:nvSpPr>
            <p:spPr>
              <a:xfrm>
                <a:off x="1411613" y="2140024"/>
                <a:ext cx="1448118" cy="790856"/>
              </a:xfrm>
              <a:prstGeom prst="round2DiagRect">
                <a:avLst/>
              </a:prstGeom>
              <a:noFill/>
            </p:spPr>
            <p:txBody>
              <a:bodyPr wrap="square" rtlCol="1">
                <a:noAutofit/>
              </a:bodyPr>
              <a:lstStyle/>
              <a:p>
                <a:pPr marL="0" marR="0" algn="ctr" rtl="0">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الموارد والتوافر</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2" name="رسم 59" descr="قائمة">
              <a:extLst>
                <a:ext uri="{FF2B5EF4-FFF2-40B4-BE49-F238E27FC236}">
                  <a16:creationId xmlns:a16="http://schemas.microsoft.com/office/drawing/2014/main" id="{1E6D72BC-ACD0-4ED7-8BC5-1334EAC0E53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55516" y="5309999"/>
              <a:ext cx="980193" cy="980175"/>
            </a:xfrm>
            <a:prstGeom prst="rect">
              <a:avLst/>
            </a:prstGeom>
          </p:spPr>
        </p:pic>
      </p:grpSp>
      <p:grpSp>
        <p:nvGrpSpPr>
          <p:cNvPr id="7" name="Group 6">
            <a:extLst>
              <a:ext uri="{FF2B5EF4-FFF2-40B4-BE49-F238E27FC236}">
                <a16:creationId xmlns:a16="http://schemas.microsoft.com/office/drawing/2014/main" id="{4490D39D-C9BE-48A8-A220-75AEEEC207B6}"/>
              </a:ext>
            </a:extLst>
          </p:cNvPr>
          <p:cNvGrpSpPr/>
          <p:nvPr/>
        </p:nvGrpSpPr>
        <p:grpSpPr>
          <a:xfrm>
            <a:off x="9424590" y="2634588"/>
            <a:ext cx="2339807" cy="2862082"/>
            <a:chOff x="9424590" y="5276847"/>
            <a:chExt cx="2339807" cy="2862082"/>
          </a:xfrm>
        </p:grpSpPr>
        <p:grpSp>
          <p:nvGrpSpPr>
            <p:cNvPr id="36" name="مجموعة 3">
              <a:extLst>
                <a:ext uri="{FF2B5EF4-FFF2-40B4-BE49-F238E27FC236}">
                  <a16:creationId xmlns:a16="http://schemas.microsoft.com/office/drawing/2014/main" id="{8DD058F9-6F87-46D3-8E6F-E155C83BD353}"/>
                </a:ext>
              </a:extLst>
            </p:cNvPr>
            <p:cNvGrpSpPr/>
            <p:nvPr/>
          </p:nvGrpSpPr>
          <p:grpSpPr>
            <a:xfrm>
              <a:off x="9424590" y="5276847"/>
              <a:ext cx="2339807" cy="2862082"/>
              <a:chOff x="4405258" y="1470993"/>
              <a:chExt cx="1259156" cy="1541709"/>
            </a:xfrm>
          </p:grpSpPr>
          <p:grpSp>
            <p:nvGrpSpPr>
              <p:cNvPr id="52" name="مجموعة 18">
                <a:extLst>
                  <a:ext uri="{FF2B5EF4-FFF2-40B4-BE49-F238E27FC236}">
                    <a16:creationId xmlns:a16="http://schemas.microsoft.com/office/drawing/2014/main" id="{DA7E97D6-5CFA-4266-AF9A-B7AD96DA3B92}"/>
                  </a:ext>
                </a:extLst>
              </p:cNvPr>
              <p:cNvGrpSpPr/>
              <p:nvPr/>
            </p:nvGrpSpPr>
            <p:grpSpPr>
              <a:xfrm>
                <a:off x="4469923" y="1470993"/>
                <a:ext cx="1181100" cy="1541709"/>
                <a:chOff x="4469923" y="1470993"/>
                <a:chExt cx="1181100" cy="1541709"/>
              </a:xfrm>
            </p:grpSpPr>
            <p:sp>
              <p:nvSpPr>
                <p:cNvPr id="54" name="مستطيل: زوايا مستديرة 38">
                  <a:extLst>
                    <a:ext uri="{FF2B5EF4-FFF2-40B4-BE49-F238E27FC236}">
                      <a16:creationId xmlns:a16="http://schemas.microsoft.com/office/drawing/2014/main" id="{5E612535-8A13-486D-8371-0C9FED38B553}"/>
                    </a:ext>
                  </a:extLst>
                </p:cNvPr>
                <p:cNvSpPr/>
                <p:nvPr/>
              </p:nvSpPr>
              <p:spPr>
                <a:xfrm flipH="1" flipV="1">
                  <a:off x="4469923" y="1756743"/>
                  <a:ext cx="1181100" cy="1255959"/>
                </a:xfrm>
                <a:prstGeom prst="round2DiagRect">
                  <a:avLst/>
                </a:prstGeom>
                <a:noFill/>
                <a:ln w="28575">
                  <a:solidFill>
                    <a:srgbClr val="6D7E92"/>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55" name="شكل بيضاوي 39">
                  <a:extLst>
                    <a:ext uri="{FF2B5EF4-FFF2-40B4-BE49-F238E27FC236}">
                      <a16:creationId xmlns:a16="http://schemas.microsoft.com/office/drawing/2014/main" id="{26D4D8EC-7A06-4AF8-AE67-3252028149CD}"/>
                    </a:ext>
                  </a:extLst>
                </p:cNvPr>
                <p:cNvSpPr/>
                <p:nvPr/>
              </p:nvSpPr>
              <p:spPr>
                <a:xfrm>
                  <a:off x="4774723" y="1470993"/>
                  <a:ext cx="571500" cy="571500"/>
                </a:xfrm>
                <a:prstGeom prst="round2Diag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53" name="مربع نص 358">
                <a:extLst>
                  <a:ext uri="{FF2B5EF4-FFF2-40B4-BE49-F238E27FC236}">
                    <a16:creationId xmlns:a16="http://schemas.microsoft.com/office/drawing/2014/main" id="{EB736950-85FA-4511-B039-E40DF213D4C4}"/>
                  </a:ext>
                </a:extLst>
              </p:cNvPr>
              <p:cNvSpPr txBox="1"/>
              <p:nvPr/>
            </p:nvSpPr>
            <p:spPr>
              <a:xfrm>
                <a:off x="4405258" y="2151913"/>
                <a:ext cx="1259156" cy="778992"/>
              </a:xfrm>
              <a:prstGeom prst="round2DiagRect">
                <a:avLst/>
              </a:prstGeom>
              <a:noFill/>
            </p:spPr>
            <p:txBody>
              <a:bodyPr wrap="square" rtlCol="1">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المسار الحرج</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34" name="Graphic 112" descr="Business Growth with solid fill">
              <a:extLst>
                <a:ext uri="{FF2B5EF4-FFF2-40B4-BE49-F238E27FC236}">
                  <a16:creationId xmlns:a16="http://schemas.microsoft.com/office/drawing/2014/main" id="{DE7A7D2C-A456-475E-A0A4-C0AD0C2C4EE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36358" y="5409087"/>
              <a:ext cx="897453" cy="897437"/>
            </a:xfrm>
            <a:prstGeom prst="rect">
              <a:avLst/>
            </a:prstGeom>
          </p:spPr>
        </p:pic>
      </p:grpSp>
      <p:pic>
        <p:nvPicPr>
          <p:cNvPr id="75" name="Picture 74">
            <a:extLst>
              <a:ext uri="{FF2B5EF4-FFF2-40B4-BE49-F238E27FC236}">
                <a16:creationId xmlns:a16="http://schemas.microsoft.com/office/drawing/2014/main" id="{35CC0622-1D64-4986-BC58-29173A6E1E63}"/>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5768" y="1790524"/>
            <a:ext cx="4436782" cy="4571922"/>
          </a:xfrm>
          <a:prstGeom prst="rect">
            <a:avLst/>
          </a:prstGeom>
          <a:noFill/>
          <a:ln>
            <a:noFill/>
          </a:ln>
        </p:spPr>
      </p:pic>
    </p:spTree>
    <p:extLst>
      <p:ext uri="{BB962C8B-B14F-4D97-AF65-F5344CB8AC3E}">
        <p14:creationId xmlns:p14="http://schemas.microsoft.com/office/powerpoint/2010/main" val="89563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fade">
                                      <p:cBhvr>
                                        <p:cTn id="14" dur="1000"/>
                                        <p:tgtEl>
                                          <p:spTgt spid="72"/>
                                        </p:tgtEl>
                                      </p:cBhvr>
                                    </p:animEffect>
                                    <p:anim calcmode="lin" valueType="num">
                                      <p:cBhvr>
                                        <p:cTn id="15" dur="1000" fill="hold"/>
                                        <p:tgtEl>
                                          <p:spTgt spid="72"/>
                                        </p:tgtEl>
                                        <p:attrNameLst>
                                          <p:attrName>ppt_x</p:attrName>
                                        </p:attrNameLst>
                                      </p:cBhvr>
                                      <p:tavLst>
                                        <p:tav tm="0">
                                          <p:val>
                                            <p:strVal val="#ppt_x"/>
                                          </p:val>
                                        </p:tav>
                                        <p:tav tm="100000">
                                          <p:val>
                                            <p:strVal val="#ppt_x"/>
                                          </p:val>
                                        </p:tav>
                                      </p:tavLst>
                                    </p:anim>
                                    <p:anim calcmode="lin" valueType="num">
                                      <p:cBhvr>
                                        <p:cTn id="16"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anim calcmode="lin" valueType="num">
                                      <p:cBhvr>
                                        <p:cTn id="22" dur="1000" fill="hold"/>
                                        <p:tgtEl>
                                          <p:spTgt spid="73"/>
                                        </p:tgtEl>
                                        <p:attrNameLst>
                                          <p:attrName>ppt_x</p:attrName>
                                        </p:attrNameLst>
                                      </p:cBhvr>
                                      <p:tavLst>
                                        <p:tav tm="0">
                                          <p:val>
                                            <p:strVal val="#ppt_x"/>
                                          </p:val>
                                        </p:tav>
                                        <p:tav tm="100000">
                                          <p:val>
                                            <p:strVal val="#ppt_x"/>
                                          </p:val>
                                        </p:tav>
                                      </p:tavLst>
                                    </p:anim>
                                    <p:anim calcmode="lin" valueType="num">
                                      <p:cBhvr>
                                        <p:cTn id="23"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1000"/>
                                        <p:tgtEl>
                                          <p:spTgt spid="74"/>
                                        </p:tgtEl>
                                      </p:cBhvr>
                                    </p:animEffect>
                                    <p:anim calcmode="lin" valueType="num">
                                      <p:cBhvr>
                                        <p:cTn id="29" dur="1000" fill="hold"/>
                                        <p:tgtEl>
                                          <p:spTgt spid="74"/>
                                        </p:tgtEl>
                                        <p:attrNameLst>
                                          <p:attrName>ppt_x</p:attrName>
                                        </p:attrNameLst>
                                      </p:cBhvr>
                                      <p:tavLst>
                                        <p:tav tm="0">
                                          <p:val>
                                            <p:strVal val="#ppt_x"/>
                                          </p:val>
                                        </p:tav>
                                        <p:tav tm="100000">
                                          <p:val>
                                            <p:strVal val="#ppt_x"/>
                                          </p:val>
                                        </p:tav>
                                      </p:tavLst>
                                    </p:anim>
                                    <p:anim calcmode="lin" valueType="num">
                                      <p:cBhvr>
                                        <p:cTn id="30"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العوامل المؤثرة في تحديد الجدول الزمني للمشروع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56" name="Picture 55">
            <a:extLst>
              <a:ext uri="{FF2B5EF4-FFF2-40B4-BE49-F238E27FC236}">
                <a16:creationId xmlns:a16="http://schemas.microsoft.com/office/drawing/2014/main" id="{2188E9AA-C922-45BF-9163-41C821B2DFA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8632" y="1790524"/>
            <a:ext cx="4436782" cy="4571922"/>
          </a:xfrm>
          <a:prstGeom prst="rect">
            <a:avLst/>
          </a:prstGeom>
          <a:noFill/>
          <a:ln>
            <a:noFill/>
          </a:ln>
        </p:spPr>
      </p:pic>
      <p:sp>
        <p:nvSpPr>
          <p:cNvPr id="57" name="TextBox 56">
            <a:extLst>
              <a:ext uri="{FF2B5EF4-FFF2-40B4-BE49-F238E27FC236}">
                <a16:creationId xmlns:a16="http://schemas.microsoft.com/office/drawing/2014/main" id="{2A40EF6F-11B2-4DE4-A330-D8E40E43A0ED}"/>
              </a:ext>
            </a:extLst>
          </p:cNvPr>
          <p:cNvSpPr txBox="1"/>
          <p:nvPr/>
        </p:nvSpPr>
        <p:spPr>
          <a:xfrm>
            <a:off x="5486400" y="1864024"/>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25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a:buSzPct val="150000"/>
            </a:pPr>
            <a:r>
              <a:rPr lang="ar-SA" dirty="0"/>
              <a:t>حجم وتعقيد المشروع</a:t>
            </a:r>
            <a:endParaRPr lang="en-US" dirty="0"/>
          </a:p>
        </p:txBody>
      </p:sp>
      <p:sp>
        <p:nvSpPr>
          <p:cNvPr id="58" name="TextBox 57">
            <a:extLst>
              <a:ext uri="{FF2B5EF4-FFF2-40B4-BE49-F238E27FC236}">
                <a16:creationId xmlns:a16="http://schemas.microsoft.com/office/drawing/2014/main" id="{93F7F629-56C2-4EE4-8D61-E74CE1400DD7}"/>
              </a:ext>
            </a:extLst>
          </p:cNvPr>
          <p:cNvSpPr txBox="1"/>
          <p:nvPr/>
        </p:nvSpPr>
        <p:spPr>
          <a:xfrm>
            <a:off x="5486400" y="2672461"/>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توافر الموارد البشرية والمادية</a:t>
            </a:r>
            <a:endParaRPr lang="en-US" dirty="0"/>
          </a:p>
        </p:txBody>
      </p:sp>
      <p:sp>
        <p:nvSpPr>
          <p:cNvPr id="59" name="TextBox 58">
            <a:extLst>
              <a:ext uri="{FF2B5EF4-FFF2-40B4-BE49-F238E27FC236}">
                <a16:creationId xmlns:a16="http://schemas.microsoft.com/office/drawing/2014/main" id="{0552413F-BF92-4E95-A569-3390F95D57B5}"/>
              </a:ext>
            </a:extLst>
          </p:cNvPr>
          <p:cNvSpPr txBox="1"/>
          <p:nvPr/>
        </p:nvSpPr>
        <p:spPr>
          <a:xfrm>
            <a:off x="5486400" y="3574652"/>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ظروف المواقع والبيئة المحيطة</a:t>
            </a:r>
            <a:endParaRPr lang="en-US" dirty="0"/>
          </a:p>
        </p:txBody>
      </p:sp>
      <p:sp>
        <p:nvSpPr>
          <p:cNvPr id="60" name="TextBox 59">
            <a:extLst>
              <a:ext uri="{FF2B5EF4-FFF2-40B4-BE49-F238E27FC236}">
                <a16:creationId xmlns:a16="http://schemas.microsoft.com/office/drawing/2014/main" id="{3CC8EFB3-072C-40D9-98D9-7A8A8BC957CE}"/>
              </a:ext>
            </a:extLst>
          </p:cNvPr>
          <p:cNvSpPr txBox="1"/>
          <p:nvPr/>
        </p:nvSpPr>
        <p:spPr>
          <a:xfrm>
            <a:off x="5486400" y="4476843"/>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مخاطر المشروع وعوامل عدم التأكد</a:t>
            </a:r>
            <a:endParaRPr lang="en-US" dirty="0"/>
          </a:p>
        </p:txBody>
      </p:sp>
      <p:sp>
        <p:nvSpPr>
          <p:cNvPr id="61" name="TextBox 60">
            <a:extLst>
              <a:ext uri="{FF2B5EF4-FFF2-40B4-BE49-F238E27FC236}">
                <a16:creationId xmlns:a16="http://schemas.microsoft.com/office/drawing/2014/main" id="{682A5EFD-C2F3-4053-A044-1D49B16B9A62}"/>
              </a:ext>
            </a:extLst>
          </p:cNvPr>
          <p:cNvSpPr txBox="1"/>
          <p:nvPr/>
        </p:nvSpPr>
        <p:spPr>
          <a:xfrm>
            <a:off x="5486400" y="530086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التغييرات والتعديلات المحتملة</a:t>
            </a:r>
            <a:endParaRPr lang="en-US" dirty="0"/>
          </a:p>
        </p:txBody>
      </p:sp>
      <p:sp>
        <p:nvSpPr>
          <p:cNvPr id="62" name="TextBox 61">
            <a:extLst>
              <a:ext uri="{FF2B5EF4-FFF2-40B4-BE49-F238E27FC236}">
                <a16:creationId xmlns:a16="http://schemas.microsoft.com/office/drawing/2014/main" id="{1FD5A0AC-88CE-40D7-B358-6F16EAD2CCC7}"/>
              </a:ext>
            </a:extLst>
          </p:cNvPr>
          <p:cNvSpPr txBox="1"/>
          <p:nvPr/>
        </p:nvSpPr>
        <p:spPr>
          <a:xfrm>
            <a:off x="5486400" y="6124891"/>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مدى خبرة فريق المشروع</a:t>
            </a:r>
            <a:endParaRPr lang="en-US" dirty="0"/>
          </a:p>
        </p:txBody>
      </p:sp>
      <p:pic>
        <p:nvPicPr>
          <p:cNvPr id="63" name="Picture 62">
            <a:extLst>
              <a:ext uri="{FF2B5EF4-FFF2-40B4-BE49-F238E27FC236}">
                <a16:creationId xmlns:a16="http://schemas.microsoft.com/office/drawing/2014/main" id="{D93E9D08-459C-4341-AEEA-F5390B547268}"/>
              </a:ext>
            </a:extLst>
          </p:cNvPr>
          <p:cNvPicPr/>
          <p:nvPr/>
        </p:nvPicPr>
        <p:blipFill rotWithShape="1">
          <a:blip r:embed="rId4" cstate="print">
            <a:extLst>
              <a:ext uri="{28A0092B-C50C-407E-A947-70E740481C1C}">
                <a14:useLocalDpi xmlns:a14="http://schemas.microsoft.com/office/drawing/2010/main" val="0"/>
              </a:ext>
            </a:extLst>
          </a:blip>
          <a:srcRect l="9031" t="18061" r="7587" b="20525"/>
          <a:stretch/>
        </p:blipFill>
        <p:spPr bwMode="auto">
          <a:xfrm>
            <a:off x="651061" y="9167767"/>
            <a:ext cx="4891924" cy="36017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4056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randombar(horizontal)">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randombar(horizontal)">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randombar(horizontal)">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randombar(horizontal)">
                                      <p:cBhvr>
                                        <p:cTn id="3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تحديد الجدول الزمني للمشروع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56" name="Picture 55">
            <a:extLst>
              <a:ext uri="{FF2B5EF4-FFF2-40B4-BE49-F238E27FC236}">
                <a16:creationId xmlns:a16="http://schemas.microsoft.com/office/drawing/2014/main" id="{2188E9AA-C922-45BF-9163-41C821B2DFA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41318" y="1790524"/>
            <a:ext cx="4436782" cy="4571922"/>
          </a:xfrm>
          <a:prstGeom prst="rect">
            <a:avLst/>
          </a:prstGeom>
          <a:noFill/>
          <a:ln>
            <a:noFill/>
          </a:ln>
        </p:spPr>
      </p:pic>
      <p:pic>
        <p:nvPicPr>
          <p:cNvPr id="21" name="Picture 20">
            <a:extLst>
              <a:ext uri="{FF2B5EF4-FFF2-40B4-BE49-F238E27FC236}">
                <a16:creationId xmlns:a16="http://schemas.microsoft.com/office/drawing/2014/main" id="{5C4EDD7F-B576-4377-9F7F-BC5930239BDA}"/>
              </a:ext>
            </a:extLst>
          </p:cNvPr>
          <p:cNvPicPr/>
          <p:nvPr/>
        </p:nvPicPr>
        <p:blipFill rotWithShape="1">
          <a:blip r:embed="rId3" cstate="print">
            <a:extLst>
              <a:ext uri="{28A0092B-C50C-407E-A947-70E740481C1C}">
                <a14:useLocalDpi xmlns:a14="http://schemas.microsoft.com/office/drawing/2010/main" val="0"/>
              </a:ext>
            </a:extLst>
          </a:blip>
          <a:srcRect l="9031" t="18061" r="7587" b="20525"/>
          <a:stretch/>
        </p:blipFill>
        <p:spPr bwMode="auto">
          <a:xfrm>
            <a:off x="651061" y="2413005"/>
            <a:ext cx="4891924" cy="3601784"/>
          </a:xfrm>
          <a:prstGeom prst="rect">
            <a:avLst/>
          </a:prstGeom>
          <a:noFill/>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A8E85BDE-CAFE-48A2-84F4-0DF0E4306721}"/>
              </a:ext>
            </a:extLst>
          </p:cNvPr>
          <p:cNvSpPr txBox="1"/>
          <p:nvPr/>
        </p:nvSpPr>
        <p:spPr>
          <a:xfrm>
            <a:off x="5486400" y="1864024"/>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25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a:buSzPct val="150000"/>
            </a:pPr>
            <a:r>
              <a:rPr lang="ar-SA"/>
              <a:t>تخطيط وتنسيق أنشطة المشروع بفعالية</a:t>
            </a:r>
            <a:endParaRPr lang="en-US" dirty="0"/>
          </a:p>
        </p:txBody>
      </p:sp>
      <p:sp>
        <p:nvSpPr>
          <p:cNvPr id="23" name="TextBox 22">
            <a:extLst>
              <a:ext uri="{FF2B5EF4-FFF2-40B4-BE49-F238E27FC236}">
                <a16:creationId xmlns:a16="http://schemas.microsoft.com/office/drawing/2014/main" id="{455AA27F-70F5-41E0-A296-5A203954CBC7}"/>
              </a:ext>
            </a:extLst>
          </p:cNvPr>
          <p:cNvSpPr txBox="1"/>
          <p:nvPr/>
        </p:nvSpPr>
        <p:spPr>
          <a:xfrm>
            <a:off x="5486400" y="2672461"/>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تخصيص الموارد بشكل أمثل وتوقيت استخدامها</a:t>
            </a:r>
            <a:endParaRPr lang="en-US" dirty="0"/>
          </a:p>
        </p:txBody>
      </p:sp>
      <p:sp>
        <p:nvSpPr>
          <p:cNvPr id="24" name="TextBox 23">
            <a:extLst>
              <a:ext uri="{FF2B5EF4-FFF2-40B4-BE49-F238E27FC236}">
                <a16:creationId xmlns:a16="http://schemas.microsoft.com/office/drawing/2014/main" id="{72AB8E11-6F47-40BB-8175-8564D899AAD0}"/>
              </a:ext>
            </a:extLst>
          </p:cNvPr>
          <p:cNvSpPr txBox="1"/>
          <p:nvPr/>
        </p:nvSpPr>
        <p:spPr>
          <a:xfrm>
            <a:off x="5486400" y="3574652"/>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متابعة تقدم المشروع ومراقبة الانحرافات</a:t>
            </a:r>
            <a:endParaRPr lang="en-US" dirty="0"/>
          </a:p>
        </p:txBody>
      </p:sp>
      <p:sp>
        <p:nvSpPr>
          <p:cNvPr id="25" name="TextBox 24">
            <a:extLst>
              <a:ext uri="{FF2B5EF4-FFF2-40B4-BE49-F238E27FC236}">
                <a16:creationId xmlns:a16="http://schemas.microsoft.com/office/drawing/2014/main" id="{60E831D1-ECAD-42D6-B556-87B5A57E2260}"/>
              </a:ext>
            </a:extLst>
          </p:cNvPr>
          <p:cNvSpPr txBox="1"/>
          <p:nvPr/>
        </p:nvSpPr>
        <p:spPr>
          <a:xfrm>
            <a:off x="5486400" y="4476843"/>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إدارة توقعات أصحاب المصلحة وتوقيت تسليم النتائج</a:t>
            </a:r>
            <a:endParaRPr lang="en-US" dirty="0"/>
          </a:p>
        </p:txBody>
      </p:sp>
      <p:sp>
        <p:nvSpPr>
          <p:cNvPr id="26" name="TextBox 25">
            <a:extLst>
              <a:ext uri="{FF2B5EF4-FFF2-40B4-BE49-F238E27FC236}">
                <a16:creationId xmlns:a16="http://schemas.microsoft.com/office/drawing/2014/main" id="{FD576971-D763-4878-952E-745EB22BAB4E}"/>
              </a:ext>
            </a:extLst>
          </p:cNvPr>
          <p:cNvSpPr txBox="1"/>
          <p:nvPr/>
        </p:nvSpPr>
        <p:spPr>
          <a:xfrm>
            <a:off x="5486400" y="530086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تقدير التكاليف واحتياجات التمويل بدقة</a:t>
            </a:r>
            <a:endParaRPr lang="en-US" dirty="0"/>
          </a:p>
        </p:txBody>
      </p:sp>
      <p:sp>
        <p:nvSpPr>
          <p:cNvPr id="27" name="TextBox 26">
            <a:extLst>
              <a:ext uri="{FF2B5EF4-FFF2-40B4-BE49-F238E27FC236}">
                <a16:creationId xmlns:a16="http://schemas.microsoft.com/office/drawing/2014/main" id="{F238DFF5-E45A-4D59-B41A-E4B1BECECBF6}"/>
              </a:ext>
            </a:extLst>
          </p:cNvPr>
          <p:cNvSpPr txBox="1"/>
          <p:nvPr/>
        </p:nvSpPr>
        <p:spPr>
          <a:xfrm>
            <a:off x="5486400" y="6124891"/>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تقييم المخاطر وإعداد خطط الطوارئ</a:t>
            </a:r>
            <a:endParaRPr lang="en-US" dirty="0"/>
          </a:p>
        </p:txBody>
      </p:sp>
      <p:sp>
        <p:nvSpPr>
          <p:cNvPr id="28" name="TextBox 27">
            <a:extLst>
              <a:ext uri="{FF2B5EF4-FFF2-40B4-BE49-F238E27FC236}">
                <a16:creationId xmlns:a16="http://schemas.microsoft.com/office/drawing/2014/main" id="{D0E95081-0E1C-442A-833E-5C5C7AFB533C}"/>
              </a:ext>
            </a:extLst>
          </p:cNvPr>
          <p:cNvSpPr txBox="1"/>
          <p:nvPr/>
        </p:nvSpPr>
        <p:spPr>
          <a:xfrm>
            <a:off x="2064198" y="-3557677"/>
            <a:ext cx="42350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لتحديد الجدول الزمني للمشروع؟</a:t>
            </a:r>
            <a:endParaRPr lang="en-US" dirty="0"/>
          </a:p>
        </p:txBody>
      </p:sp>
      <p:pic>
        <p:nvPicPr>
          <p:cNvPr id="29" name="Picture 2" descr="Studying - Free education icons">
            <a:extLst>
              <a:ext uri="{FF2B5EF4-FFF2-40B4-BE49-F238E27FC236}">
                <a16:creationId xmlns:a16="http://schemas.microsoft.com/office/drawing/2014/main" id="{80EB555A-6016-48C1-BFBE-924FD74C8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0302" y="-5125513"/>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531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1" name="Picture 20">
            <a:extLst>
              <a:ext uri="{FF2B5EF4-FFF2-40B4-BE49-F238E27FC236}">
                <a16:creationId xmlns:a16="http://schemas.microsoft.com/office/drawing/2014/main" id="{5C4EDD7F-B576-4377-9F7F-BC5930239BDA}"/>
              </a:ext>
            </a:extLst>
          </p:cNvPr>
          <p:cNvPicPr/>
          <p:nvPr/>
        </p:nvPicPr>
        <p:blipFill rotWithShape="1">
          <a:blip r:embed="rId2" cstate="print">
            <a:extLst>
              <a:ext uri="{28A0092B-C50C-407E-A947-70E740481C1C}">
                <a14:useLocalDpi xmlns:a14="http://schemas.microsoft.com/office/drawing/2010/main" val="0"/>
              </a:ext>
            </a:extLst>
          </a:blip>
          <a:srcRect l="9031" t="18061" r="7587" b="20525"/>
          <a:stretch/>
        </p:blipFill>
        <p:spPr bwMode="auto">
          <a:xfrm>
            <a:off x="-8374952" y="2413005"/>
            <a:ext cx="4891924" cy="3601784"/>
          </a:xfrm>
          <a:prstGeom prst="rect">
            <a:avLst/>
          </a:prstGeom>
          <a:noFill/>
          <a:ln>
            <a:noFill/>
          </a:ln>
          <a:extLst>
            <a:ext uri="{53640926-AAD7-44D8-BBD7-CCE9431645EC}">
              <a14:shadowObscured xmlns:a14="http://schemas.microsoft.com/office/drawing/2010/main"/>
            </a:ext>
          </a:extLst>
        </p:spPr>
      </p:pic>
      <p:sp>
        <p:nvSpPr>
          <p:cNvPr id="28" name="TextBox 27">
            <a:extLst>
              <a:ext uri="{FF2B5EF4-FFF2-40B4-BE49-F238E27FC236}">
                <a16:creationId xmlns:a16="http://schemas.microsoft.com/office/drawing/2014/main" id="{F40D73D7-3AE6-4CF1-81F9-3B32C8799516}"/>
              </a:ext>
            </a:extLst>
          </p:cNvPr>
          <p:cNvSpPr txBox="1"/>
          <p:nvPr/>
        </p:nvSpPr>
        <p:spPr>
          <a:xfrm>
            <a:off x="2064198" y="3698530"/>
            <a:ext cx="42350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لتحديد الجدول الزمني للمشروع؟</a:t>
            </a:r>
            <a:endParaRPr lang="en-US" dirty="0"/>
          </a:p>
        </p:txBody>
      </p:sp>
      <p:pic>
        <p:nvPicPr>
          <p:cNvPr id="29" name="Picture 2" descr="Studying - Free education icons">
            <a:extLst>
              <a:ext uri="{FF2B5EF4-FFF2-40B4-BE49-F238E27FC236}">
                <a16:creationId xmlns:a16="http://schemas.microsoft.com/office/drawing/2014/main" id="{EF3FA11C-DD81-4B05-B8FD-9A4612D4C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dea 3d Images - Free Download on Freepik">
            <a:extLst>
              <a:ext uri="{FF2B5EF4-FFF2-40B4-BE49-F238E27FC236}">
                <a16:creationId xmlns:a16="http://schemas.microsoft.com/office/drawing/2014/main" id="{7837F0E6-18F2-4B27-B03D-53BBDBD101B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444378"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955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8" name="TextBox 27">
            <a:extLst>
              <a:ext uri="{FF2B5EF4-FFF2-40B4-BE49-F238E27FC236}">
                <a16:creationId xmlns:a16="http://schemas.microsoft.com/office/drawing/2014/main" id="{F40D73D7-3AE6-4CF1-81F9-3B32C8799516}"/>
              </a:ext>
            </a:extLst>
          </p:cNvPr>
          <p:cNvSpPr txBox="1"/>
          <p:nvPr/>
        </p:nvSpPr>
        <p:spPr>
          <a:xfrm>
            <a:off x="2064198" y="9391408"/>
            <a:ext cx="42350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ما هي الخطوات الرئيسية لتحديد الجدول الزمني للمشروع؟</a:t>
            </a:r>
            <a:endParaRPr lang="en-US" dirty="0"/>
          </a:p>
        </p:txBody>
      </p:sp>
      <p:pic>
        <p:nvPicPr>
          <p:cNvPr id="29" name="Picture 2" descr="Studying - Free education icons">
            <a:extLst>
              <a:ext uri="{FF2B5EF4-FFF2-40B4-BE49-F238E27FC236}">
                <a16:creationId xmlns:a16="http://schemas.microsoft.com/office/drawing/2014/main" id="{EF3FA11C-DD81-4B05-B8FD-9A4612D4C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823572"/>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FB2687FB-D15D-4F1B-A512-702777E938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B7CEFE7-8A56-448D-969A-A1CC85390B0F}"/>
              </a:ext>
            </a:extLst>
          </p:cNvPr>
          <p:cNvSpPr txBox="1"/>
          <p:nvPr/>
        </p:nvSpPr>
        <p:spPr>
          <a:xfrm>
            <a:off x="4811275" y="2059722"/>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تحديد جميع الأنشطة اللازمة لتنفيذ المشروع</a:t>
            </a:r>
            <a:endParaRPr lang="en-US" dirty="0"/>
          </a:p>
        </p:txBody>
      </p:sp>
      <p:sp>
        <p:nvSpPr>
          <p:cNvPr id="23" name="TextBox 22">
            <a:extLst>
              <a:ext uri="{FF2B5EF4-FFF2-40B4-BE49-F238E27FC236}">
                <a16:creationId xmlns:a16="http://schemas.microsoft.com/office/drawing/2014/main" id="{CFA15B61-D11C-44FD-A868-68013ECEF391}"/>
              </a:ext>
            </a:extLst>
          </p:cNvPr>
          <p:cNvSpPr txBox="1"/>
          <p:nvPr/>
        </p:nvSpPr>
        <p:spPr>
          <a:xfrm>
            <a:off x="4811275" y="3153579"/>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تقدير المدة الزمنية اللازمة لتنفيذ كل نشاط</a:t>
            </a:r>
            <a:endParaRPr lang="en-US" dirty="0"/>
          </a:p>
        </p:txBody>
      </p:sp>
      <p:sp>
        <p:nvSpPr>
          <p:cNvPr id="24" name="TextBox 23">
            <a:extLst>
              <a:ext uri="{FF2B5EF4-FFF2-40B4-BE49-F238E27FC236}">
                <a16:creationId xmlns:a16="http://schemas.microsoft.com/office/drawing/2014/main" id="{18CFAEB5-43E7-46DD-86B8-06FC012456BC}"/>
              </a:ext>
            </a:extLst>
          </p:cNvPr>
          <p:cNvSpPr txBox="1"/>
          <p:nvPr/>
        </p:nvSpPr>
        <p:spPr>
          <a:xfrm>
            <a:off x="4811275" y="4333242"/>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تحديد العلاقات المنطقية بين الأنشطة (السابقة والتالية)</a:t>
            </a:r>
            <a:endParaRPr lang="en-US" dirty="0"/>
          </a:p>
        </p:txBody>
      </p:sp>
      <p:sp>
        <p:nvSpPr>
          <p:cNvPr id="25" name="TextBox 24">
            <a:extLst>
              <a:ext uri="{FF2B5EF4-FFF2-40B4-BE49-F238E27FC236}">
                <a16:creationId xmlns:a16="http://schemas.microsoft.com/office/drawing/2014/main" id="{9B955AFA-59C0-457B-9842-E1B440323721}"/>
              </a:ext>
            </a:extLst>
          </p:cNvPr>
          <p:cNvSpPr txBox="1"/>
          <p:nvPr/>
        </p:nvSpPr>
        <p:spPr>
          <a:xfrm>
            <a:off x="4811275" y="5512905"/>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بناء شبكة المشروع لتوضيح تسلسل الأنشطة وعلاقاتها</a:t>
            </a:r>
            <a:endParaRPr lang="en-US" dirty="0"/>
          </a:p>
        </p:txBody>
      </p:sp>
    </p:spTree>
    <p:extLst>
      <p:ext uri="{BB962C8B-B14F-4D97-AF65-F5344CB8AC3E}">
        <p14:creationId xmlns:p14="http://schemas.microsoft.com/office/powerpoint/2010/main" val="437585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tube ">
            <a:extLst>
              <a:ext uri="{FF2B5EF4-FFF2-40B4-BE49-F238E27FC236}">
                <a16:creationId xmlns:a16="http://schemas.microsoft.com/office/drawing/2014/main" id="{53EFD4E6-E4DD-4D4F-8B51-C5D3FE82010B}"/>
              </a:ext>
            </a:extLst>
          </p:cNvPr>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08773" y="2877929"/>
            <a:ext cx="2043938" cy="2043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0DE40-7F1E-4239-9133-4AAEC1420844}"/>
              </a:ext>
            </a:extLst>
          </p:cNvPr>
          <p:cNvSpPr txBox="1"/>
          <p:nvPr/>
        </p:nvSpPr>
        <p:spPr>
          <a:xfrm>
            <a:off x="1199536" y="2487204"/>
            <a:ext cx="6091084" cy="941796"/>
          </a:xfrm>
          <a:prstGeom prst="rect">
            <a:avLst/>
          </a:prstGeom>
          <a:noFill/>
        </p:spPr>
        <p:txBody>
          <a:bodyPr wrap="square">
            <a:spAutoFit/>
          </a:bodyPr>
          <a:lstStyle>
            <a:defPPr>
              <a:defRPr lang="en-US"/>
            </a:defPPr>
            <a:lvl1pPr marR="0" algn="ctr" rtl="1">
              <a:lnSpc>
                <a:spcPct val="115000"/>
              </a:lnSpc>
              <a:spcBef>
                <a:spcPts val="0"/>
              </a:spcBef>
              <a:spcAft>
                <a:spcPts val="0"/>
              </a:spcAft>
              <a:defRPr sz="2400" b="1">
                <a:solidFill>
                  <a:srgbClr val="1E3D6A"/>
                </a:solidFill>
                <a:effectLst/>
                <a:latin typeface="Times New Roman" panose="02020603050405020304" pitchFamily="18" charset="0"/>
                <a:ea typeface="Calibri" panose="020F0502020204030204" pitchFamily="34" charset="0"/>
                <a:cs typeface="GE Dinar Two Medium" panose="020A0503020102020204" pitchFamily="18" charset="-78"/>
              </a:defRPr>
            </a:lvl1pPr>
          </a:lstStyle>
          <a:p>
            <a:r>
              <a:rPr lang="ar-SY"/>
              <a:t>مقطع الفيديو الآتي يقدم معلومات عن إدارة المشاريع:</a:t>
            </a:r>
            <a:endParaRPr lang="en-US"/>
          </a:p>
        </p:txBody>
      </p:sp>
      <p:sp>
        <p:nvSpPr>
          <p:cNvPr id="4" name="TextBox 3">
            <a:extLst>
              <a:ext uri="{FF2B5EF4-FFF2-40B4-BE49-F238E27FC236}">
                <a16:creationId xmlns:a16="http://schemas.microsoft.com/office/drawing/2014/main" id="{46AC71B9-84C2-404D-9C97-1B41B0B067AC}"/>
              </a:ext>
            </a:extLst>
          </p:cNvPr>
          <p:cNvSpPr txBox="1"/>
          <p:nvPr/>
        </p:nvSpPr>
        <p:spPr>
          <a:xfrm>
            <a:off x="750764" y="4708113"/>
            <a:ext cx="7405094" cy="587853"/>
          </a:xfrm>
          <a:prstGeom prst="rect">
            <a:avLst/>
          </a:prstGeom>
          <a:noFill/>
        </p:spPr>
        <p:txBody>
          <a:bodyPr wrap="square">
            <a:spAutoFit/>
          </a:bodyPr>
          <a:lstStyle>
            <a:defPPr>
              <a:defRPr lang="en-US"/>
            </a:defPPr>
            <a:lvl1pPr marR="0" algn="ctr" rtl="1">
              <a:lnSpc>
                <a:spcPct val="115000"/>
              </a:lnSpc>
              <a:spcBef>
                <a:spcPts val="0"/>
              </a:spcBef>
              <a:spcAft>
                <a:spcPts val="0"/>
              </a:spcAft>
              <a:defRPr sz="2800" b="1" u="sng">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defRPr>
            </a:lvl1pPr>
          </a:lstStyle>
          <a:p>
            <a:r>
              <a:rPr lang="en-US">
                <a:hlinkClick r:id="rId4">
                  <a:extLst>
                    <a:ext uri="{A12FA001-AC4F-418D-AE19-62706E023703}">
                      <ahyp:hlinkClr xmlns:ahyp="http://schemas.microsoft.com/office/drawing/2018/hyperlinkcolor" val="tx"/>
                    </a:ext>
                  </a:extLst>
                </a:hlinkClick>
              </a:rPr>
              <a:t>https://youtu.be/lG8u3MQhi3Y?si=KgxDRoIiMOJbo-yC</a:t>
            </a:r>
            <a:endParaRPr lang="en-US"/>
          </a:p>
        </p:txBody>
      </p:sp>
      <p:pic>
        <p:nvPicPr>
          <p:cNvPr id="5" name="Picture 4">
            <a:extLst>
              <a:ext uri="{FF2B5EF4-FFF2-40B4-BE49-F238E27FC236}">
                <a16:creationId xmlns:a16="http://schemas.microsoft.com/office/drawing/2014/main" id="{A68A3AF1-D2E2-4B24-B2B8-6B3B34ADABCF}"/>
              </a:ext>
            </a:extLst>
          </p:cNvPr>
          <p:cNvPicPr/>
          <p:nvPr/>
        </p:nvPicPr>
        <p:blipFill rotWithShape="1">
          <a:blip r:embed="rId5" cstate="print">
            <a:extLst>
              <a:ext uri="{28A0092B-C50C-407E-A947-70E740481C1C}">
                <a14:useLocalDpi xmlns:a14="http://schemas.microsoft.com/office/drawing/2010/main" val="0"/>
              </a:ext>
            </a:extLst>
          </a:blip>
          <a:srcRect l="11050" t="16186" r="7553" b="12845"/>
          <a:stretch/>
        </p:blipFill>
        <p:spPr bwMode="auto">
          <a:xfrm>
            <a:off x="-5094324" y="1825943"/>
            <a:ext cx="4526935" cy="394620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33201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536714" y="843211"/>
            <a:ext cx="7118572" cy="713563"/>
            <a:chOff x="2536714" y="774385"/>
            <a:chExt cx="7118572" cy="713563"/>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536714" y="774385"/>
              <a:ext cx="711857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FB2687FB-D15D-4F1B-A512-702777E938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B7CEFE7-8A56-448D-969A-A1CC85390B0F}"/>
              </a:ext>
            </a:extLst>
          </p:cNvPr>
          <p:cNvSpPr txBox="1"/>
          <p:nvPr/>
        </p:nvSpPr>
        <p:spPr>
          <a:xfrm>
            <a:off x="4811275" y="2059722"/>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تحديد المسار الحرج الذي يمثل أطول مسار في المشروع</a:t>
            </a:r>
            <a:endParaRPr lang="en-US" dirty="0"/>
          </a:p>
        </p:txBody>
      </p:sp>
      <p:sp>
        <p:nvSpPr>
          <p:cNvPr id="23" name="TextBox 22">
            <a:extLst>
              <a:ext uri="{FF2B5EF4-FFF2-40B4-BE49-F238E27FC236}">
                <a16:creationId xmlns:a16="http://schemas.microsoft.com/office/drawing/2014/main" id="{CFA15B61-D11C-44FD-A868-68013ECEF391}"/>
              </a:ext>
            </a:extLst>
          </p:cNvPr>
          <p:cNvSpPr txBox="1"/>
          <p:nvPr/>
        </p:nvSpPr>
        <p:spPr>
          <a:xfrm>
            <a:off x="4811275" y="3153579"/>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إجراء التحليل الزمني باستخدام أساليب مثل </a:t>
            </a:r>
            <a:r>
              <a:rPr lang="en-US"/>
              <a:t>PERT </a:t>
            </a:r>
            <a:r>
              <a:rPr lang="ar-SA"/>
              <a:t>و </a:t>
            </a:r>
            <a:r>
              <a:rPr lang="en-US"/>
              <a:t>CPM</a:t>
            </a:r>
            <a:endParaRPr lang="en-US" dirty="0"/>
          </a:p>
        </p:txBody>
      </p:sp>
      <p:sp>
        <p:nvSpPr>
          <p:cNvPr id="24" name="TextBox 23">
            <a:extLst>
              <a:ext uri="{FF2B5EF4-FFF2-40B4-BE49-F238E27FC236}">
                <a16:creationId xmlns:a16="http://schemas.microsoft.com/office/drawing/2014/main" id="{18CFAEB5-43E7-46DD-86B8-06FC012456BC}"/>
              </a:ext>
            </a:extLst>
          </p:cNvPr>
          <p:cNvSpPr txBox="1"/>
          <p:nvPr/>
        </p:nvSpPr>
        <p:spPr>
          <a:xfrm>
            <a:off x="4811275" y="4333242"/>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تخصيص الموارد اللازمة لكل نشاط وتوقيت استخدامها</a:t>
            </a:r>
            <a:endParaRPr lang="en-US" dirty="0"/>
          </a:p>
        </p:txBody>
      </p:sp>
      <p:sp>
        <p:nvSpPr>
          <p:cNvPr id="25" name="TextBox 24">
            <a:extLst>
              <a:ext uri="{FF2B5EF4-FFF2-40B4-BE49-F238E27FC236}">
                <a16:creationId xmlns:a16="http://schemas.microsoft.com/office/drawing/2014/main" id="{9B955AFA-59C0-457B-9842-E1B440323721}"/>
              </a:ext>
            </a:extLst>
          </p:cNvPr>
          <p:cNvSpPr txBox="1"/>
          <p:nvPr/>
        </p:nvSpPr>
        <p:spPr>
          <a:xfrm>
            <a:off x="4811275" y="5512905"/>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إعداد الجدول الزمني النهائي للمشروع باستخدام أدوات مثل مخطط جانت</a:t>
            </a:r>
            <a:endParaRPr lang="en-US" dirty="0"/>
          </a:p>
        </p:txBody>
      </p:sp>
    </p:spTree>
    <p:extLst>
      <p:ext uri="{BB962C8B-B14F-4D97-AF65-F5344CB8AC3E}">
        <p14:creationId xmlns:p14="http://schemas.microsoft.com/office/powerpoint/2010/main" val="213261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1" name="Rectangle 20">
            <a:extLst>
              <a:ext uri="{FF2B5EF4-FFF2-40B4-BE49-F238E27FC236}">
                <a16:creationId xmlns:a16="http://schemas.microsoft.com/office/drawing/2014/main" id="{8F9960CF-F8E3-447F-8B0C-DD7345A4615E}"/>
              </a:ext>
            </a:extLst>
          </p:cNvPr>
          <p:cNvSpPr/>
          <p:nvPr/>
        </p:nvSpPr>
        <p:spPr>
          <a:xfrm>
            <a:off x="10820400" y="0"/>
            <a:ext cx="13716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FAEF5F-DB96-4188-9FC2-D73BA698B8A8}"/>
              </a:ext>
            </a:extLst>
          </p:cNvPr>
          <p:cNvSpPr/>
          <p:nvPr/>
        </p:nvSpPr>
        <p:spPr>
          <a:xfrm>
            <a:off x="0" y="1257300"/>
            <a:ext cx="12192000" cy="1733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Calendar ">
            <a:extLst>
              <a:ext uri="{FF2B5EF4-FFF2-40B4-BE49-F238E27FC236}">
                <a16:creationId xmlns:a16="http://schemas.microsoft.com/office/drawing/2014/main" id="{E45E353B-44E4-4C5E-9876-CA8F686ED798}"/>
              </a:ext>
            </a:extLst>
          </p:cNvPr>
          <p:cNvPicPr/>
          <p:nvPr/>
        </p:nvPicPr>
        <p:blipFill>
          <a:blip r:embed="rId3" cstate="print">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1029950" y="152400"/>
            <a:ext cx="952500" cy="952500"/>
          </a:xfrm>
          <a:prstGeom prst="rect">
            <a:avLst/>
          </a:prstGeom>
          <a:noFill/>
          <a:ln>
            <a:noFill/>
          </a:ln>
        </p:spPr>
      </p:pic>
      <p:sp>
        <p:nvSpPr>
          <p:cNvPr id="24" name="Rectangle 23">
            <a:extLst>
              <a:ext uri="{FF2B5EF4-FFF2-40B4-BE49-F238E27FC236}">
                <a16:creationId xmlns:a16="http://schemas.microsoft.com/office/drawing/2014/main" id="{C4F61257-F853-4F20-BB4A-25349BB8879E}"/>
              </a:ext>
            </a:extLst>
          </p:cNvPr>
          <p:cNvSpPr/>
          <p:nvPr/>
        </p:nvSpPr>
        <p:spPr>
          <a:xfrm>
            <a:off x="10601778" y="1257300"/>
            <a:ext cx="218622" cy="1733550"/>
          </a:xfrm>
          <a:prstGeom prst="rect">
            <a:avLst/>
          </a:prstGeom>
          <a:solidFill>
            <a:srgbClr val="203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87B1837-7CC8-4066-967A-CEC97CCC25BB}"/>
              </a:ext>
            </a:extLst>
          </p:cNvPr>
          <p:cNvSpPr txBox="1"/>
          <p:nvPr/>
        </p:nvSpPr>
        <p:spPr>
          <a:xfrm>
            <a:off x="10979150" y="1651000"/>
            <a:ext cx="1162050" cy="954107"/>
          </a:xfrm>
          <a:prstGeom prst="rect">
            <a:avLst/>
          </a:prstGeom>
          <a:noFill/>
        </p:spPr>
        <p:txBody>
          <a:bodyPr wrap="square" rtlCol="0">
            <a:spAutoFit/>
          </a:bodyPr>
          <a:lstStyle/>
          <a:p>
            <a:pPr algn="ctr" rtl="1"/>
            <a:r>
              <a:rPr lang="ar-SY" sz="2800" dirty="0">
                <a:latin typeface="GE Dinar Two Medium" panose="020A0503020102020204" pitchFamily="18" charset="-78"/>
                <a:ea typeface="GE Dinar Two Medium" panose="020A0503020102020204" pitchFamily="18" charset="-78"/>
                <a:cs typeface="GE Dinar Two Medium" panose="020A0503020102020204" pitchFamily="18" charset="-78"/>
              </a:rPr>
              <a:t>اليوم الثاني</a:t>
            </a:r>
            <a:endParaRPr lang="en-US" sz="28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6" name="TextBox 25">
            <a:extLst>
              <a:ext uri="{FF2B5EF4-FFF2-40B4-BE49-F238E27FC236}">
                <a16:creationId xmlns:a16="http://schemas.microsoft.com/office/drawing/2014/main" id="{BCE88B0F-56DF-4657-A369-E24E94BC7C61}"/>
              </a:ext>
            </a:extLst>
          </p:cNvPr>
          <p:cNvSpPr txBox="1"/>
          <p:nvPr/>
        </p:nvSpPr>
        <p:spPr>
          <a:xfrm>
            <a:off x="7287742" y="367040"/>
            <a:ext cx="3423347" cy="523220"/>
          </a:xfrm>
          <a:prstGeom prst="rect">
            <a:avLst/>
          </a:prstGeom>
          <a:noFill/>
        </p:spPr>
        <p:txBody>
          <a:bodyPr wrap="square" rtlCol="0">
            <a:spAutoFit/>
          </a:bodyPr>
          <a:lstStyle/>
          <a:p>
            <a:pPr algn="ctr" rtl="1"/>
            <a:r>
              <a:rPr lang="ar-SY"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rPr>
              <a:t>الجلسة الأولى</a:t>
            </a:r>
            <a:endParaRPr lang="en-US"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7" name="TextBox 26">
            <a:extLst>
              <a:ext uri="{FF2B5EF4-FFF2-40B4-BE49-F238E27FC236}">
                <a16:creationId xmlns:a16="http://schemas.microsoft.com/office/drawing/2014/main" id="{04A78358-C45B-420F-A4AF-809D71AE58EB}"/>
              </a:ext>
            </a:extLst>
          </p:cNvPr>
          <p:cNvSpPr txBox="1"/>
          <p:nvPr/>
        </p:nvSpPr>
        <p:spPr>
          <a:xfrm>
            <a:off x="2630658" y="1794754"/>
            <a:ext cx="7132440" cy="658642"/>
          </a:xfrm>
          <a:prstGeom prst="rect">
            <a:avLst/>
          </a:prstGeom>
          <a:noFill/>
        </p:spPr>
        <p:txBody>
          <a:bodyPr wrap="square" rtlCol="0">
            <a:spAutoFit/>
          </a:bodyPr>
          <a:lstStyle/>
          <a:p>
            <a:pPr marL="0" marR="0" algn="r" rtl="0">
              <a:lnSpc>
                <a:spcPct val="115000"/>
              </a:lnSpc>
              <a:spcBef>
                <a:spcPts val="0"/>
              </a:spcBef>
              <a:spcAft>
                <a:spcPts val="0"/>
              </a:spcAft>
            </a:pPr>
            <a:r>
              <a:rPr lang="ar-SY" sz="3200" dirty="0">
                <a:latin typeface="GE Dinar Two Medium" panose="020A0503020102020204" pitchFamily="18" charset="-78"/>
                <a:ea typeface="GE Dinar Two Medium" panose="020A0503020102020204" pitchFamily="18" charset="-78"/>
                <a:cs typeface="GE Dinar Two Medium" panose="020A0503020102020204" pitchFamily="18" charset="-78"/>
              </a:rPr>
              <a:t>إدارة الوقت في المشروع</a:t>
            </a:r>
            <a:endParaRPr lang="en-US" sz="32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nvGrpSpPr>
          <p:cNvPr id="28" name="Group 27">
            <a:extLst>
              <a:ext uri="{FF2B5EF4-FFF2-40B4-BE49-F238E27FC236}">
                <a16:creationId xmlns:a16="http://schemas.microsoft.com/office/drawing/2014/main" id="{F5732EDC-4390-4776-B168-2EAB1E44355A}"/>
              </a:ext>
            </a:extLst>
          </p:cNvPr>
          <p:cNvGrpSpPr/>
          <p:nvPr/>
        </p:nvGrpSpPr>
        <p:grpSpPr>
          <a:xfrm>
            <a:off x="3449973" y="3550569"/>
            <a:ext cx="6208299" cy="583544"/>
            <a:chOff x="3815733" y="3283607"/>
            <a:chExt cx="6208299" cy="583544"/>
          </a:xfrm>
        </p:grpSpPr>
        <p:sp>
          <p:nvSpPr>
            <p:cNvPr id="29" name="Rectangle 28">
              <a:extLst>
                <a:ext uri="{FF2B5EF4-FFF2-40B4-BE49-F238E27FC236}">
                  <a16:creationId xmlns:a16="http://schemas.microsoft.com/office/drawing/2014/main" id="{6535190C-B74D-4028-AAFE-CB296249BAEF}"/>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0" name="TextBox 29">
              <a:extLst>
                <a:ext uri="{FF2B5EF4-FFF2-40B4-BE49-F238E27FC236}">
                  <a16:creationId xmlns:a16="http://schemas.microsoft.com/office/drawing/2014/main" id="{2D51C958-8A66-4575-873F-F95B3940FF30}"/>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تحديد نطاق المشروع وأهدافه</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1" name="Group 30">
            <a:extLst>
              <a:ext uri="{FF2B5EF4-FFF2-40B4-BE49-F238E27FC236}">
                <a16:creationId xmlns:a16="http://schemas.microsoft.com/office/drawing/2014/main" id="{8DAC2C0B-223B-45DB-86BB-BD5E79106FE8}"/>
              </a:ext>
            </a:extLst>
          </p:cNvPr>
          <p:cNvGrpSpPr/>
          <p:nvPr/>
        </p:nvGrpSpPr>
        <p:grpSpPr>
          <a:xfrm>
            <a:off x="3449973" y="4228148"/>
            <a:ext cx="6208299" cy="583544"/>
            <a:chOff x="3815733" y="3283607"/>
            <a:chExt cx="6208299" cy="583544"/>
          </a:xfrm>
        </p:grpSpPr>
        <p:sp>
          <p:nvSpPr>
            <p:cNvPr id="32" name="Rectangle 31">
              <a:extLst>
                <a:ext uri="{FF2B5EF4-FFF2-40B4-BE49-F238E27FC236}">
                  <a16:creationId xmlns:a16="http://schemas.microsoft.com/office/drawing/2014/main" id="{F3D217BE-6C3D-4C58-B693-9AAF03CBB637}"/>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3" name="TextBox 32">
              <a:extLst>
                <a:ext uri="{FF2B5EF4-FFF2-40B4-BE49-F238E27FC236}">
                  <a16:creationId xmlns:a16="http://schemas.microsoft.com/office/drawing/2014/main" id="{41B16B1C-D5DE-4015-B2AA-CE17A9275AAE}"/>
                </a:ext>
              </a:extLst>
            </p:cNvPr>
            <p:cNvSpPr txBox="1"/>
            <p:nvPr/>
          </p:nvSpPr>
          <p:spPr>
            <a:xfrm>
              <a:off x="3815733" y="3409896"/>
              <a:ext cx="6098344" cy="421654"/>
            </a:xfrm>
            <a:prstGeom prst="rect">
              <a:avLst/>
            </a:prstGeom>
            <a:noFill/>
          </p:spPr>
          <p:txBody>
            <a:bodyPr wrap="square">
              <a:spAutoFit/>
            </a:bodyPr>
            <a:lstStyle/>
            <a:p>
              <a:pPr marR="0" lvl="0" algn="r" rtl="1">
                <a:lnSpc>
                  <a:spcPct val="107000"/>
                </a:lnSpc>
                <a:spcBef>
                  <a:spcPts val="0"/>
                </a:spcBef>
                <a:spcAft>
                  <a:spcPts val="800"/>
                </a:spcAft>
                <a:buSzPts val="1600"/>
              </a:pPr>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بناء هيكل تقسيم العمل (</a:t>
              </a:r>
              <a:r>
                <a:rPr lang="en-US" sz="2000" dirty="0">
                  <a:solidFill>
                    <a:schemeClr val="bg1"/>
                  </a:solidFill>
                  <a:effectLst>
                    <a:outerShdw blurRad="38100" dist="38100" dir="2700000" algn="tl">
                      <a:srgbClr val="000000">
                        <a:alpha val="43137"/>
                      </a:srgbClr>
                    </a:outerShdw>
                  </a:effectLst>
                  <a:latin typeface="Gadugi" panose="020B0502040204020203" pitchFamily="34" charset="0"/>
                  <a:ea typeface="Gadugi" panose="020B0502040204020203" pitchFamily="34" charset="0"/>
                  <a:cs typeface="GE Dinar Two Medium" panose="020A0503020102020204" pitchFamily="18" charset="-78"/>
                </a:rPr>
                <a:t>WBS</a:t>
              </a:r>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4" name="Group 33">
            <a:extLst>
              <a:ext uri="{FF2B5EF4-FFF2-40B4-BE49-F238E27FC236}">
                <a16:creationId xmlns:a16="http://schemas.microsoft.com/office/drawing/2014/main" id="{E0C578C9-A341-43FF-A70B-004BA71229B4}"/>
              </a:ext>
            </a:extLst>
          </p:cNvPr>
          <p:cNvGrpSpPr/>
          <p:nvPr/>
        </p:nvGrpSpPr>
        <p:grpSpPr>
          <a:xfrm>
            <a:off x="3449973" y="4914424"/>
            <a:ext cx="6208299" cy="583544"/>
            <a:chOff x="3815733" y="3283607"/>
            <a:chExt cx="6208299" cy="583544"/>
          </a:xfrm>
        </p:grpSpPr>
        <p:sp>
          <p:nvSpPr>
            <p:cNvPr id="35" name="Rectangle 34">
              <a:extLst>
                <a:ext uri="{FF2B5EF4-FFF2-40B4-BE49-F238E27FC236}">
                  <a16:creationId xmlns:a16="http://schemas.microsoft.com/office/drawing/2014/main" id="{2E4117EE-C8BF-42E1-99B8-C3446F9927E1}"/>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6" name="TextBox 35">
              <a:extLst>
                <a:ext uri="{FF2B5EF4-FFF2-40B4-BE49-F238E27FC236}">
                  <a16:creationId xmlns:a16="http://schemas.microsoft.com/office/drawing/2014/main" id="{99E835E8-7991-40D1-8964-B4B083540BA3}"/>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تقدير الموارد اللازمة للمشروع</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7" name="Group 36">
            <a:extLst>
              <a:ext uri="{FF2B5EF4-FFF2-40B4-BE49-F238E27FC236}">
                <a16:creationId xmlns:a16="http://schemas.microsoft.com/office/drawing/2014/main" id="{D79010C1-E81E-459B-A0A8-6634C2881A62}"/>
              </a:ext>
            </a:extLst>
          </p:cNvPr>
          <p:cNvGrpSpPr/>
          <p:nvPr/>
        </p:nvGrpSpPr>
        <p:grpSpPr>
          <a:xfrm>
            <a:off x="3449973" y="5600700"/>
            <a:ext cx="6208299" cy="583544"/>
            <a:chOff x="3815733" y="3283607"/>
            <a:chExt cx="6208299" cy="583544"/>
          </a:xfrm>
        </p:grpSpPr>
        <p:sp>
          <p:nvSpPr>
            <p:cNvPr id="38" name="Rectangle 37">
              <a:extLst>
                <a:ext uri="{FF2B5EF4-FFF2-40B4-BE49-F238E27FC236}">
                  <a16:creationId xmlns:a16="http://schemas.microsoft.com/office/drawing/2014/main" id="{CF0E74C8-B9F8-432F-BF58-7071216150FC}"/>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9" name="TextBox 38">
              <a:extLst>
                <a:ext uri="{FF2B5EF4-FFF2-40B4-BE49-F238E27FC236}">
                  <a16:creationId xmlns:a16="http://schemas.microsoft.com/office/drawing/2014/main" id="{2F2AD454-F2C7-4A62-91C1-8E50C09C86D8}"/>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تحديد الجدول الزمني للمشروع</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sp>
        <p:nvSpPr>
          <p:cNvPr id="40" name="Rectangle 39">
            <a:extLst>
              <a:ext uri="{FF2B5EF4-FFF2-40B4-BE49-F238E27FC236}">
                <a16:creationId xmlns:a16="http://schemas.microsoft.com/office/drawing/2014/main" id="{9A77D2E6-6536-4AA5-8158-90A067256031}"/>
              </a:ext>
            </a:extLst>
          </p:cNvPr>
          <p:cNvSpPr/>
          <p:nvPr/>
        </p:nvSpPr>
        <p:spPr>
          <a:xfrm>
            <a:off x="9921223" y="1610044"/>
            <a:ext cx="80892" cy="1075032"/>
          </a:xfrm>
          <a:prstGeom prst="rect">
            <a:avLst/>
          </a:prstGeom>
          <a:solidFill>
            <a:srgbClr val="627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Tree>
    <p:extLst>
      <p:ext uri="{BB962C8B-B14F-4D97-AF65-F5344CB8AC3E}">
        <p14:creationId xmlns:p14="http://schemas.microsoft.com/office/powerpoint/2010/main" val="1723416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tube ">
            <a:extLst>
              <a:ext uri="{FF2B5EF4-FFF2-40B4-BE49-F238E27FC236}">
                <a16:creationId xmlns:a16="http://schemas.microsoft.com/office/drawing/2014/main" id="{53EFD4E6-E4DD-4D4F-8B51-C5D3FE82010B}"/>
              </a:ext>
            </a:extLst>
          </p:cNvPr>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08773" y="2877929"/>
            <a:ext cx="2043938" cy="2043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0DE40-7F1E-4239-9133-4AAEC1420844}"/>
              </a:ext>
            </a:extLst>
          </p:cNvPr>
          <p:cNvSpPr txBox="1"/>
          <p:nvPr/>
        </p:nvSpPr>
        <p:spPr>
          <a:xfrm>
            <a:off x="1199536" y="2487204"/>
            <a:ext cx="6091084" cy="941796"/>
          </a:xfrm>
          <a:prstGeom prst="rect">
            <a:avLst/>
          </a:prstGeom>
          <a:noFill/>
        </p:spPr>
        <p:txBody>
          <a:bodyPr wrap="square">
            <a:spAutoFit/>
          </a:bodyPr>
          <a:lstStyle>
            <a:defPPr>
              <a:defRPr lang="en-US"/>
            </a:defPPr>
            <a:lvl1pPr marR="0" algn="ctr">
              <a:lnSpc>
                <a:spcPct val="115000"/>
              </a:lnSpc>
              <a:spcBef>
                <a:spcPts val="0"/>
              </a:spcBef>
              <a:spcAft>
                <a:spcPts val="0"/>
              </a:spcAft>
              <a:defRPr sz="2400" b="1">
                <a:solidFill>
                  <a:srgbClr val="1E3D6A"/>
                </a:solidFill>
                <a:effectLst/>
                <a:latin typeface="Times New Roman" panose="02020603050405020304" pitchFamily="18" charset="0"/>
                <a:ea typeface="Calibri" panose="020F0502020204030204" pitchFamily="34" charset="0"/>
                <a:cs typeface="GE Dinar Two Medium" panose="020A0503020102020204" pitchFamily="18" charset="-78"/>
              </a:defRPr>
            </a:lvl1pPr>
          </a:lstStyle>
          <a:p>
            <a:r>
              <a:rPr lang="ar-SY"/>
              <a:t>مقطع الفيديو الآتي يقدم معلومات عن إدارة وقت المشروع:</a:t>
            </a:r>
            <a:endParaRPr lang="en-US"/>
          </a:p>
        </p:txBody>
      </p:sp>
      <p:sp>
        <p:nvSpPr>
          <p:cNvPr id="4" name="TextBox 3">
            <a:extLst>
              <a:ext uri="{FF2B5EF4-FFF2-40B4-BE49-F238E27FC236}">
                <a16:creationId xmlns:a16="http://schemas.microsoft.com/office/drawing/2014/main" id="{46AC71B9-84C2-404D-9C97-1B41B0B067AC}"/>
              </a:ext>
            </a:extLst>
          </p:cNvPr>
          <p:cNvSpPr txBox="1"/>
          <p:nvPr/>
        </p:nvSpPr>
        <p:spPr>
          <a:xfrm>
            <a:off x="750764" y="4708113"/>
            <a:ext cx="7405094" cy="587853"/>
          </a:xfrm>
          <a:prstGeom prst="rect">
            <a:avLst/>
          </a:prstGeom>
          <a:noFill/>
        </p:spPr>
        <p:txBody>
          <a:bodyPr wrap="square">
            <a:spAutoFit/>
          </a:bodyPr>
          <a:lstStyle>
            <a:defPPr>
              <a:defRPr lang="en-US"/>
            </a:defPPr>
            <a:lvl1pPr marR="0" algn="ctr" rtl="1">
              <a:lnSpc>
                <a:spcPct val="115000"/>
              </a:lnSpc>
              <a:spcBef>
                <a:spcPts val="0"/>
              </a:spcBef>
              <a:spcAft>
                <a:spcPts val="0"/>
              </a:spcAft>
              <a:defRPr sz="2800" b="1" u="sng">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defRPr>
            </a:lvl1pPr>
          </a:lstStyle>
          <a:p>
            <a:r>
              <a:rPr lang="en-US">
                <a:hlinkClick r:id="rId4">
                  <a:extLst>
                    <a:ext uri="{A12FA001-AC4F-418D-AE19-62706E023703}">
                      <ahyp:hlinkClr xmlns:ahyp="http://schemas.microsoft.com/office/drawing/2018/hyperlinkcolor" val="tx"/>
                    </a:ext>
                  </a:extLst>
                </a:hlinkClick>
              </a:rPr>
              <a:t>https://youtu.be/8Pf8_oT5tqM?si=zS7EgOygErDENLXB</a:t>
            </a:r>
            <a:endParaRPr lang="en-US"/>
          </a:p>
        </p:txBody>
      </p:sp>
      <p:pic>
        <p:nvPicPr>
          <p:cNvPr id="7" name="Picture 6">
            <a:extLst>
              <a:ext uri="{FF2B5EF4-FFF2-40B4-BE49-F238E27FC236}">
                <a16:creationId xmlns:a16="http://schemas.microsoft.com/office/drawing/2014/main" id="{A8D351DC-7520-43E9-AB22-B153635B32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762" y="1681801"/>
            <a:ext cx="5111481" cy="5111481"/>
          </a:xfrm>
          <a:prstGeom prst="rect">
            <a:avLst/>
          </a:prstGeom>
        </p:spPr>
      </p:pic>
    </p:spTree>
    <p:extLst>
      <p:ext uri="{BB962C8B-B14F-4D97-AF65-F5344CB8AC3E}">
        <p14:creationId xmlns:p14="http://schemas.microsoft.com/office/powerpoint/2010/main" val="1777401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استخدام أدوات تخطيط الجدول الزمني (مثل مخطط جانت)</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1" name="TextBox 20">
            <a:extLst>
              <a:ext uri="{FF2B5EF4-FFF2-40B4-BE49-F238E27FC236}">
                <a16:creationId xmlns:a16="http://schemas.microsoft.com/office/drawing/2014/main" id="{E4461D41-95E4-44C1-8CD9-A4342F987E37}"/>
              </a:ext>
            </a:extLst>
          </p:cNvPr>
          <p:cNvSpPr txBox="1"/>
          <p:nvPr/>
        </p:nvSpPr>
        <p:spPr>
          <a:xfrm>
            <a:off x="5486400" y="2147253"/>
            <a:ext cx="6188530" cy="1719702"/>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25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a:buSzPct val="150000"/>
            </a:pPr>
            <a:r>
              <a:rPr lang="ar-SA" dirty="0"/>
              <a:t>في عالم إدارة المشاريع، الجدول الزمني هو أحد أهم العناصر التي تضمن نجاح المشروع وتحقيق أهدافه في الوقت المحدد. ولذلك تعد أدوات تخطيط الجدول الزمني مهمة للغاية في إدارة المشاريع الناجحة</a:t>
            </a:r>
            <a:endParaRPr lang="en-US" dirty="0"/>
          </a:p>
        </p:txBody>
      </p:sp>
      <p:sp>
        <p:nvSpPr>
          <p:cNvPr id="23" name="TextBox 22">
            <a:extLst>
              <a:ext uri="{FF2B5EF4-FFF2-40B4-BE49-F238E27FC236}">
                <a16:creationId xmlns:a16="http://schemas.microsoft.com/office/drawing/2014/main" id="{C265E175-9F7E-4E61-9617-A2578F14475D}"/>
              </a:ext>
            </a:extLst>
          </p:cNvPr>
          <p:cNvSpPr txBox="1"/>
          <p:nvPr/>
        </p:nvSpPr>
        <p:spPr>
          <a:xfrm>
            <a:off x="5486400" y="4457434"/>
            <a:ext cx="6188530" cy="1304203"/>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dirty="0"/>
              <a:t>من بين أشهر هذه الأدوات نجد مخطط جانت (</a:t>
            </a:r>
            <a:r>
              <a:rPr lang="en-US" dirty="0">
                <a:latin typeface="Gadugi" panose="020B0502040204020203" pitchFamily="34" charset="0"/>
                <a:ea typeface="Gadugi" panose="020B0502040204020203" pitchFamily="34" charset="0"/>
              </a:rPr>
              <a:t>Gantt Chart</a:t>
            </a:r>
            <a:r>
              <a:rPr lang="ar-SA" dirty="0"/>
              <a:t>)، وهو أداة بصرية تظهر مراحل المشروع ومدتها وتواريخ البدء والانتهاء على شكل أعمدة وأشرطة زمنية</a:t>
            </a:r>
            <a:endParaRPr lang="en-US" dirty="0"/>
          </a:p>
        </p:txBody>
      </p:sp>
      <p:pic>
        <p:nvPicPr>
          <p:cNvPr id="3" name="Picture 2">
            <a:extLst>
              <a:ext uri="{FF2B5EF4-FFF2-40B4-BE49-F238E27FC236}">
                <a16:creationId xmlns:a16="http://schemas.microsoft.com/office/drawing/2014/main" id="{9A2AEC53-60E0-4B5E-B452-7EFF82D5F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95" y="1681801"/>
            <a:ext cx="5111481" cy="5111481"/>
          </a:xfrm>
          <a:prstGeom prst="rect">
            <a:avLst/>
          </a:prstGeom>
        </p:spPr>
      </p:pic>
    </p:spTree>
    <p:extLst>
      <p:ext uri="{BB962C8B-B14F-4D97-AF65-F5344CB8AC3E}">
        <p14:creationId xmlns:p14="http://schemas.microsoft.com/office/powerpoint/2010/main" val="2533616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استخدام أدوات تخطيط الجدول الزمني (مثل مخطط جانت)</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9A2AEC53-60E0-4B5E-B452-7EFF82D5F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250" y="1681801"/>
            <a:ext cx="5111481" cy="5111481"/>
          </a:xfrm>
          <a:prstGeom prst="rect">
            <a:avLst/>
          </a:prstGeom>
        </p:spPr>
      </p:pic>
      <p:grpSp>
        <p:nvGrpSpPr>
          <p:cNvPr id="4" name="Group 3">
            <a:extLst>
              <a:ext uri="{FF2B5EF4-FFF2-40B4-BE49-F238E27FC236}">
                <a16:creationId xmlns:a16="http://schemas.microsoft.com/office/drawing/2014/main" id="{D4DF3784-F805-4A25-9F6C-A217CF4BEE13}"/>
              </a:ext>
            </a:extLst>
          </p:cNvPr>
          <p:cNvGrpSpPr/>
          <p:nvPr/>
        </p:nvGrpSpPr>
        <p:grpSpPr>
          <a:xfrm>
            <a:off x="6968598" y="3590098"/>
            <a:ext cx="2528211" cy="2953038"/>
            <a:chOff x="6968598" y="3590098"/>
            <a:chExt cx="2528211" cy="2953038"/>
          </a:xfrm>
        </p:grpSpPr>
        <p:sp>
          <p:nvSpPr>
            <p:cNvPr id="33" name="Freeform: Shape 32">
              <a:extLst>
                <a:ext uri="{FF2B5EF4-FFF2-40B4-BE49-F238E27FC236}">
                  <a16:creationId xmlns:a16="http://schemas.microsoft.com/office/drawing/2014/main" id="{23E277E0-8901-4B2B-B3D6-2FE08356C7FC}"/>
                </a:ext>
              </a:extLst>
            </p:cNvPr>
            <p:cNvSpPr>
              <a:spLocks/>
            </p:cNvSpPr>
            <p:nvPr/>
          </p:nvSpPr>
          <p:spPr bwMode="auto">
            <a:xfrm>
              <a:off x="7029741" y="4282050"/>
              <a:ext cx="2324512" cy="1300385"/>
            </a:xfrm>
            <a:custGeom>
              <a:avLst/>
              <a:gdLst>
                <a:gd name="T0" fmla="*/ 0 w 2255684"/>
                <a:gd name="T1" fmla="*/ 0 h 1262669"/>
                <a:gd name="T2" fmla="*/ 205608 w 2255684"/>
                <a:gd name="T3" fmla="*/ 0 h 1262669"/>
                <a:gd name="T4" fmla="*/ 205849 w 2255684"/>
                <a:gd name="T5" fmla="*/ 424088 h 1262669"/>
                <a:gd name="T6" fmla="*/ 234100 w 2255684"/>
                <a:gd name="T7" fmla="*/ 516133 h 1262669"/>
                <a:gd name="T8" fmla="*/ 256960 w 2255684"/>
                <a:gd name="T9" fmla="*/ 547429 h 1262669"/>
                <a:gd name="T10" fmla="*/ 263787 w 2255684"/>
                <a:gd name="T11" fmla="*/ 556775 h 1262669"/>
                <a:gd name="T12" fmla="*/ 299687 w 2255684"/>
                <a:gd name="T13" fmla="*/ 586621 h 1262669"/>
                <a:gd name="T14" fmla="*/ 1033530 w 2255684"/>
                <a:gd name="T15" fmla="*/ 1010556 h 1262669"/>
                <a:gd name="T16" fmla="*/ 1053157 w 2255684"/>
                <a:gd name="T17" fmla="*/ 1017889 h 1262669"/>
                <a:gd name="T18" fmla="*/ 1077693 w 2255684"/>
                <a:gd name="T19" fmla="*/ 1027058 h 1262669"/>
                <a:gd name="T20" fmla="*/ 1221934 w 2255684"/>
                <a:gd name="T21" fmla="*/ 1010135 h 1262669"/>
                <a:gd name="T22" fmla="*/ 1955561 w 2255684"/>
                <a:gd name="T23" fmla="*/ 586576 h 1262669"/>
                <a:gd name="T24" fmla="*/ 2050126 w 2255684"/>
                <a:gd name="T25" fmla="*/ 423624 h 1262669"/>
                <a:gd name="T26" fmla="*/ 2051928 w 2255684"/>
                <a:gd name="T27" fmla="*/ 95006 h 1262669"/>
                <a:gd name="T28" fmla="*/ 2049767 w 2255684"/>
                <a:gd name="T29" fmla="*/ 0 h 1262669"/>
                <a:gd name="T30" fmla="*/ 2255684 w 2255684"/>
                <a:gd name="T31" fmla="*/ 0 h 1262669"/>
                <a:gd name="T32" fmla="*/ 2255631 w 2255684"/>
                <a:gd name="T33" fmla="*/ 518110 h 1262669"/>
                <a:gd name="T34" fmla="*/ 2139982 w 2255684"/>
                <a:gd name="T35" fmla="*/ 717392 h 1262669"/>
                <a:gd name="T36" fmla="*/ 1242796 w 2255684"/>
                <a:gd name="T37" fmla="*/ 1235383 h 1262669"/>
                <a:gd name="T38" fmla="*/ 1012387 w 2255684"/>
                <a:gd name="T39" fmla="*/ 1235897 h 1262669"/>
                <a:gd name="T40" fmla="*/ 114935 w 2255684"/>
                <a:gd name="T41" fmla="*/ 717448 h 1262669"/>
                <a:gd name="T42" fmla="*/ 71032 w 2255684"/>
                <a:gd name="T43" fmla="*/ 680948 h 1262669"/>
                <a:gd name="T44" fmla="*/ 57585 w 2255684"/>
                <a:gd name="T45" fmla="*/ 662539 h 1262669"/>
                <a:gd name="T46" fmla="*/ 34725 w 2255684"/>
                <a:gd name="T47" fmla="*/ 631244 h 1262669"/>
                <a:gd name="T48" fmla="*/ 175 w 2255684"/>
                <a:gd name="T49" fmla="*/ 518678 h 12626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55684" h="1262669">
                  <a:moveTo>
                    <a:pt x="0" y="0"/>
                  </a:moveTo>
                  <a:lnTo>
                    <a:pt x="205608" y="0"/>
                  </a:lnTo>
                  <a:lnTo>
                    <a:pt x="205849" y="424088"/>
                  </a:lnTo>
                  <a:cubicBezTo>
                    <a:pt x="206269" y="453557"/>
                    <a:pt x="217073" y="486642"/>
                    <a:pt x="234100" y="516133"/>
                  </a:cubicBezTo>
                  <a:lnTo>
                    <a:pt x="256960" y="547429"/>
                  </a:lnTo>
                  <a:lnTo>
                    <a:pt x="263787" y="556775"/>
                  </a:lnTo>
                  <a:cubicBezTo>
                    <a:pt x="274892" y="568824"/>
                    <a:pt x="287032" y="579073"/>
                    <a:pt x="299687" y="586621"/>
                  </a:cubicBezTo>
                  <a:lnTo>
                    <a:pt x="1033530" y="1010556"/>
                  </a:lnTo>
                  <a:lnTo>
                    <a:pt x="1053157" y="1017889"/>
                  </a:lnTo>
                  <a:lnTo>
                    <a:pt x="1077693" y="1027058"/>
                  </a:lnTo>
                  <a:cubicBezTo>
                    <a:pt x="1126010" y="1037993"/>
                    <a:pt x="1183616" y="1032258"/>
                    <a:pt x="1221934" y="1010135"/>
                  </a:cubicBezTo>
                  <a:lnTo>
                    <a:pt x="1955561" y="586576"/>
                  </a:lnTo>
                  <a:cubicBezTo>
                    <a:pt x="2007963" y="556322"/>
                    <a:pt x="2049656" y="483317"/>
                    <a:pt x="2050126" y="423624"/>
                  </a:cubicBezTo>
                  <a:cubicBezTo>
                    <a:pt x="2056029" y="354603"/>
                    <a:pt x="2054780" y="231699"/>
                    <a:pt x="2051928" y="95006"/>
                  </a:cubicBezTo>
                  <a:lnTo>
                    <a:pt x="2049767" y="0"/>
                  </a:lnTo>
                  <a:lnTo>
                    <a:pt x="2255684" y="0"/>
                  </a:lnTo>
                  <a:lnTo>
                    <a:pt x="2255631" y="518110"/>
                  </a:lnTo>
                  <a:cubicBezTo>
                    <a:pt x="2255054" y="591111"/>
                    <a:pt x="2204067" y="680393"/>
                    <a:pt x="2139982" y="717392"/>
                  </a:cubicBezTo>
                  <a:lnTo>
                    <a:pt x="1242796" y="1235383"/>
                  </a:lnTo>
                  <a:cubicBezTo>
                    <a:pt x="1180312" y="1271457"/>
                    <a:pt x="1075895" y="1271898"/>
                    <a:pt x="1012387" y="1235897"/>
                  </a:cubicBezTo>
                  <a:lnTo>
                    <a:pt x="114935" y="717448"/>
                  </a:lnTo>
                  <a:cubicBezTo>
                    <a:pt x="99459" y="708217"/>
                    <a:pt x="84611" y="695682"/>
                    <a:pt x="71032" y="680948"/>
                  </a:cubicBezTo>
                  <a:lnTo>
                    <a:pt x="57585" y="662539"/>
                  </a:lnTo>
                  <a:lnTo>
                    <a:pt x="34725" y="631244"/>
                  </a:lnTo>
                  <a:cubicBezTo>
                    <a:pt x="13902" y="595177"/>
                    <a:pt x="689" y="554717"/>
                    <a:pt x="175" y="518678"/>
                  </a:cubicBezTo>
                  <a:lnTo>
                    <a:pt x="0" y="0"/>
                  </a:lnTo>
                  <a:close/>
                </a:path>
              </a:pathLst>
            </a:custGeom>
            <a:solidFill>
              <a:schemeClr val="bg1">
                <a:lumMod val="7500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endParaRPr lang="en-US" sz="2400"/>
            </a:p>
          </p:txBody>
        </p:sp>
        <p:sp>
          <p:nvSpPr>
            <p:cNvPr id="38" name="Freeform: Shape 37">
              <a:extLst>
                <a:ext uri="{FF2B5EF4-FFF2-40B4-BE49-F238E27FC236}">
                  <a16:creationId xmlns:a16="http://schemas.microsoft.com/office/drawing/2014/main" id="{8C698449-5E70-4064-88CB-72B6CC5BFE1A}"/>
                </a:ext>
              </a:extLst>
            </p:cNvPr>
            <p:cNvSpPr>
              <a:spLocks/>
            </p:cNvSpPr>
            <p:nvPr/>
          </p:nvSpPr>
          <p:spPr bwMode="auto">
            <a:xfrm>
              <a:off x="7567356" y="3590098"/>
              <a:ext cx="1236916" cy="1383904"/>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solidFill>
              <a:schemeClr val="bg1">
                <a:lumMod val="7500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endParaRPr lang="en-US" sz="2400"/>
            </a:p>
          </p:txBody>
        </p:sp>
        <p:sp>
          <p:nvSpPr>
            <p:cNvPr id="41" name="TextBox 38">
              <a:extLst>
                <a:ext uri="{FF2B5EF4-FFF2-40B4-BE49-F238E27FC236}">
                  <a16:creationId xmlns:a16="http://schemas.microsoft.com/office/drawing/2014/main" id="{1D16F818-B9EA-4628-8996-593C45D0D1C5}"/>
                </a:ext>
              </a:extLst>
            </p:cNvPr>
            <p:cNvSpPr txBox="1">
              <a:spLocks noChangeArrowheads="1"/>
            </p:cNvSpPr>
            <p:nvPr/>
          </p:nvSpPr>
          <p:spPr bwMode="auto">
            <a:xfrm>
              <a:off x="6968598" y="5725603"/>
              <a:ext cx="2528211" cy="817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تخصيص الموارد</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4" name="Graphic 80" descr="List with solid fill">
              <a:extLst>
                <a:ext uri="{FF2B5EF4-FFF2-40B4-BE49-F238E27FC236}">
                  <a16:creationId xmlns:a16="http://schemas.microsoft.com/office/drawing/2014/main" id="{1136887A-3131-4820-8E85-26DF3823943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80645" y="3818099"/>
              <a:ext cx="923666" cy="923576"/>
            </a:xfrm>
            <a:prstGeom prst="rect">
              <a:avLst/>
            </a:prstGeom>
          </p:spPr>
        </p:pic>
      </p:grpSp>
      <p:grpSp>
        <p:nvGrpSpPr>
          <p:cNvPr id="7" name="Group 6">
            <a:extLst>
              <a:ext uri="{FF2B5EF4-FFF2-40B4-BE49-F238E27FC236}">
                <a16:creationId xmlns:a16="http://schemas.microsoft.com/office/drawing/2014/main" id="{5C50175C-5C3A-48BA-B947-CEDF8ED59CD0}"/>
              </a:ext>
            </a:extLst>
          </p:cNvPr>
          <p:cNvGrpSpPr/>
          <p:nvPr/>
        </p:nvGrpSpPr>
        <p:grpSpPr>
          <a:xfrm>
            <a:off x="4503450" y="1247921"/>
            <a:ext cx="3203445" cy="3726081"/>
            <a:chOff x="4503450" y="1247921"/>
            <a:chExt cx="3203445" cy="3726081"/>
          </a:xfrm>
        </p:grpSpPr>
        <p:sp>
          <p:nvSpPr>
            <p:cNvPr id="32" name="Freeform: Shape 31">
              <a:extLst>
                <a:ext uri="{FF2B5EF4-FFF2-40B4-BE49-F238E27FC236}">
                  <a16:creationId xmlns:a16="http://schemas.microsoft.com/office/drawing/2014/main" id="{A1414D16-0206-44BE-8939-869CD7175F28}"/>
                </a:ext>
              </a:extLst>
            </p:cNvPr>
            <p:cNvSpPr>
              <a:spLocks/>
            </p:cNvSpPr>
            <p:nvPr/>
          </p:nvSpPr>
          <p:spPr bwMode="auto">
            <a:xfrm>
              <a:off x="4917103" y="2981666"/>
              <a:ext cx="2324512" cy="1300385"/>
            </a:xfrm>
            <a:custGeom>
              <a:avLst/>
              <a:gdLst>
                <a:gd name="T0" fmla="*/ 1128257 w 2255752"/>
                <a:gd name="T1" fmla="*/ 0 h 1262669"/>
                <a:gd name="T2" fmla="*/ 1243245 w 2255752"/>
                <a:gd name="T3" fmla="*/ 27119 h 1262669"/>
                <a:gd name="T4" fmla="*/ 2099877 w 2255752"/>
                <a:gd name="T5" fmla="*/ 521986 h 1262669"/>
                <a:gd name="T6" fmla="*/ 2099876 w 2255752"/>
                <a:gd name="T7" fmla="*/ 521986 h 1262669"/>
                <a:gd name="T8" fmla="*/ 2113310 w 2255752"/>
                <a:gd name="T9" fmla="*/ 529747 h 1262669"/>
                <a:gd name="T10" fmla="*/ 2140698 w 2255752"/>
                <a:gd name="T11" fmla="*/ 545569 h 1262669"/>
                <a:gd name="T12" fmla="*/ 2255458 w 2255752"/>
                <a:gd name="T13" fmla="*/ 744338 h 1262669"/>
                <a:gd name="T14" fmla="*/ 2255752 w 2255752"/>
                <a:gd name="T15" fmla="*/ 1262669 h 1262669"/>
                <a:gd name="T16" fmla="*/ 2050144 w 2255752"/>
                <a:gd name="T17" fmla="*/ 1262669 h 1262669"/>
                <a:gd name="T18" fmla="*/ 2050001 w 2255752"/>
                <a:gd name="T19" fmla="*/ 838798 h 1262669"/>
                <a:gd name="T20" fmla="*/ 1956163 w 2255752"/>
                <a:gd name="T21" fmla="*/ 676265 h 1262669"/>
                <a:gd name="T22" fmla="*/ 1239168 w 2255752"/>
                <a:gd name="T23" fmla="*/ 262065 h 1262669"/>
                <a:gd name="T24" fmla="*/ 1222318 w 2255752"/>
                <a:gd name="T25" fmla="*/ 252332 h 1262669"/>
                <a:gd name="T26" fmla="*/ 1128294 w 2255752"/>
                <a:gd name="T27" fmla="*/ 230156 h 1262669"/>
                <a:gd name="T28" fmla="*/ 1033915 w 2255752"/>
                <a:gd name="T29" fmla="*/ 252751 h 1262669"/>
                <a:gd name="T30" fmla="*/ 300288 w 2255752"/>
                <a:gd name="T31" fmla="*/ 676311 h 1262669"/>
                <a:gd name="T32" fmla="*/ 205722 w 2255752"/>
                <a:gd name="T33" fmla="*/ 839264 h 1262669"/>
                <a:gd name="T34" fmla="*/ 205698 w 2255752"/>
                <a:gd name="T35" fmla="*/ 1262669 h 1262669"/>
                <a:gd name="T36" fmla="*/ 90 w 2255752"/>
                <a:gd name="T37" fmla="*/ 1262669 h 1262669"/>
                <a:gd name="T38" fmla="*/ 0 w 2255752"/>
                <a:gd name="T39" fmla="*/ 744906 h 1262669"/>
                <a:gd name="T40" fmla="*/ 115650 w 2255752"/>
                <a:gd name="T41" fmla="*/ 545622 h 1262669"/>
                <a:gd name="T42" fmla="*/ 1012836 w 2255752"/>
                <a:gd name="T43" fmla="*/ 27632 h 1262669"/>
                <a:gd name="T44" fmla="*/ 1128257 w 2255752"/>
                <a:gd name="T45" fmla="*/ 0 h 12626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55752" h="1262669">
                  <a:moveTo>
                    <a:pt x="1128257" y="0"/>
                  </a:moveTo>
                  <a:cubicBezTo>
                    <a:pt x="1169910" y="-4"/>
                    <a:pt x="1211490" y="9118"/>
                    <a:pt x="1243245" y="27119"/>
                  </a:cubicBezTo>
                  <a:lnTo>
                    <a:pt x="2099877" y="521986"/>
                  </a:lnTo>
                  <a:lnTo>
                    <a:pt x="2099876" y="521986"/>
                  </a:lnTo>
                  <a:lnTo>
                    <a:pt x="2113310" y="529747"/>
                  </a:lnTo>
                  <a:lnTo>
                    <a:pt x="2140698" y="545569"/>
                  </a:lnTo>
                  <a:cubicBezTo>
                    <a:pt x="2204206" y="581570"/>
                    <a:pt x="2256033" y="671338"/>
                    <a:pt x="2255458" y="744338"/>
                  </a:cubicBezTo>
                  <a:lnTo>
                    <a:pt x="2255752" y="1262669"/>
                  </a:lnTo>
                  <a:lnTo>
                    <a:pt x="2050144" y="1262669"/>
                  </a:lnTo>
                  <a:lnTo>
                    <a:pt x="2050001" y="838798"/>
                  </a:lnTo>
                  <a:cubicBezTo>
                    <a:pt x="2050472" y="779107"/>
                    <a:pt x="2008093" y="705704"/>
                    <a:pt x="1956163" y="676265"/>
                  </a:cubicBezTo>
                  <a:lnTo>
                    <a:pt x="1239168" y="262065"/>
                  </a:lnTo>
                  <a:lnTo>
                    <a:pt x="1222318" y="252332"/>
                  </a:lnTo>
                  <a:cubicBezTo>
                    <a:pt x="1196353" y="237612"/>
                    <a:pt x="1162353" y="230154"/>
                    <a:pt x="1128294" y="230156"/>
                  </a:cubicBezTo>
                  <a:cubicBezTo>
                    <a:pt x="1094234" y="230160"/>
                    <a:pt x="1060116" y="237624"/>
                    <a:pt x="1033915" y="252751"/>
                  </a:cubicBezTo>
                  <a:lnTo>
                    <a:pt x="300288" y="676311"/>
                  </a:lnTo>
                  <a:cubicBezTo>
                    <a:pt x="249197" y="705808"/>
                    <a:pt x="206193" y="779571"/>
                    <a:pt x="205722" y="839264"/>
                  </a:cubicBezTo>
                  <a:lnTo>
                    <a:pt x="205698" y="1262669"/>
                  </a:lnTo>
                  <a:lnTo>
                    <a:pt x="90" y="1262669"/>
                  </a:lnTo>
                  <a:lnTo>
                    <a:pt x="0" y="744906"/>
                  </a:lnTo>
                  <a:cubicBezTo>
                    <a:pt x="577" y="671905"/>
                    <a:pt x="53167" y="581697"/>
                    <a:pt x="115650" y="545622"/>
                  </a:cubicBezTo>
                  <a:lnTo>
                    <a:pt x="1012836" y="27632"/>
                  </a:lnTo>
                  <a:cubicBezTo>
                    <a:pt x="1044879" y="9132"/>
                    <a:pt x="1086604" y="4"/>
                    <a:pt x="1128257" y="0"/>
                  </a:cubicBezTo>
                  <a:close/>
                </a:path>
              </a:pathLst>
            </a:custGeom>
            <a:solidFill>
              <a:srgbClr val="99BCDA"/>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endParaRPr lang="en-US" sz="2400"/>
            </a:p>
          </p:txBody>
        </p:sp>
        <p:sp>
          <p:nvSpPr>
            <p:cNvPr id="37" name="Freeform: Shape 36">
              <a:extLst>
                <a:ext uri="{FF2B5EF4-FFF2-40B4-BE49-F238E27FC236}">
                  <a16:creationId xmlns:a16="http://schemas.microsoft.com/office/drawing/2014/main" id="{DC7ED1EC-C065-40D9-9571-5A7804F34CA1}"/>
                </a:ext>
              </a:extLst>
            </p:cNvPr>
            <p:cNvSpPr>
              <a:spLocks/>
            </p:cNvSpPr>
            <p:nvPr/>
          </p:nvSpPr>
          <p:spPr bwMode="auto">
            <a:xfrm>
              <a:off x="5460796" y="3590098"/>
              <a:ext cx="1237019" cy="1383904"/>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solidFill>
              <a:srgbClr val="99BCDA"/>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endParaRPr lang="en-US" sz="2400"/>
            </a:p>
          </p:txBody>
        </p:sp>
        <p:sp>
          <p:nvSpPr>
            <p:cNvPr id="43" name="TextBox 44">
              <a:extLst>
                <a:ext uri="{FF2B5EF4-FFF2-40B4-BE49-F238E27FC236}">
                  <a16:creationId xmlns:a16="http://schemas.microsoft.com/office/drawing/2014/main" id="{DDED44EE-E8E5-4D53-81F0-86F2756E8ED3}"/>
                </a:ext>
              </a:extLst>
            </p:cNvPr>
            <p:cNvSpPr txBox="1">
              <a:spLocks noChangeArrowheads="1"/>
            </p:cNvSpPr>
            <p:nvPr/>
          </p:nvSpPr>
          <p:spPr bwMode="auto">
            <a:xfrm>
              <a:off x="4503450" y="1247921"/>
              <a:ext cx="3203445" cy="135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متابعة تقدم المشروع</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5" name="Graphic 65" descr="Magnifying glass with solid fill">
              <a:extLst>
                <a:ext uri="{FF2B5EF4-FFF2-40B4-BE49-F238E27FC236}">
                  <a16:creationId xmlns:a16="http://schemas.microsoft.com/office/drawing/2014/main" id="{AA2D190D-746C-4028-8A24-44EB278878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79884" y="3831303"/>
              <a:ext cx="906913" cy="906906"/>
            </a:xfrm>
            <a:prstGeom prst="rect">
              <a:avLst/>
            </a:prstGeom>
          </p:spPr>
        </p:pic>
      </p:grpSp>
      <p:grpSp>
        <p:nvGrpSpPr>
          <p:cNvPr id="2" name="Group 1">
            <a:extLst>
              <a:ext uri="{FF2B5EF4-FFF2-40B4-BE49-F238E27FC236}">
                <a16:creationId xmlns:a16="http://schemas.microsoft.com/office/drawing/2014/main" id="{21BD63B1-2CA2-40BF-8688-FBFC5349D2F2}"/>
              </a:ext>
            </a:extLst>
          </p:cNvPr>
          <p:cNvGrpSpPr/>
          <p:nvPr/>
        </p:nvGrpSpPr>
        <p:grpSpPr>
          <a:xfrm>
            <a:off x="8426295" y="849960"/>
            <a:ext cx="3765705" cy="4124042"/>
            <a:chOff x="8426295" y="849960"/>
            <a:chExt cx="3765705" cy="4124042"/>
          </a:xfrm>
        </p:grpSpPr>
        <p:sp>
          <p:nvSpPr>
            <p:cNvPr id="34" name="Freeform: Shape 33">
              <a:extLst>
                <a:ext uri="{FF2B5EF4-FFF2-40B4-BE49-F238E27FC236}">
                  <a16:creationId xmlns:a16="http://schemas.microsoft.com/office/drawing/2014/main" id="{34B904D6-6781-4C70-A94F-AB62A2B0DAE1}"/>
                </a:ext>
              </a:extLst>
            </p:cNvPr>
            <p:cNvSpPr>
              <a:spLocks/>
            </p:cNvSpPr>
            <p:nvPr/>
          </p:nvSpPr>
          <p:spPr bwMode="auto">
            <a:xfrm>
              <a:off x="9136198" y="2981666"/>
              <a:ext cx="2330488" cy="1300385"/>
            </a:xfrm>
            <a:custGeom>
              <a:avLst/>
              <a:gdLst>
                <a:gd name="T0" fmla="*/ 1134195 w 2261529"/>
                <a:gd name="T1" fmla="*/ 0 h 1262669"/>
                <a:gd name="T2" fmla="*/ 1249184 w 2261529"/>
                <a:gd name="T3" fmla="*/ 27119 h 1262669"/>
                <a:gd name="T4" fmla="*/ 2105816 w 2261529"/>
                <a:gd name="T5" fmla="*/ 521986 h 1262669"/>
                <a:gd name="T6" fmla="*/ 2105815 w 2261529"/>
                <a:gd name="T7" fmla="*/ 521986 h 1262669"/>
                <a:gd name="T8" fmla="*/ 2119249 w 2261529"/>
                <a:gd name="T9" fmla="*/ 529747 h 1262669"/>
                <a:gd name="T10" fmla="*/ 2146637 w 2261529"/>
                <a:gd name="T11" fmla="*/ 545569 h 1262669"/>
                <a:gd name="T12" fmla="*/ 2261397 w 2261529"/>
                <a:gd name="T13" fmla="*/ 744338 h 1262669"/>
                <a:gd name="T14" fmla="*/ 2261529 w 2261529"/>
                <a:gd name="T15" fmla="*/ 1262669 h 1262669"/>
                <a:gd name="T16" fmla="*/ 2056048 w 2261529"/>
                <a:gd name="T17" fmla="*/ 1262669 h 1262669"/>
                <a:gd name="T18" fmla="*/ 2055940 w 2261529"/>
                <a:gd name="T19" fmla="*/ 838798 h 1262669"/>
                <a:gd name="T20" fmla="*/ 1962102 w 2261529"/>
                <a:gd name="T21" fmla="*/ 676265 h 1262669"/>
                <a:gd name="T22" fmla="*/ 1245107 w 2261529"/>
                <a:gd name="T23" fmla="*/ 262065 h 1262669"/>
                <a:gd name="T24" fmla="*/ 1228257 w 2261529"/>
                <a:gd name="T25" fmla="*/ 252332 h 1262669"/>
                <a:gd name="T26" fmla="*/ 1134233 w 2261529"/>
                <a:gd name="T27" fmla="*/ 230156 h 1262669"/>
                <a:gd name="T28" fmla="*/ 1039854 w 2261529"/>
                <a:gd name="T29" fmla="*/ 252751 h 1262669"/>
                <a:gd name="T30" fmla="*/ 306227 w 2261529"/>
                <a:gd name="T31" fmla="*/ 676311 h 1262669"/>
                <a:gd name="T32" fmla="*/ 211661 w 2261529"/>
                <a:gd name="T33" fmla="*/ 839264 h 1262669"/>
                <a:gd name="T34" fmla="*/ 211617 w 2261529"/>
                <a:gd name="T35" fmla="*/ 1262669 h 1262669"/>
                <a:gd name="T36" fmla="*/ 5700 w 2261529"/>
                <a:gd name="T37" fmla="*/ 1262669 h 1262669"/>
                <a:gd name="T38" fmla="*/ 4681 w 2261529"/>
                <a:gd name="T39" fmla="*/ 1217870 h 1262669"/>
                <a:gd name="T40" fmla="*/ 5939 w 2261529"/>
                <a:gd name="T41" fmla="*/ 744906 h 1262669"/>
                <a:gd name="T42" fmla="*/ 121589 w 2261529"/>
                <a:gd name="T43" fmla="*/ 545622 h 1262669"/>
                <a:gd name="T44" fmla="*/ 1018775 w 2261529"/>
                <a:gd name="T45" fmla="*/ 27632 h 1262669"/>
                <a:gd name="T46" fmla="*/ 1134195 w 2261529"/>
                <a:gd name="T47" fmla="*/ 0 h 12626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1529" h="1262669">
                  <a:moveTo>
                    <a:pt x="1134195" y="0"/>
                  </a:moveTo>
                  <a:cubicBezTo>
                    <a:pt x="1175849" y="-4"/>
                    <a:pt x="1217429" y="9118"/>
                    <a:pt x="1249184" y="27119"/>
                  </a:cubicBezTo>
                  <a:lnTo>
                    <a:pt x="2105816" y="521986"/>
                  </a:lnTo>
                  <a:lnTo>
                    <a:pt x="2105815" y="521986"/>
                  </a:lnTo>
                  <a:lnTo>
                    <a:pt x="2119249" y="529747"/>
                  </a:lnTo>
                  <a:lnTo>
                    <a:pt x="2146637" y="545569"/>
                  </a:lnTo>
                  <a:cubicBezTo>
                    <a:pt x="2210145" y="581570"/>
                    <a:pt x="2261972" y="671338"/>
                    <a:pt x="2261397" y="744338"/>
                  </a:cubicBezTo>
                  <a:lnTo>
                    <a:pt x="2261529" y="1262669"/>
                  </a:lnTo>
                  <a:lnTo>
                    <a:pt x="2056048" y="1262669"/>
                  </a:lnTo>
                  <a:lnTo>
                    <a:pt x="2055940" y="838798"/>
                  </a:lnTo>
                  <a:cubicBezTo>
                    <a:pt x="2056411" y="779107"/>
                    <a:pt x="2014032" y="705704"/>
                    <a:pt x="1962102" y="676265"/>
                  </a:cubicBezTo>
                  <a:lnTo>
                    <a:pt x="1245107" y="262065"/>
                  </a:lnTo>
                  <a:lnTo>
                    <a:pt x="1228257" y="252332"/>
                  </a:lnTo>
                  <a:cubicBezTo>
                    <a:pt x="1202292" y="237612"/>
                    <a:pt x="1168291" y="230154"/>
                    <a:pt x="1134233" y="230156"/>
                  </a:cubicBezTo>
                  <a:cubicBezTo>
                    <a:pt x="1100173" y="230160"/>
                    <a:pt x="1066055" y="237624"/>
                    <a:pt x="1039854" y="252751"/>
                  </a:cubicBezTo>
                  <a:lnTo>
                    <a:pt x="306227" y="676311"/>
                  </a:lnTo>
                  <a:cubicBezTo>
                    <a:pt x="255136" y="705808"/>
                    <a:pt x="212132" y="779571"/>
                    <a:pt x="211661" y="839264"/>
                  </a:cubicBezTo>
                  <a:lnTo>
                    <a:pt x="211617" y="1262669"/>
                  </a:lnTo>
                  <a:lnTo>
                    <a:pt x="5700" y="1262669"/>
                  </a:lnTo>
                  <a:lnTo>
                    <a:pt x="4681" y="1217870"/>
                  </a:lnTo>
                  <a:cubicBezTo>
                    <a:pt x="277" y="1029295"/>
                    <a:pt x="-3689" y="839962"/>
                    <a:pt x="5939" y="744906"/>
                  </a:cubicBezTo>
                  <a:cubicBezTo>
                    <a:pt x="6515" y="671905"/>
                    <a:pt x="59106" y="581697"/>
                    <a:pt x="121589" y="545622"/>
                  </a:cubicBezTo>
                  <a:lnTo>
                    <a:pt x="1018775" y="27632"/>
                  </a:lnTo>
                  <a:cubicBezTo>
                    <a:pt x="1050817" y="9132"/>
                    <a:pt x="1092542" y="4"/>
                    <a:pt x="1134195" y="0"/>
                  </a:cubicBezTo>
                  <a:close/>
                </a:path>
              </a:pathLst>
            </a:custGeom>
            <a:solidFill>
              <a:srgbClr val="99BCDA"/>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endParaRPr lang="en-US" sz="2400"/>
            </a:p>
          </p:txBody>
        </p:sp>
        <p:sp>
          <p:nvSpPr>
            <p:cNvPr id="39" name="Freeform: Shape 38">
              <a:extLst>
                <a:ext uri="{FF2B5EF4-FFF2-40B4-BE49-F238E27FC236}">
                  <a16:creationId xmlns:a16="http://schemas.microsoft.com/office/drawing/2014/main" id="{31C7504B-4D08-40FC-8CD2-39C89F357CFD}"/>
                </a:ext>
              </a:extLst>
            </p:cNvPr>
            <p:cNvSpPr>
              <a:spLocks/>
            </p:cNvSpPr>
            <p:nvPr/>
          </p:nvSpPr>
          <p:spPr bwMode="auto">
            <a:xfrm>
              <a:off x="9692154" y="3590098"/>
              <a:ext cx="1236916" cy="1383904"/>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solidFill>
              <a:srgbClr val="99BCDA"/>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endParaRPr lang="en-US" sz="2400"/>
            </a:p>
          </p:txBody>
        </p:sp>
        <p:sp>
          <p:nvSpPr>
            <p:cNvPr id="44" name="TextBox 47">
              <a:extLst>
                <a:ext uri="{FF2B5EF4-FFF2-40B4-BE49-F238E27FC236}">
                  <a16:creationId xmlns:a16="http://schemas.microsoft.com/office/drawing/2014/main" id="{452A4C92-6823-48D4-9B29-847FB2E06BBF}"/>
                </a:ext>
              </a:extLst>
            </p:cNvPr>
            <p:cNvSpPr txBox="1">
              <a:spLocks noChangeArrowheads="1"/>
            </p:cNvSpPr>
            <p:nvPr/>
          </p:nvSpPr>
          <p:spPr bwMode="auto">
            <a:xfrm>
              <a:off x="8426295" y="849960"/>
              <a:ext cx="3765705" cy="195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الأنشطة الرئيسية للمشروع وتسلسلها الزمني</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6" name="Graphic 96" descr="Books with solid fill">
              <a:extLst>
                <a:ext uri="{FF2B5EF4-FFF2-40B4-BE49-F238E27FC236}">
                  <a16:creationId xmlns:a16="http://schemas.microsoft.com/office/drawing/2014/main" id="{AB4A7C1E-24A7-40B0-A72D-585D63CD57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98943" y="3880897"/>
              <a:ext cx="868773" cy="868688"/>
            </a:xfrm>
            <a:prstGeom prst="rect">
              <a:avLst/>
            </a:prstGeom>
          </p:spPr>
        </p:pic>
      </p:grpSp>
      <p:grpSp>
        <p:nvGrpSpPr>
          <p:cNvPr id="5" name="Group 4">
            <a:extLst>
              <a:ext uri="{FF2B5EF4-FFF2-40B4-BE49-F238E27FC236}">
                <a16:creationId xmlns:a16="http://schemas.microsoft.com/office/drawing/2014/main" id="{EADE4DBD-2D66-4811-8EB0-562A50AD91DF}"/>
              </a:ext>
            </a:extLst>
          </p:cNvPr>
          <p:cNvGrpSpPr/>
          <p:nvPr/>
        </p:nvGrpSpPr>
        <p:grpSpPr>
          <a:xfrm>
            <a:off x="2564189" y="3590098"/>
            <a:ext cx="2600507" cy="2963104"/>
            <a:chOff x="2564189" y="3590098"/>
            <a:chExt cx="2600507" cy="2963104"/>
          </a:xfrm>
        </p:grpSpPr>
        <p:sp>
          <p:nvSpPr>
            <p:cNvPr id="31" name="Freeform: Shape 30">
              <a:extLst>
                <a:ext uri="{FF2B5EF4-FFF2-40B4-BE49-F238E27FC236}">
                  <a16:creationId xmlns:a16="http://schemas.microsoft.com/office/drawing/2014/main" id="{080F5FB3-835A-4991-89C5-9B0C7CFA6BF5}"/>
                </a:ext>
              </a:extLst>
            </p:cNvPr>
            <p:cNvSpPr>
              <a:spLocks/>
            </p:cNvSpPr>
            <p:nvPr/>
          </p:nvSpPr>
          <p:spPr bwMode="auto">
            <a:xfrm>
              <a:off x="2803639" y="4282050"/>
              <a:ext cx="2325438" cy="1300385"/>
            </a:xfrm>
            <a:custGeom>
              <a:avLst/>
              <a:gdLst>
                <a:gd name="T0" fmla="*/ 5137 w 2256529"/>
                <a:gd name="T1" fmla="*/ 0 h 1262669"/>
                <a:gd name="T2" fmla="*/ 206456 w 2256529"/>
                <a:gd name="T3" fmla="*/ 0 h 1262669"/>
                <a:gd name="T4" fmla="*/ 206715 w 2256529"/>
                <a:gd name="T5" fmla="*/ 424088 h 1262669"/>
                <a:gd name="T6" fmla="*/ 234968 w 2256529"/>
                <a:gd name="T7" fmla="*/ 516133 h 1262669"/>
                <a:gd name="T8" fmla="*/ 257828 w 2256529"/>
                <a:gd name="T9" fmla="*/ 547429 h 1262669"/>
                <a:gd name="T10" fmla="*/ 264654 w 2256529"/>
                <a:gd name="T11" fmla="*/ 556775 h 1262669"/>
                <a:gd name="T12" fmla="*/ 300555 w 2256529"/>
                <a:gd name="T13" fmla="*/ 586621 h 1262669"/>
                <a:gd name="T14" fmla="*/ 1034398 w 2256529"/>
                <a:gd name="T15" fmla="*/ 1010556 h 1262669"/>
                <a:gd name="T16" fmla="*/ 1054024 w 2256529"/>
                <a:gd name="T17" fmla="*/ 1017889 h 1262669"/>
                <a:gd name="T18" fmla="*/ 1078561 w 2256529"/>
                <a:gd name="T19" fmla="*/ 1027058 h 1262669"/>
                <a:gd name="T20" fmla="*/ 1222801 w 2256529"/>
                <a:gd name="T21" fmla="*/ 1010135 h 1262669"/>
                <a:gd name="T22" fmla="*/ 1956428 w 2256529"/>
                <a:gd name="T23" fmla="*/ 586576 h 1262669"/>
                <a:gd name="T24" fmla="*/ 2050994 w 2256529"/>
                <a:gd name="T25" fmla="*/ 423624 h 1262669"/>
                <a:gd name="T26" fmla="*/ 2050921 w 2256529"/>
                <a:gd name="T27" fmla="*/ 0 h 1262669"/>
                <a:gd name="T28" fmla="*/ 2256529 w 2256529"/>
                <a:gd name="T29" fmla="*/ 0 h 1262669"/>
                <a:gd name="T30" fmla="*/ 2256498 w 2256529"/>
                <a:gd name="T31" fmla="*/ 518110 h 1262669"/>
                <a:gd name="T32" fmla="*/ 2140849 w 2256529"/>
                <a:gd name="T33" fmla="*/ 717392 h 1262669"/>
                <a:gd name="T34" fmla="*/ 1243664 w 2256529"/>
                <a:gd name="T35" fmla="*/ 1235383 h 1262669"/>
                <a:gd name="T36" fmla="*/ 1013254 w 2256529"/>
                <a:gd name="T37" fmla="*/ 1235897 h 1262669"/>
                <a:gd name="T38" fmla="*/ 115803 w 2256529"/>
                <a:gd name="T39" fmla="*/ 717448 h 1262669"/>
                <a:gd name="T40" fmla="*/ 71900 w 2256529"/>
                <a:gd name="T41" fmla="*/ 680948 h 1262669"/>
                <a:gd name="T42" fmla="*/ 58452 w 2256529"/>
                <a:gd name="T43" fmla="*/ 662539 h 1262669"/>
                <a:gd name="T44" fmla="*/ 35592 w 2256529"/>
                <a:gd name="T45" fmla="*/ 631244 h 1262669"/>
                <a:gd name="T46" fmla="*/ 1043 w 2256529"/>
                <a:gd name="T47" fmla="*/ 518678 h 1262669"/>
                <a:gd name="T48" fmla="*/ 4569 w 2256529"/>
                <a:gd name="T49" fmla="*/ 50527 h 12626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56529" h="1262669">
                  <a:moveTo>
                    <a:pt x="5137" y="0"/>
                  </a:moveTo>
                  <a:lnTo>
                    <a:pt x="206456" y="0"/>
                  </a:lnTo>
                  <a:lnTo>
                    <a:pt x="206715" y="424088"/>
                  </a:lnTo>
                  <a:cubicBezTo>
                    <a:pt x="207136" y="453557"/>
                    <a:pt x="217941" y="486642"/>
                    <a:pt x="234968" y="516133"/>
                  </a:cubicBezTo>
                  <a:lnTo>
                    <a:pt x="257828" y="547429"/>
                  </a:lnTo>
                  <a:lnTo>
                    <a:pt x="264654" y="556775"/>
                  </a:lnTo>
                  <a:cubicBezTo>
                    <a:pt x="275759" y="568824"/>
                    <a:pt x="287898" y="579073"/>
                    <a:pt x="300555" y="586621"/>
                  </a:cubicBezTo>
                  <a:lnTo>
                    <a:pt x="1034398" y="1010556"/>
                  </a:lnTo>
                  <a:lnTo>
                    <a:pt x="1054024" y="1017889"/>
                  </a:lnTo>
                  <a:lnTo>
                    <a:pt x="1078561" y="1027058"/>
                  </a:lnTo>
                  <a:cubicBezTo>
                    <a:pt x="1126877" y="1037993"/>
                    <a:pt x="1184483" y="1032258"/>
                    <a:pt x="1222801" y="1010135"/>
                  </a:cubicBezTo>
                  <a:lnTo>
                    <a:pt x="1956428" y="586576"/>
                  </a:lnTo>
                  <a:cubicBezTo>
                    <a:pt x="2008831" y="556322"/>
                    <a:pt x="2050524" y="483317"/>
                    <a:pt x="2050994" y="423624"/>
                  </a:cubicBezTo>
                  <a:lnTo>
                    <a:pt x="2050921" y="0"/>
                  </a:lnTo>
                  <a:lnTo>
                    <a:pt x="2256529" y="0"/>
                  </a:lnTo>
                  <a:lnTo>
                    <a:pt x="2256498" y="518110"/>
                  </a:lnTo>
                  <a:cubicBezTo>
                    <a:pt x="2255922" y="591111"/>
                    <a:pt x="2204934" y="680393"/>
                    <a:pt x="2140849" y="717392"/>
                  </a:cubicBezTo>
                  <a:lnTo>
                    <a:pt x="1243664" y="1235383"/>
                  </a:lnTo>
                  <a:cubicBezTo>
                    <a:pt x="1181180" y="1271457"/>
                    <a:pt x="1076763" y="1271898"/>
                    <a:pt x="1013254" y="1235897"/>
                  </a:cubicBezTo>
                  <a:lnTo>
                    <a:pt x="115803" y="717448"/>
                  </a:lnTo>
                  <a:cubicBezTo>
                    <a:pt x="100327" y="708217"/>
                    <a:pt x="85478" y="695682"/>
                    <a:pt x="71900" y="680948"/>
                  </a:cubicBezTo>
                  <a:lnTo>
                    <a:pt x="58452" y="662539"/>
                  </a:lnTo>
                  <a:lnTo>
                    <a:pt x="35592" y="631244"/>
                  </a:lnTo>
                  <a:cubicBezTo>
                    <a:pt x="14770" y="595177"/>
                    <a:pt x="1556" y="554717"/>
                    <a:pt x="1043" y="518678"/>
                  </a:cubicBezTo>
                  <a:cubicBezTo>
                    <a:pt x="-1866" y="430752"/>
                    <a:pt x="1969" y="241160"/>
                    <a:pt x="4569" y="50527"/>
                  </a:cubicBezTo>
                  <a:lnTo>
                    <a:pt x="5137" y="0"/>
                  </a:lnTo>
                  <a:close/>
                </a:path>
              </a:pathLst>
            </a:custGeom>
            <a:solidFill>
              <a:schemeClr val="bg1">
                <a:lumMod val="7500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endParaRPr lang="en-US" sz="2400"/>
            </a:p>
          </p:txBody>
        </p:sp>
        <p:sp>
          <p:nvSpPr>
            <p:cNvPr id="36" name="Freeform: Shape 35">
              <a:extLst>
                <a:ext uri="{FF2B5EF4-FFF2-40B4-BE49-F238E27FC236}">
                  <a16:creationId xmlns:a16="http://schemas.microsoft.com/office/drawing/2014/main" id="{8E404853-36B9-4566-B932-C59501E81F42}"/>
                </a:ext>
              </a:extLst>
            </p:cNvPr>
            <p:cNvSpPr>
              <a:spLocks/>
            </p:cNvSpPr>
            <p:nvPr/>
          </p:nvSpPr>
          <p:spPr bwMode="auto">
            <a:xfrm>
              <a:off x="3347848" y="3590098"/>
              <a:ext cx="1237019" cy="1383904"/>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solidFill>
              <a:schemeClr val="bg1">
                <a:lumMod val="75000"/>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endParaRPr lang="en-US" sz="2400"/>
            </a:p>
          </p:txBody>
        </p:sp>
        <p:sp>
          <p:nvSpPr>
            <p:cNvPr id="40" name="TextBox 35">
              <a:extLst>
                <a:ext uri="{FF2B5EF4-FFF2-40B4-BE49-F238E27FC236}">
                  <a16:creationId xmlns:a16="http://schemas.microsoft.com/office/drawing/2014/main" id="{2E770A61-0A19-4AFB-BA3C-37457C691CBA}"/>
                </a:ext>
              </a:extLst>
            </p:cNvPr>
            <p:cNvSpPr txBox="1">
              <a:spLocks noChangeArrowheads="1"/>
            </p:cNvSpPr>
            <p:nvPr/>
          </p:nvSpPr>
          <p:spPr bwMode="auto">
            <a:xfrm>
              <a:off x="2564189" y="5807690"/>
              <a:ext cx="2600507" cy="745512"/>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التخطيط والتنسيق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7" name="رسم 15" descr="قائمة اختيار">
              <a:extLst>
                <a:ext uri="{FF2B5EF4-FFF2-40B4-BE49-F238E27FC236}">
                  <a16:creationId xmlns:a16="http://schemas.microsoft.com/office/drawing/2014/main" id="{7AA4EECE-830B-4906-83AE-4C48C6748D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21019" y="3881038"/>
              <a:ext cx="865204" cy="865118"/>
            </a:xfrm>
            <a:prstGeom prst="rect">
              <a:avLst/>
            </a:prstGeom>
          </p:spPr>
        </p:pic>
      </p:grpSp>
      <p:grpSp>
        <p:nvGrpSpPr>
          <p:cNvPr id="6" name="Group 5">
            <a:extLst>
              <a:ext uri="{FF2B5EF4-FFF2-40B4-BE49-F238E27FC236}">
                <a16:creationId xmlns:a16="http://schemas.microsoft.com/office/drawing/2014/main" id="{3D95E06C-F70A-4BD5-95BD-9E47EE8BCA2F}"/>
              </a:ext>
            </a:extLst>
          </p:cNvPr>
          <p:cNvGrpSpPr/>
          <p:nvPr/>
        </p:nvGrpSpPr>
        <p:grpSpPr>
          <a:xfrm>
            <a:off x="262956" y="1314384"/>
            <a:ext cx="3084892" cy="3659618"/>
            <a:chOff x="262956" y="1314384"/>
            <a:chExt cx="3084892" cy="3659618"/>
          </a:xfrm>
        </p:grpSpPr>
        <p:sp>
          <p:nvSpPr>
            <p:cNvPr id="30" name="Freeform: Shape 29">
              <a:extLst>
                <a:ext uri="{FF2B5EF4-FFF2-40B4-BE49-F238E27FC236}">
                  <a16:creationId xmlns:a16="http://schemas.microsoft.com/office/drawing/2014/main" id="{CE2D2A6B-5BC5-4E78-A54B-DA60026AAE1E}"/>
                </a:ext>
              </a:extLst>
            </p:cNvPr>
            <p:cNvSpPr>
              <a:spLocks/>
            </p:cNvSpPr>
            <p:nvPr/>
          </p:nvSpPr>
          <p:spPr bwMode="auto">
            <a:xfrm>
              <a:off x="691824" y="2981666"/>
              <a:ext cx="2324614" cy="1300385"/>
            </a:xfrm>
            <a:custGeom>
              <a:avLst/>
              <a:gdLst>
                <a:gd name="T0" fmla="*/ 1128257 w 2255775"/>
                <a:gd name="T1" fmla="*/ 0 h 1262669"/>
                <a:gd name="T2" fmla="*/ 1243245 w 2255775"/>
                <a:gd name="T3" fmla="*/ 27119 h 1262669"/>
                <a:gd name="T4" fmla="*/ 2099877 w 2255775"/>
                <a:gd name="T5" fmla="*/ 521986 h 1262669"/>
                <a:gd name="T6" fmla="*/ 2113310 w 2255775"/>
                <a:gd name="T7" fmla="*/ 529747 h 1262669"/>
                <a:gd name="T8" fmla="*/ 2140698 w 2255775"/>
                <a:gd name="T9" fmla="*/ 545569 h 1262669"/>
                <a:gd name="T10" fmla="*/ 2255458 w 2255775"/>
                <a:gd name="T11" fmla="*/ 744338 h 1262669"/>
                <a:gd name="T12" fmla="*/ 2255775 w 2255775"/>
                <a:gd name="T13" fmla="*/ 1262669 h 1262669"/>
                <a:gd name="T14" fmla="*/ 2054456 w 2255775"/>
                <a:gd name="T15" fmla="*/ 1262669 h 1262669"/>
                <a:gd name="T16" fmla="*/ 2055481 w 2255775"/>
                <a:gd name="T17" fmla="*/ 1171598 h 1262669"/>
                <a:gd name="T18" fmla="*/ 2050001 w 2255775"/>
                <a:gd name="T19" fmla="*/ 838798 h 1262669"/>
                <a:gd name="T20" fmla="*/ 1956163 w 2255775"/>
                <a:gd name="T21" fmla="*/ 676265 h 1262669"/>
                <a:gd name="T22" fmla="*/ 1239168 w 2255775"/>
                <a:gd name="T23" fmla="*/ 262065 h 1262669"/>
                <a:gd name="T24" fmla="*/ 1222319 w 2255775"/>
                <a:gd name="T25" fmla="*/ 252332 h 1262669"/>
                <a:gd name="T26" fmla="*/ 1128294 w 2255775"/>
                <a:gd name="T27" fmla="*/ 230156 h 1262669"/>
                <a:gd name="T28" fmla="*/ 1033916 w 2255775"/>
                <a:gd name="T29" fmla="*/ 252751 h 1262669"/>
                <a:gd name="T30" fmla="*/ 300288 w 2255775"/>
                <a:gd name="T31" fmla="*/ 676311 h 1262669"/>
                <a:gd name="T32" fmla="*/ 205722 w 2255775"/>
                <a:gd name="T33" fmla="*/ 839264 h 1262669"/>
                <a:gd name="T34" fmla="*/ 205831 w 2255775"/>
                <a:gd name="T35" fmla="*/ 1262669 h 1262669"/>
                <a:gd name="T36" fmla="*/ 133 w 2255775"/>
                <a:gd name="T37" fmla="*/ 1262669 h 1262669"/>
                <a:gd name="T38" fmla="*/ 0 w 2255775"/>
                <a:gd name="T39" fmla="*/ 744906 h 1262669"/>
                <a:gd name="T40" fmla="*/ 115651 w 2255775"/>
                <a:gd name="T41" fmla="*/ 545622 h 1262669"/>
                <a:gd name="T42" fmla="*/ 1012836 w 2255775"/>
                <a:gd name="T43" fmla="*/ 27632 h 1262669"/>
                <a:gd name="T44" fmla="*/ 1128257 w 2255775"/>
                <a:gd name="T45" fmla="*/ 0 h 12626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55775" h="1262669">
                  <a:moveTo>
                    <a:pt x="1128257" y="0"/>
                  </a:moveTo>
                  <a:cubicBezTo>
                    <a:pt x="1169910" y="-4"/>
                    <a:pt x="1211491" y="9118"/>
                    <a:pt x="1243245" y="27119"/>
                  </a:cubicBezTo>
                  <a:lnTo>
                    <a:pt x="2099877" y="521986"/>
                  </a:lnTo>
                  <a:lnTo>
                    <a:pt x="2113310" y="529747"/>
                  </a:lnTo>
                  <a:lnTo>
                    <a:pt x="2140698" y="545569"/>
                  </a:lnTo>
                  <a:cubicBezTo>
                    <a:pt x="2204206" y="581570"/>
                    <a:pt x="2256034" y="671338"/>
                    <a:pt x="2255458" y="744338"/>
                  </a:cubicBezTo>
                  <a:lnTo>
                    <a:pt x="2255775" y="1262669"/>
                  </a:lnTo>
                  <a:lnTo>
                    <a:pt x="2054456" y="1262669"/>
                  </a:lnTo>
                  <a:lnTo>
                    <a:pt x="2055481" y="1171598"/>
                  </a:lnTo>
                  <a:cubicBezTo>
                    <a:pt x="2056593" y="1032949"/>
                    <a:pt x="2055889" y="907866"/>
                    <a:pt x="2050001" y="838798"/>
                  </a:cubicBezTo>
                  <a:cubicBezTo>
                    <a:pt x="2050472" y="779107"/>
                    <a:pt x="2008093" y="705704"/>
                    <a:pt x="1956163" y="676265"/>
                  </a:cubicBezTo>
                  <a:lnTo>
                    <a:pt x="1239168" y="262065"/>
                  </a:lnTo>
                  <a:lnTo>
                    <a:pt x="1222319" y="252332"/>
                  </a:lnTo>
                  <a:cubicBezTo>
                    <a:pt x="1196353" y="237612"/>
                    <a:pt x="1162353" y="230154"/>
                    <a:pt x="1128294" y="230156"/>
                  </a:cubicBezTo>
                  <a:cubicBezTo>
                    <a:pt x="1094234" y="230160"/>
                    <a:pt x="1060116" y="237624"/>
                    <a:pt x="1033916" y="252751"/>
                  </a:cubicBezTo>
                  <a:lnTo>
                    <a:pt x="300288" y="676311"/>
                  </a:lnTo>
                  <a:cubicBezTo>
                    <a:pt x="249197" y="705808"/>
                    <a:pt x="206193" y="779571"/>
                    <a:pt x="205722" y="839264"/>
                  </a:cubicBezTo>
                  <a:cubicBezTo>
                    <a:pt x="205758" y="980399"/>
                    <a:pt x="205795" y="1121534"/>
                    <a:pt x="205831" y="1262669"/>
                  </a:cubicBezTo>
                  <a:lnTo>
                    <a:pt x="133" y="1262669"/>
                  </a:lnTo>
                  <a:cubicBezTo>
                    <a:pt x="89" y="1090081"/>
                    <a:pt x="44" y="917494"/>
                    <a:pt x="0" y="744906"/>
                  </a:cubicBezTo>
                  <a:cubicBezTo>
                    <a:pt x="577" y="671905"/>
                    <a:pt x="53167" y="581697"/>
                    <a:pt x="115651" y="545622"/>
                  </a:cubicBezTo>
                  <a:lnTo>
                    <a:pt x="1012836" y="27632"/>
                  </a:lnTo>
                  <a:cubicBezTo>
                    <a:pt x="1044879" y="9132"/>
                    <a:pt x="1086603" y="4"/>
                    <a:pt x="1128257" y="0"/>
                  </a:cubicBezTo>
                  <a:close/>
                </a:path>
              </a:pathLst>
            </a:custGeom>
            <a:solidFill>
              <a:srgbClr val="99BCDA"/>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endParaRPr lang="en-US" sz="2400"/>
            </a:p>
          </p:txBody>
        </p:sp>
        <p:sp>
          <p:nvSpPr>
            <p:cNvPr id="35" name="Freeform: Shape 34">
              <a:extLst>
                <a:ext uri="{FF2B5EF4-FFF2-40B4-BE49-F238E27FC236}">
                  <a16:creationId xmlns:a16="http://schemas.microsoft.com/office/drawing/2014/main" id="{1357A820-8EB3-44CE-8534-BCC95D712DE3}"/>
                </a:ext>
              </a:extLst>
            </p:cNvPr>
            <p:cNvSpPr>
              <a:spLocks/>
            </p:cNvSpPr>
            <p:nvPr/>
          </p:nvSpPr>
          <p:spPr bwMode="auto">
            <a:xfrm>
              <a:off x="1235828" y="3590098"/>
              <a:ext cx="1237019" cy="1383904"/>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solidFill>
              <a:srgbClr val="99BCDA"/>
            </a:solidFill>
            <a:ln>
              <a:noFill/>
            </a:ln>
            <a:extLst>
              <a:ext uri="{91240B29-F687-4F45-9708-019B960494DF}">
                <a14:hiddenLine xmlns:a14="http://schemas.microsoft.com/office/drawing/2010/main" w="12700">
                  <a:solidFill>
                    <a:srgbClr val="000000"/>
                  </a:solidFill>
                  <a:miter lim="800000"/>
                  <a:headEnd/>
                  <a:tailEnd/>
                </a14:hiddenLine>
              </a:ext>
            </a:extLst>
          </p:spPr>
          <p:txBody>
            <a:bodyPr rot="0" vert="horz" wrap="square" lIns="91440" tIns="45720" rIns="91440" bIns="45720" anchor="ctr" anchorCtr="0" upright="1">
              <a:noAutofit/>
            </a:bodyPr>
            <a:lstStyle/>
            <a:p>
              <a:endParaRPr lang="en-US" sz="2400"/>
            </a:p>
          </p:txBody>
        </p:sp>
        <p:sp>
          <p:nvSpPr>
            <p:cNvPr id="42" name="TextBox 41">
              <a:extLst>
                <a:ext uri="{FF2B5EF4-FFF2-40B4-BE49-F238E27FC236}">
                  <a16:creationId xmlns:a16="http://schemas.microsoft.com/office/drawing/2014/main" id="{A6932937-E97C-44A8-8BB6-B68DB92E6959}"/>
                </a:ext>
              </a:extLst>
            </p:cNvPr>
            <p:cNvSpPr txBox="1">
              <a:spLocks noChangeArrowheads="1"/>
            </p:cNvSpPr>
            <p:nvPr/>
          </p:nvSpPr>
          <p:spPr bwMode="auto">
            <a:xfrm>
              <a:off x="262956" y="1314384"/>
              <a:ext cx="3084892" cy="126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التواصل والتنسيق</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8" name="رسم 12" descr="قاعة مجلس الإدارة">
              <a:extLst>
                <a:ext uri="{FF2B5EF4-FFF2-40B4-BE49-F238E27FC236}">
                  <a16:creationId xmlns:a16="http://schemas.microsoft.com/office/drawing/2014/main" id="{DBD23A6D-D099-412F-95AB-82E0D959613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95859" y="3791998"/>
              <a:ext cx="909552" cy="909461"/>
            </a:xfrm>
            <a:prstGeom prst="rect">
              <a:avLst/>
            </a:prstGeom>
          </p:spPr>
        </p:pic>
      </p:grpSp>
      <p:sp>
        <p:nvSpPr>
          <p:cNvPr id="50" name="TextBox 49">
            <a:extLst>
              <a:ext uri="{FF2B5EF4-FFF2-40B4-BE49-F238E27FC236}">
                <a16:creationId xmlns:a16="http://schemas.microsoft.com/office/drawing/2014/main" id="{A4F26C49-C2B2-4A1D-8634-E5565EE941F0}"/>
              </a:ext>
            </a:extLst>
          </p:cNvPr>
          <p:cNvSpPr txBox="1"/>
          <p:nvPr/>
        </p:nvSpPr>
        <p:spPr>
          <a:xfrm>
            <a:off x="1600648" y="-2578935"/>
            <a:ext cx="51621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أهم أدوات تخطيط الجدول الزمني للمشروع وما هي مزايا كل منها؟</a:t>
            </a:r>
            <a:endParaRPr lang="en-US" dirty="0"/>
          </a:p>
        </p:txBody>
      </p:sp>
      <p:pic>
        <p:nvPicPr>
          <p:cNvPr id="51" name="Picture 2" descr="Studying - Free education icons">
            <a:extLst>
              <a:ext uri="{FF2B5EF4-FFF2-40B4-BE49-F238E27FC236}">
                <a16:creationId xmlns:a16="http://schemas.microsoft.com/office/drawing/2014/main" id="{BA5F6E6A-2B22-4C66-AD31-0D6719C1F9E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0302" y="-4146771"/>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382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45" name="TextBox 44">
            <a:extLst>
              <a:ext uri="{FF2B5EF4-FFF2-40B4-BE49-F238E27FC236}">
                <a16:creationId xmlns:a16="http://schemas.microsoft.com/office/drawing/2014/main" id="{AC33918B-4AEB-402E-9D7D-ACEF6DD7B070}"/>
              </a:ext>
            </a:extLst>
          </p:cNvPr>
          <p:cNvSpPr txBox="1"/>
          <p:nvPr/>
        </p:nvSpPr>
        <p:spPr>
          <a:xfrm>
            <a:off x="1600648" y="3698530"/>
            <a:ext cx="51621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أهم أدوات تخطيط الجدول الزمني للمشروع وما هي مزايا كل منها؟</a:t>
            </a:r>
            <a:endParaRPr lang="en-US" dirty="0"/>
          </a:p>
        </p:txBody>
      </p:sp>
      <p:pic>
        <p:nvPicPr>
          <p:cNvPr id="46" name="Picture 2" descr="Studying - Free education icons">
            <a:extLst>
              <a:ext uri="{FF2B5EF4-FFF2-40B4-BE49-F238E27FC236}">
                <a16:creationId xmlns:a16="http://schemas.microsoft.com/office/drawing/2014/main" id="{78B02E82-6982-4E89-8EF9-9AB0515F9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Idea 3d Images - Free Download on Freepik">
            <a:extLst>
              <a:ext uri="{FF2B5EF4-FFF2-40B4-BE49-F238E27FC236}">
                <a16:creationId xmlns:a16="http://schemas.microsoft.com/office/drawing/2014/main" id="{30E8D98F-85BD-44D0-B517-04064FD3B37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85877"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407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45" name="TextBox 44">
            <a:extLst>
              <a:ext uri="{FF2B5EF4-FFF2-40B4-BE49-F238E27FC236}">
                <a16:creationId xmlns:a16="http://schemas.microsoft.com/office/drawing/2014/main" id="{AC33918B-4AEB-402E-9D7D-ACEF6DD7B070}"/>
              </a:ext>
            </a:extLst>
          </p:cNvPr>
          <p:cNvSpPr txBox="1"/>
          <p:nvPr/>
        </p:nvSpPr>
        <p:spPr>
          <a:xfrm>
            <a:off x="1600648" y="9361911"/>
            <a:ext cx="51621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أهم أدوات تخطيط الجدول الزمني للمشروع وما هي مزايا كل منها؟</a:t>
            </a:r>
            <a:endParaRPr lang="en-US" dirty="0"/>
          </a:p>
        </p:txBody>
      </p:sp>
      <p:pic>
        <p:nvPicPr>
          <p:cNvPr id="46" name="Picture 2" descr="Studying - Free education icons">
            <a:extLst>
              <a:ext uri="{FF2B5EF4-FFF2-40B4-BE49-F238E27FC236}">
                <a16:creationId xmlns:a16="http://schemas.microsoft.com/office/drawing/2014/main" id="{78B02E82-6982-4E89-8EF9-9AB0515F9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794075"/>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21385274-3B05-4A90-8387-11AEFBD38D9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15A808A-15A6-4244-A181-F0BD4675A636}"/>
              </a:ext>
            </a:extLst>
          </p:cNvPr>
          <p:cNvSpPr txBox="1"/>
          <p:nvPr/>
        </p:nvSpPr>
        <p:spPr>
          <a:xfrm>
            <a:off x="4811275" y="2059722"/>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مخطط جانت (</a:t>
            </a:r>
            <a:r>
              <a:rPr lang="en-US" dirty="0">
                <a:solidFill>
                  <a:srgbClr val="C00000"/>
                </a:solidFill>
              </a:rPr>
              <a:t>Gantt Chart</a:t>
            </a:r>
            <a:r>
              <a:rPr lang="ar-SA" dirty="0">
                <a:solidFill>
                  <a:srgbClr val="C00000"/>
                </a:solidFill>
              </a:rPr>
              <a:t>): </a:t>
            </a:r>
            <a:r>
              <a:rPr lang="ar-SA" dirty="0"/>
              <a:t>يوفر رؤية بصرية للأنشطة والعلاقات بينها والتقدم. سهل الفهم والاستخدام</a:t>
            </a:r>
            <a:endParaRPr lang="en-US" dirty="0"/>
          </a:p>
        </p:txBody>
      </p:sp>
      <p:sp>
        <p:nvSpPr>
          <p:cNvPr id="23" name="TextBox 22">
            <a:extLst>
              <a:ext uri="{FF2B5EF4-FFF2-40B4-BE49-F238E27FC236}">
                <a16:creationId xmlns:a16="http://schemas.microsoft.com/office/drawing/2014/main" id="{86A9A3F9-31C2-42BE-9672-4DF319213F79}"/>
              </a:ext>
            </a:extLst>
          </p:cNvPr>
          <p:cNvSpPr txBox="1"/>
          <p:nvPr/>
        </p:nvSpPr>
        <p:spPr>
          <a:xfrm>
            <a:off x="4811275" y="3573170"/>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solidFill>
                  <a:srgbClr val="C00000"/>
                </a:solidFill>
              </a:rPr>
              <a:t>تقنية تقييم ومراجعة البرنامج (</a:t>
            </a:r>
            <a:r>
              <a:rPr lang="en-US" dirty="0">
                <a:solidFill>
                  <a:srgbClr val="C00000"/>
                </a:solidFill>
              </a:rPr>
              <a:t>PERT</a:t>
            </a:r>
            <a:r>
              <a:rPr lang="ar-SA" dirty="0">
                <a:solidFill>
                  <a:srgbClr val="C00000"/>
                </a:solidFill>
              </a:rPr>
              <a:t>): </a:t>
            </a:r>
            <a:r>
              <a:rPr lang="ar-SA" dirty="0"/>
              <a:t>تساعد في تقدير الوقت اللازم للأنشطة وتحديد المسار الحرج. مفيدة للمشاريع المعقدة</a:t>
            </a:r>
            <a:endParaRPr lang="en-US" dirty="0"/>
          </a:p>
        </p:txBody>
      </p:sp>
      <p:sp>
        <p:nvSpPr>
          <p:cNvPr id="24" name="TextBox 23">
            <a:extLst>
              <a:ext uri="{FF2B5EF4-FFF2-40B4-BE49-F238E27FC236}">
                <a16:creationId xmlns:a16="http://schemas.microsoft.com/office/drawing/2014/main" id="{DDEED99C-2F50-4194-ABD9-8467F2DA655D}"/>
              </a:ext>
            </a:extLst>
          </p:cNvPr>
          <p:cNvSpPr txBox="1"/>
          <p:nvPr/>
        </p:nvSpPr>
        <p:spPr>
          <a:xfrm>
            <a:off x="4811275" y="5229745"/>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solidFill>
                  <a:srgbClr val="C00000"/>
                </a:solidFill>
              </a:rPr>
              <a:t>نموذج المسار الحرج (</a:t>
            </a:r>
            <a:r>
              <a:rPr lang="en-US" dirty="0">
                <a:solidFill>
                  <a:srgbClr val="C00000"/>
                </a:solidFill>
              </a:rPr>
              <a:t>CPM</a:t>
            </a:r>
            <a:r>
              <a:rPr lang="ar-SA" dirty="0">
                <a:solidFill>
                  <a:srgbClr val="C00000"/>
                </a:solidFill>
              </a:rPr>
              <a:t>): </a:t>
            </a:r>
            <a:r>
              <a:rPr lang="ar-SA" dirty="0"/>
              <a:t>يركز على تحديد المسار الحرج لتحسين الجدولة الزمنية. مفيد في إدارة التكاليف والموارد</a:t>
            </a:r>
            <a:endParaRPr lang="en-US" dirty="0"/>
          </a:p>
        </p:txBody>
      </p:sp>
      <p:pic>
        <p:nvPicPr>
          <p:cNvPr id="25" name="Picture 24">
            <a:extLst>
              <a:ext uri="{FF2B5EF4-FFF2-40B4-BE49-F238E27FC236}">
                <a16:creationId xmlns:a16="http://schemas.microsoft.com/office/drawing/2014/main" id="{E2783D24-7DA9-4B44-AA21-E099D0E7C6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4328" y="1534076"/>
            <a:ext cx="5111481" cy="5111481"/>
          </a:xfrm>
          <a:prstGeom prst="rect">
            <a:avLst/>
          </a:prstGeom>
        </p:spPr>
      </p:pic>
      <p:sp>
        <p:nvSpPr>
          <p:cNvPr id="26" name="TextBox 25">
            <a:extLst>
              <a:ext uri="{FF2B5EF4-FFF2-40B4-BE49-F238E27FC236}">
                <a16:creationId xmlns:a16="http://schemas.microsoft.com/office/drawing/2014/main" id="{44DF6D0B-5EA1-44D8-8F45-BBA66BF23785}"/>
              </a:ext>
            </a:extLst>
          </p:cNvPr>
          <p:cNvSpPr txBox="1"/>
          <p:nvPr/>
        </p:nvSpPr>
        <p:spPr>
          <a:xfrm>
            <a:off x="13853651" y="2494970"/>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المسار الحرج هو تتابع الأنشطة في المشروع التي لا تحتمل أي تأخير دون التأثير على إكمال المشروع في الوقت المحدد. بعبارة أخرى، هو أطول المسارات في شبكة المشروع والذي يحدد الحد الأقصى للوقت اللازم لإتمام المشروع</a:t>
            </a:r>
            <a:endParaRPr lang="en-US" dirty="0"/>
          </a:p>
        </p:txBody>
      </p:sp>
    </p:spTree>
    <p:extLst>
      <p:ext uri="{BB962C8B-B14F-4D97-AF65-F5344CB8AC3E}">
        <p14:creationId xmlns:p14="http://schemas.microsoft.com/office/powerpoint/2010/main" val="843851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تحديد المسار الحرج للمشروع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45" name="TextBox 44">
            <a:extLst>
              <a:ext uri="{FF2B5EF4-FFF2-40B4-BE49-F238E27FC236}">
                <a16:creationId xmlns:a16="http://schemas.microsoft.com/office/drawing/2014/main" id="{AC33918B-4AEB-402E-9D7D-ACEF6DD7B070}"/>
              </a:ext>
            </a:extLst>
          </p:cNvPr>
          <p:cNvSpPr txBox="1"/>
          <p:nvPr/>
        </p:nvSpPr>
        <p:spPr>
          <a:xfrm>
            <a:off x="1600648" y="9361911"/>
            <a:ext cx="51621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أهم أدوات تخطيط الجدول الزمني للمشروع وما هي مزايا كل منها؟</a:t>
            </a:r>
            <a:endParaRPr lang="en-US" dirty="0"/>
          </a:p>
        </p:txBody>
      </p:sp>
      <p:pic>
        <p:nvPicPr>
          <p:cNvPr id="46" name="Picture 2" descr="Studying - Free education icons">
            <a:extLst>
              <a:ext uri="{FF2B5EF4-FFF2-40B4-BE49-F238E27FC236}">
                <a16:creationId xmlns:a16="http://schemas.microsoft.com/office/drawing/2014/main" id="{78B02E82-6982-4E89-8EF9-9AB0515F9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794075"/>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21385274-3B05-4A90-8387-11AEFBD38D9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85877"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37231BD-2643-45C4-9657-C362DD6319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062" y="1534076"/>
            <a:ext cx="5111481" cy="5111481"/>
          </a:xfrm>
          <a:prstGeom prst="rect">
            <a:avLst/>
          </a:prstGeom>
        </p:spPr>
      </p:pic>
      <p:sp>
        <p:nvSpPr>
          <p:cNvPr id="22" name="TextBox 21">
            <a:extLst>
              <a:ext uri="{FF2B5EF4-FFF2-40B4-BE49-F238E27FC236}">
                <a16:creationId xmlns:a16="http://schemas.microsoft.com/office/drawing/2014/main" id="{67665E1F-4D51-4921-B1A6-6F862E3A9806}"/>
              </a:ext>
            </a:extLst>
          </p:cNvPr>
          <p:cNvSpPr txBox="1"/>
          <p:nvPr/>
        </p:nvSpPr>
        <p:spPr>
          <a:xfrm>
            <a:off x="6096000" y="2494970"/>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المسار الحرج هو تتابع الأنشطة في المشروع التي لا تحتمل أي تأخير دون التأثير على إكمال المشروع في الوقت المحدد. بعبارة أخرى، هو أطول المسارات في شبكة المشروع والذي يحدد الحد الأقصى للوقت اللازم لإتمام المشروع</a:t>
            </a:r>
            <a:endParaRPr lang="en-US" dirty="0"/>
          </a:p>
        </p:txBody>
      </p:sp>
    </p:spTree>
    <p:extLst>
      <p:ext uri="{BB962C8B-B14F-4D97-AF65-F5344CB8AC3E}">
        <p14:creationId xmlns:p14="http://schemas.microsoft.com/office/powerpoint/2010/main" val="1937840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أهمية تحديد المسار الحرج للمشروع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737231BD-2643-45C4-9657-C362DD631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016" y="1534076"/>
            <a:ext cx="5111481" cy="5111481"/>
          </a:xfrm>
          <a:prstGeom prst="rect">
            <a:avLst/>
          </a:prstGeom>
        </p:spPr>
      </p:pic>
      <p:sp>
        <p:nvSpPr>
          <p:cNvPr id="22" name="TextBox 21">
            <a:extLst>
              <a:ext uri="{FF2B5EF4-FFF2-40B4-BE49-F238E27FC236}">
                <a16:creationId xmlns:a16="http://schemas.microsoft.com/office/drawing/2014/main" id="{67665E1F-4D51-4921-B1A6-6F862E3A9806}"/>
              </a:ext>
            </a:extLst>
          </p:cNvPr>
          <p:cNvSpPr txBox="1"/>
          <p:nvPr/>
        </p:nvSpPr>
        <p:spPr>
          <a:xfrm>
            <a:off x="14237110" y="2494970"/>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المسار الحرج هو تتابع الأنشطة في المشروع التي لا تحتمل أي تأخير دون التأثير على إكمال المشروع في الوقت المحدد. بعبارة أخرى، هو أطول المسارات في شبكة المشروع والذي يحدد الحد الأقصى للوقت اللازم لإتمام المشروع</a:t>
            </a:r>
            <a:endParaRPr lang="en-US" dirty="0"/>
          </a:p>
        </p:txBody>
      </p:sp>
      <p:grpSp>
        <p:nvGrpSpPr>
          <p:cNvPr id="2" name="Group 1">
            <a:extLst>
              <a:ext uri="{FF2B5EF4-FFF2-40B4-BE49-F238E27FC236}">
                <a16:creationId xmlns:a16="http://schemas.microsoft.com/office/drawing/2014/main" id="{DB6CCFA4-B66C-4FAF-8736-4FAF78B7F4DB}"/>
              </a:ext>
            </a:extLst>
          </p:cNvPr>
          <p:cNvGrpSpPr/>
          <p:nvPr/>
        </p:nvGrpSpPr>
        <p:grpSpPr>
          <a:xfrm>
            <a:off x="8932534" y="2624668"/>
            <a:ext cx="2664692" cy="2663374"/>
            <a:chOff x="8932534" y="2624668"/>
            <a:chExt cx="2664692" cy="2663374"/>
          </a:xfrm>
        </p:grpSpPr>
        <p:grpSp>
          <p:nvGrpSpPr>
            <p:cNvPr id="29" name="Group 28">
              <a:extLst>
                <a:ext uri="{FF2B5EF4-FFF2-40B4-BE49-F238E27FC236}">
                  <a16:creationId xmlns:a16="http://schemas.microsoft.com/office/drawing/2014/main" id="{038C8822-D4D3-48BA-A92A-DA40E7E597E3}"/>
                </a:ext>
              </a:extLst>
            </p:cNvPr>
            <p:cNvGrpSpPr/>
            <p:nvPr/>
          </p:nvGrpSpPr>
          <p:grpSpPr>
            <a:xfrm>
              <a:off x="8933027" y="2624668"/>
              <a:ext cx="2664199" cy="2663374"/>
              <a:chOff x="4484914" y="0"/>
              <a:chExt cx="1714500" cy="1714500"/>
            </a:xfrm>
          </p:grpSpPr>
          <p:sp>
            <p:nvSpPr>
              <p:cNvPr id="35" name="Rectangle: Diagonal Corners Rounded 34">
                <a:extLst>
                  <a:ext uri="{FF2B5EF4-FFF2-40B4-BE49-F238E27FC236}">
                    <a16:creationId xmlns:a16="http://schemas.microsoft.com/office/drawing/2014/main" id="{1E0366C2-9973-41B6-A909-F4EE39BFAA04}"/>
                  </a:ext>
                </a:extLst>
              </p:cNvPr>
              <p:cNvSpPr/>
              <p:nvPr/>
            </p:nvSpPr>
            <p:spPr>
              <a:xfrm flipV="1">
                <a:off x="4530885" y="23618"/>
                <a:ext cx="1622560" cy="1667264"/>
              </a:xfrm>
              <a:prstGeom prst="round2DiagRect">
                <a:avLst>
                  <a:gd name="adj1" fmla="val 7948"/>
                  <a:gd name="adj2" fmla="val 45033"/>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36" name="Oval 35">
                <a:extLst>
                  <a:ext uri="{FF2B5EF4-FFF2-40B4-BE49-F238E27FC236}">
                    <a16:creationId xmlns:a16="http://schemas.microsoft.com/office/drawing/2014/main" id="{5AF8C84E-FF80-4E56-8610-53C9952F0F26}"/>
                  </a:ext>
                </a:extLst>
              </p:cNvPr>
              <p:cNvSpPr/>
              <p:nvPr/>
            </p:nvSpPr>
            <p:spPr>
              <a:xfrm>
                <a:off x="4484914" y="0"/>
                <a:ext cx="1714500" cy="1714500"/>
              </a:xfrm>
              <a:prstGeom prst="ellipse">
                <a:avLst/>
              </a:prstGeom>
              <a:solidFill>
                <a:schemeClr val="bg1"/>
              </a:solidFill>
              <a:ln>
                <a:solidFill>
                  <a:srgbClr val="005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30" name="TextBox 138">
              <a:extLst>
                <a:ext uri="{FF2B5EF4-FFF2-40B4-BE49-F238E27FC236}">
                  <a16:creationId xmlns:a16="http://schemas.microsoft.com/office/drawing/2014/main" id="{6C9BA286-80BA-48E9-A90E-6F3954BC5476}"/>
                </a:ext>
              </a:extLst>
            </p:cNvPr>
            <p:cNvSpPr txBox="1"/>
            <p:nvPr/>
          </p:nvSpPr>
          <p:spPr>
            <a:xfrm>
              <a:off x="8932534" y="3025576"/>
              <a:ext cx="2664565" cy="1247484"/>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التركيز على الأنشطة الحرجة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1" name="Graphic 32" descr="List with solid fill">
              <a:extLst>
                <a:ext uri="{FF2B5EF4-FFF2-40B4-BE49-F238E27FC236}">
                  <a16:creationId xmlns:a16="http://schemas.microsoft.com/office/drawing/2014/main" id="{C610115B-08C5-481E-B3DE-25A05A9995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29488" y="4127639"/>
              <a:ext cx="1035657" cy="1035334"/>
            </a:xfrm>
            <a:prstGeom prst="rect">
              <a:avLst/>
            </a:prstGeom>
          </p:spPr>
        </p:pic>
      </p:grpSp>
      <p:grpSp>
        <p:nvGrpSpPr>
          <p:cNvPr id="4" name="Group 3">
            <a:extLst>
              <a:ext uri="{FF2B5EF4-FFF2-40B4-BE49-F238E27FC236}">
                <a16:creationId xmlns:a16="http://schemas.microsoft.com/office/drawing/2014/main" id="{47628955-DF52-46AD-B260-F6FAD7632E6D}"/>
              </a:ext>
            </a:extLst>
          </p:cNvPr>
          <p:cNvGrpSpPr/>
          <p:nvPr/>
        </p:nvGrpSpPr>
        <p:grpSpPr>
          <a:xfrm>
            <a:off x="6153609" y="2624668"/>
            <a:ext cx="2664199" cy="2663374"/>
            <a:chOff x="6153609" y="2624668"/>
            <a:chExt cx="2664199" cy="2663374"/>
          </a:xfrm>
        </p:grpSpPr>
        <p:grpSp>
          <p:nvGrpSpPr>
            <p:cNvPr id="27" name="Group 26">
              <a:extLst>
                <a:ext uri="{FF2B5EF4-FFF2-40B4-BE49-F238E27FC236}">
                  <a16:creationId xmlns:a16="http://schemas.microsoft.com/office/drawing/2014/main" id="{2FD56C29-2463-4840-9F57-78B11F0BE4B1}"/>
                </a:ext>
              </a:extLst>
            </p:cNvPr>
            <p:cNvGrpSpPr/>
            <p:nvPr/>
          </p:nvGrpSpPr>
          <p:grpSpPr>
            <a:xfrm>
              <a:off x="6153609" y="2624668"/>
              <a:ext cx="2664199" cy="2663374"/>
              <a:chOff x="2989943" y="0"/>
              <a:chExt cx="1714500" cy="1714500"/>
            </a:xfrm>
          </p:grpSpPr>
          <p:sp>
            <p:nvSpPr>
              <p:cNvPr id="37" name="Rectangle: Diagonal Corners Rounded 36">
                <a:extLst>
                  <a:ext uri="{FF2B5EF4-FFF2-40B4-BE49-F238E27FC236}">
                    <a16:creationId xmlns:a16="http://schemas.microsoft.com/office/drawing/2014/main" id="{D14683DF-1EEB-49B3-82B8-0923C6A79EB3}"/>
                  </a:ext>
                </a:extLst>
              </p:cNvPr>
              <p:cNvSpPr/>
              <p:nvPr/>
            </p:nvSpPr>
            <p:spPr>
              <a:xfrm flipV="1">
                <a:off x="3035914" y="23618"/>
                <a:ext cx="1622560" cy="1667264"/>
              </a:xfrm>
              <a:prstGeom prst="round2DiagRect">
                <a:avLst>
                  <a:gd name="adj1" fmla="val 7948"/>
                  <a:gd name="adj2" fmla="val 45033"/>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38" name="Oval 37">
                <a:extLst>
                  <a:ext uri="{FF2B5EF4-FFF2-40B4-BE49-F238E27FC236}">
                    <a16:creationId xmlns:a16="http://schemas.microsoft.com/office/drawing/2014/main" id="{A36E0533-5A2F-4154-B0AF-71626A368A50}"/>
                  </a:ext>
                </a:extLst>
              </p:cNvPr>
              <p:cNvSpPr/>
              <p:nvPr/>
            </p:nvSpPr>
            <p:spPr>
              <a:xfrm>
                <a:off x="2989943" y="0"/>
                <a:ext cx="1714500" cy="1714500"/>
              </a:xfrm>
              <a:prstGeom prst="ellipse">
                <a:avLst/>
              </a:prstGeom>
              <a:solidFill>
                <a:schemeClr val="bg1"/>
              </a:solidFill>
              <a:ln>
                <a:solidFill>
                  <a:srgbClr val="005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28" name="TextBox 134">
              <a:extLst>
                <a:ext uri="{FF2B5EF4-FFF2-40B4-BE49-F238E27FC236}">
                  <a16:creationId xmlns:a16="http://schemas.microsoft.com/office/drawing/2014/main" id="{8122580F-BCAD-411C-BF9B-204BC4A0C2F7}"/>
                </a:ext>
              </a:extLst>
            </p:cNvPr>
            <p:cNvSpPr txBox="1"/>
            <p:nvPr/>
          </p:nvSpPr>
          <p:spPr>
            <a:xfrm>
              <a:off x="6224714" y="3450285"/>
              <a:ext cx="2520535" cy="708127"/>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2" name="Graphic 29" descr="Downward trend graph with solid fill">
              <a:extLst>
                <a:ext uri="{FF2B5EF4-FFF2-40B4-BE49-F238E27FC236}">
                  <a16:creationId xmlns:a16="http://schemas.microsoft.com/office/drawing/2014/main" id="{EFDE5D73-BD84-469A-92C6-B12FD0BF50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6033" y="4016465"/>
              <a:ext cx="1065685" cy="1065354"/>
            </a:xfrm>
            <a:prstGeom prst="rect">
              <a:avLst/>
            </a:prstGeom>
          </p:spPr>
        </p:pic>
      </p:grpSp>
      <p:grpSp>
        <p:nvGrpSpPr>
          <p:cNvPr id="5" name="Group 4">
            <a:extLst>
              <a:ext uri="{FF2B5EF4-FFF2-40B4-BE49-F238E27FC236}">
                <a16:creationId xmlns:a16="http://schemas.microsoft.com/office/drawing/2014/main" id="{C1F959D6-8A4D-4EF5-B8DB-FD50B8F3BC80}"/>
              </a:ext>
            </a:extLst>
          </p:cNvPr>
          <p:cNvGrpSpPr/>
          <p:nvPr/>
        </p:nvGrpSpPr>
        <p:grpSpPr>
          <a:xfrm>
            <a:off x="3374192" y="2624668"/>
            <a:ext cx="2664199" cy="2663374"/>
            <a:chOff x="3374192" y="2624668"/>
            <a:chExt cx="2664199" cy="2663374"/>
          </a:xfrm>
        </p:grpSpPr>
        <p:grpSp>
          <p:nvGrpSpPr>
            <p:cNvPr id="25" name="Group 24">
              <a:extLst>
                <a:ext uri="{FF2B5EF4-FFF2-40B4-BE49-F238E27FC236}">
                  <a16:creationId xmlns:a16="http://schemas.microsoft.com/office/drawing/2014/main" id="{AA8C8894-D01F-4986-AE35-EC78032BE929}"/>
                </a:ext>
              </a:extLst>
            </p:cNvPr>
            <p:cNvGrpSpPr/>
            <p:nvPr/>
          </p:nvGrpSpPr>
          <p:grpSpPr>
            <a:xfrm>
              <a:off x="3374192" y="2624668"/>
              <a:ext cx="2664199" cy="2663374"/>
              <a:chOff x="1494971" y="0"/>
              <a:chExt cx="1714500" cy="1714500"/>
            </a:xfrm>
          </p:grpSpPr>
          <p:sp>
            <p:nvSpPr>
              <p:cNvPr id="39" name="Rectangle: Diagonal Corners Rounded 38">
                <a:extLst>
                  <a:ext uri="{FF2B5EF4-FFF2-40B4-BE49-F238E27FC236}">
                    <a16:creationId xmlns:a16="http://schemas.microsoft.com/office/drawing/2014/main" id="{5AC1F1D3-333D-45CD-A648-F8235D53A78B}"/>
                  </a:ext>
                </a:extLst>
              </p:cNvPr>
              <p:cNvSpPr/>
              <p:nvPr/>
            </p:nvSpPr>
            <p:spPr>
              <a:xfrm flipV="1">
                <a:off x="1540942" y="23618"/>
                <a:ext cx="1622560" cy="1667264"/>
              </a:xfrm>
              <a:prstGeom prst="round2DiagRect">
                <a:avLst>
                  <a:gd name="adj1" fmla="val 7948"/>
                  <a:gd name="adj2" fmla="val 45033"/>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0" name="Oval 39">
                <a:extLst>
                  <a:ext uri="{FF2B5EF4-FFF2-40B4-BE49-F238E27FC236}">
                    <a16:creationId xmlns:a16="http://schemas.microsoft.com/office/drawing/2014/main" id="{46F3D60E-5601-409D-BB24-7A2C7CB88D93}"/>
                  </a:ext>
                </a:extLst>
              </p:cNvPr>
              <p:cNvSpPr/>
              <p:nvPr/>
            </p:nvSpPr>
            <p:spPr>
              <a:xfrm>
                <a:off x="1494971" y="0"/>
                <a:ext cx="1714500" cy="1714500"/>
              </a:xfrm>
              <a:prstGeom prst="ellipse">
                <a:avLst/>
              </a:prstGeom>
              <a:solidFill>
                <a:schemeClr val="bg1"/>
              </a:solidFill>
              <a:ln>
                <a:solidFill>
                  <a:srgbClr val="005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26" name="TextBox 130">
              <a:extLst>
                <a:ext uri="{FF2B5EF4-FFF2-40B4-BE49-F238E27FC236}">
                  <a16:creationId xmlns:a16="http://schemas.microsoft.com/office/drawing/2014/main" id="{FB064246-C728-404C-872F-186A2F9EB5D9}"/>
                </a:ext>
              </a:extLst>
            </p:cNvPr>
            <p:cNvSpPr txBox="1"/>
            <p:nvPr/>
          </p:nvSpPr>
          <p:spPr>
            <a:xfrm>
              <a:off x="3445458" y="3406637"/>
              <a:ext cx="2520535" cy="708127"/>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تحسين الأداء</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3" name="رسم 20" descr="مخطط شريط">
              <a:extLst>
                <a:ext uri="{FF2B5EF4-FFF2-40B4-BE49-F238E27FC236}">
                  <a16:creationId xmlns:a16="http://schemas.microsoft.com/office/drawing/2014/main" id="{25357896-FCB7-4BFF-98AC-C6F5B800E8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20789" y="4040699"/>
              <a:ext cx="1095320" cy="1094980"/>
            </a:xfrm>
            <a:prstGeom prst="rect">
              <a:avLst/>
            </a:prstGeom>
          </p:spPr>
        </p:pic>
      </p:grpSp>
      <p:grpSp>
        <p:nvGrpSpPr>
          <p:cNvPr id="6" name="Group 5">
            <a:extLst>
              <a:ext uri="{FF2B5EF4-FFF2-40B4-BE49-F238E27FC236}">
                <a16:creationId xmlns:a16="http://schemas.microsoft.com/office/drawing/2014/main" id="{C9903D3D-645C-4E58-AD9F-7392F953E658}"/>
              </a:ext>
            </a:extLst>
          </p:cNvPr>
          <p:cNvGrpSpPr/>
          <p:nvPr/>
        </p:nvGrpSpPr>
        <p:grpSpPr>
          <a:xfrm>
            <a:off x="594776" y="2624668"/>
            <a:ext cx="2664199" cy="2663374"/>
            <a:chOff x="594776" y="2624668"/>
            <a:chExt cx="2664199" cy="2663374"/>
          </a:xfrm>
        </p:grpSpPr>
        <p:grpSp>
          <p:nvGrpSpPr>
            <p:cNvPr id="23" name="Group 22">
              <a:extLst>
                <a:ext uri="{FF2B5EF4-FFF2-40B4-BE49-F238E27FC236}">
                  <a16:creationId xmlns:a16="http://schemas.microsoft.com/office/drawing/2014/main" id="{1E793C8A-A65B-48DC-BA8F-18ECC10272D7}"/>
                </a:ext>
              </a:extLst>
            </p:cNvPr>
            <p:cNvGrpSpPr/>
            <p:nvPr/>
          </p:nvGrpSpPr>
          <p:grpSpPr>
            <a:xfrm>
              <a:off x="594776" y="2624668"/>
              <a:ext cx="2664199" cy="2663374"/>
              <a:chOff x="0" y="0"/>
              <a:chExt cx="1714500" cy="1714500"/>
            </a:xfrm>
          </p:grpSpPr>
          <p:sp>
            <p:nvSpPr>
              <p:cNvPr id="41" name="Rectangle: Diagonal Corners Rounded 40">
                <a:extLst>
                  <a:ext uri="{FF2B5EF4-FFF2-40B4-BE49-F238E27FC236}">
                    <a16:creationId xmlns:a16="http://schemas.microsoft.com/office/drawing/2014/main" id="{94BDEDF3-3469-4075-B63E-5D33CBDD1C9C}"/>
                  </a:ext>
                </a:extLst>
              </p:cNvPr>
              <p:cNvSpPr/>
              <p:nvPr/>
            </p:nvSpPr>
            <p:spPr>
              <a:xfrm flipV="1">
                <a:off x="45971" y="23618"/>
                <a:ext cx="1622560" cy="1667264"/>
              </a:xfrm>
              <a:prstGeom prst="round2DiagRect">
                <a:avLst>
                  <a:gd name="adj1" fmla="val 7948"/>
                  <a:gd name="adj2" fmla="val 45033"/>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42" name="Oval 41">
                <a:extLst>
                  <a:ext uri="{FF2B5EF4-FFF2-40B4-BE49-F238E27FC236}">
                    <a16:creationId xmlns:a16="http://schemas.microsoft.com/office/drawing/2014/main" id="{351990B9-E326-4F4C-A3AB-1B02349148E6}"/>
                  </a:ext>
                </a:extLst>
              </p:cNvPr>
              <p:cNvSpPr/>
              <p:nvPr/>
            </p:nvSpPr>
            <p:spPr>
              <a:xfrm>
                <a:off x="0" y="0"/>
                <a:ext cx="1714500" cy="1714500"/>
              </a:xfrm>
              <a:prstGeom prst="ellipse">
                <a:avLst/>
              </a:prstGeom>
              <a:solidFill>
                <a:schemeClr val="bg1"/>
              </a:solidFill>
              <a:ln>
                <a:solidFill>
                  <a:srgbClr val="005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24" name="TextBox 126">
              <a:extLst>
                <a:ext uri="{FF2B5EF4-FFF2-40B4-BE49-F238E27FC236}">
                  <a16:creationId xmlns:a16="http://schemas.microsoft.com/office/drawing/2014/main" id="{28E2EEF0-9099-4E9C-ADFC-17F02C815EC9}"/>
                </a:ext>
              </a:extLst>
            </p:cNvPr>
            <p:cNvSpPr txBox="1"/>
            <p:nvPr/>
          </p:nvSpPr>
          <p:spPr>
            <a:xfrm>
              <a:off x="666204" y="3371882"/>
              <a:ext cx="2520535" cy="708127"/>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اتخاذ القرارات</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4" name="رسم 15" descr="قائمة اختيار">
              <a:extLst>
                <a:ext uri="{FF2B5EF4-FFF2-40B4-BE49-F238E27FC236}">
                  <a16:creationId xmlns:a16="http://schemas.microsoft.com/office/drawing/2014/main" id="{D872B6EE-02C0-4407-B4E3-6C45E25D6C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50695" y="4069905"/>
              <a:ext cx="1023944" cy="1023627"/>
            </a:xfrm>
            <a:prstGeom prst="rect">
              <a:avLst/>
            </a:prstGeom>
          </p:spPr>
        </p:pic>
      </p:grpSp>
      <p:pic>
        <p:nvPicPr>
          <p:cNvPr id="44" name="Picture 43">
            <a:extLst>
              <a:ext uri="{FF2B5EF4-FFF2-40B4-BE49-F238E27FC236}">
                <a16:creationId xmlns:a16="http://schemas.microsoft.com/office/drawing/2014/main" id="{0B4058ED-0D2C-4706-962E-28D9AFE3E0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31620" y="1711061"/>
            <a:ext cx="5146939" cy="5146939"/>
          </a:xfrm>
          <a:prstGeom prst="rect">
            <a:avLst/>
          </a:prstGeom>
        </p:spPr>
      </p:pic>
    </p:spTree>
    <p:extLst>
      <p:ext uri="{BB962C8B-B14F-4D97-AF65-F5344CB8AC3E}">
        <p14:creationId xmlns:p14="http://schemas.microsoft.com/office/powerpoint/2010/main" val="685096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خطوات تحديد المسار الحرج في المشروع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19">
            <a:extLst>
              <a:ext uri="{FF2B5EF4-FFF2-40B4-BE49-F238E27FC236}">
                <a16:creationId xmlns:a16="http://schemas.microsoft.com/office/drawing/2014/main" id="{E7E982BC-14D2-4E66-BC70-AFF8841BC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461" y="1711061"/>
            <a:ext cx="5146939" cy="5146939"/>
          </a:xfrm>
          <a:prstGeom prst="rect">
            <a:avLst/>
          </a:prstGeom>
        </p:spPr>
      </p:pic>
      <p:sp>
        <p:nvSpPr>
          <p:cNvPr id="43" name="TextBox 42">
            <a:extLst>
              <a:ext uri="{FF2B5EF4-FFF2-40B4-BE49-F238E27FC236}">
                <a16:creationId xmlns:a16="http://schemas.microsoft.com/office/drawing/2014/main" id="{D969E173-DF87-429A-BB28-F97B369647A3}"/>
              </a:ext>
            </a:extLst>
          </p:cNvPr>
          <p:cNvSpPr txBox="1"/>
          <p:nvPr/>
        </p:nvSpPr>
        <p:spPr>
          <a:xfrm>
            <a:off x="5486400" y="1900808"/>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25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a:buSzPct val="150000"/>
            </a:pPr>
            <a:r>
              <a:rPr lang="ar-SA" dirty="0"/>
              <a:t>تحديد جميع الأنشطة في المشروع وتسلسلها المنطقي</a:t>
            </a:r>
            <a:endParaRPr lang="en-US" dirty="0"/>
          </a:p>
        </p:txBody>
      </p:sp>
      <p:sp>
        <p:nvSpPr>
          <p:cNvPr id="44" name="TextBox 43">
            <a:extLst>
              <a:ext uri="{FF2B5EF4-FFF2-40B4-BE49-F238E27FC236}">
                <a16:creationId xmlns:a16="http://schemas.microsoft.com/office/drawing/2014/main" id="{A75C251D-0F8A-4FF4-949B-EB19B692290E}"/>
              </a:ext>
            </a:extLst>
          </p:cNvPr>
          <p:cNvSpPr txBox="1"/>
          <p:nvPr/>
        </p:nvSpPr>
        <p:spPr>
          <a:xfrm>
            <a:off x="5486400" y="2753599"/>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تقدير المدة الزمنية المتوقعة لكل نشاط</a:t>
            </a:r>
            <a:endParaRPr lang="en-US" dirty="0"/>
          </a:p>
        </p:txBody>
      </p:sp>
      <p:sp>
        <p:nvSpPr>
          <p:cNvPr id="45" name="TextBox 44">
            <a:extLst>
              <a:ext uri="{FF2B5EF4-FFF2-40B4-BE49-F238E27FC236}">
                <a16:creationId xmlns:a16="http://schemas.microsoft.com/office/drawing/2014/main" id="{F9B3B11C-38CC-4099-87BF-F91C6E80D5CD}"/>
              </a:ext>
            </a:extLst>
          </p:cNvPr>
          <p:cNvSpPr txBox="1"/>
          <p:nvPr/>
        </p:nvSpPr>
        <p:spPr>
          <a:xfrm>
            <a:off x="5486400" y="3760588"/>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بناء شبكة المشروع لتوضيح العلاقات المنطقية بين الأنشطة</a:t>
            </a:r>
            <a:endParaRPr lang="en-US" dirty="0"/>
          </a:p>
        </p:txBody>
      </p:sp>
      <p:sp>
        <p:nvSpPr>
          <p:cNvPr id="46" name="TextBox 45">
            <a:extLst>
              <a:ext uri="{FF2B5EF4-FFF2-40B4-BE49-F238E27FC236}">
                <a16:creationId xmlns:a16="http://schemas.microsoft.com/office/drawing/2014/main" id="{ADE5DCFB-C411-446A-9E3D-2C016963EB5D}"/>
              </a:ext>
            </a:extLst>
          </p:cNvPr>
          <p:cNvSpPr txBox="1"/>
          <p:nvPr/>
        </p:nvSpPr>
        <p:spPr>
          <a:xfrm>
            <a:off x="5486400" y="4726242"/>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تحليل الشبكة لتحديد المسار الذي يستغرق أطول مدة زمنية</a:t>
            </a:r>
            <a:endParaRPr lang="en-US" dirty="0"/>
          </a:p>
        </p:txBody>
      </p:sp>
      <p:sp>
        <p:nvSpPr>
          <p:cNvPr id="47" name="TextBox 46">
            <a:extLst>
              <a:ext uri="{FF2B5EF4-FFF2-40B4-BE49-F238E27FC236}">
                <a16:creationId xmlns:a16="http://schemas.microsoft.com/office/drawing/2014/main" id="{DD7FA300-DDFA-4B81-AFD2-981824EB18F8}"/>
              </a:ext>
            </a:extLst>
          </p:cNvPr>
          <p:cNvSpPr txBox="1"/>
          <p:nvPr/>
        </p:nvSpPr>
        <p:spPr>
          <a:xfrm>
            <a:off x="5486400" y="5584685"/>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مراقبة المسار الحرج باستمرار والتعامل مع أي تأخيرات أو تغييرات قد تطرأ عليه</a:t>
            </a:r>
            <a:endParaRPr lang="en-US" dirty="0"/>
          </a:p>
        </p:txBody>
      </p:sp>
      <p:sp>
        <p:nvSpPr>
          <p:cNvPr id="48" name="TextBox 47">
            <a:extLst>
              <a:ext uri="{FF2B5EF4-FFF2-40B4-BE49-F238E27FC236}">
                <a16:creationId xmlns:a16="http://schemas.microsoft.com/office/drawing/2014/main" id="{704EE548-7824-4FDB-92E8-95C2CB8BE276}"/>
              </a:ext>
            </a:extLst>
          </p:cNvPr>
          <p:cNvSpPr txBox="1"/>
          <p:nvPr/>
        </p:nvSpPr>
        <p:spPr>
          <a:xfrm>
            <a:off x="2267398" y="-3845270"/>
            <a:ext cx="38286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لتحديد المسار الحرج للمشروع؟</a:t>
            </a:r>
            <a:endParaRPr lang="en-US" dirty="0"/>
          </a:p>
        </p:txBody>
      </p:sp>
      <p:pic>
        <p:nvPicPr>
          <p:cNvPr id="49" name="Picture 2" descr="Studying - Free education icons">
            <a:extLst>
              <a:ext uri="{FF2B5EF4-FFF2-40B4-BE49-F238E27FC236}">
                <a16:creationId xmlns:a16="http://schemas.microsoft.com/office/drawing/2014/main" id="{C8905981-6FD8-4DE3-9EF0-C29B12D80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302" y="-5413106"/>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211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randombar(horizontal)">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071CEFF-726E-4197-B429-B94E9C9433BD}"/>
              </a:ext>
            </a:extLst>
          </p:cNvPr>
          <p:cNvPicPr/>
          <p:nvPr/>
        </p:nvPicPr>
        <p:blipFill rotWithShape="1">
          <a:blip r:embed="rId2" cstate="print">
            <a:extLst>
              <a:ext uri="{28A0092B-C50C-407E-A947-70E740481C1C}">
                <a14:useLocalDpi xmlns:a14="http://schemas.microsoft.com/office/drawing/2010/main" val="0"/>
              </a:ext>
            </a:extLst>
          </a:blip>
          <a:srcRect l="11050" t="16186" r="7553" b="12845"/>
          <a:stretch/>
        </p:blipFill>
        <p:spPr bwMode="auto">
          <a:xfrm>
            <a:off x="645140" y="1825943"/>
            <a:ext cx="4526935" cy="3946207"/>
          </a:xfrm>
          <a:prstGeom prst="rect">
            <a:avLst/>
          </a:prstGeom>
          <a:noFill/>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67BBCBD5-97E2-433E-BE1F-043910306A13}"/>
              </a:ext>
            </a:extLst>
          </p:cNvPr>
          <p:cNvSpPr txBox="1"/>
          <p:nvPr/>
        </p:nvSpPr>
        <p:spPr>
          <a:xfrm>
            <a:off x="5486400" y="1364341"/>
            <a:ext cx="6188530" cy="1304203"/>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25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a:buSzPct val="150000"/>
            </a:pPr>
            <a:r>
              <a:rPr lang="ar-SA" dirty="0"/>
              <a:t>في البداية، أود أن أرحب بكم جميعاً مرة أخرى في هذه الدورة التدريبية المتميزة حول "إدارة المشاريع". نحن سعداء بوجودكم هنا وبحماسكم لتعلم هذه المهارة الحيوية</a:t>
            </a:r>
            <a:endParaRPr lang="en-US" dirty="0"/>
          </a:p>
        </p:txBody>
      </p:sp>
      <p:sp>
        <p:nvSpPr>
          <p:cNvPr id="24" name="TextBox 23">
            <a:extLst>
              <a:ext uri="{FF2B5EF4-FFF2-40B4-BE49-F238E27FC236}">
                <a16:creationId xmlns:a16="http://schemas.microsoft.com/office/drawing/2014/main" id="{4085AF68-E51B-4CE3-A0EC-A39D5F283A73}"/>
              </a:ext>
            </a:extLst>
          </p:cNvPr>
          <p:cNvSpPr txBox="1"/>
          <p:nvPr/>
        </p:nvSpPr>
        <p:spPr>
          <a:xfrm>
            <a:off x="5486400" y="2981825"/>
            <a:ext cx="6188530" cy="1719702"/>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dirty="0"/>
              <a:t>إدارة المشاريع هي مجال واسع وحيوي في عالم الأعمال اليوم. فهي تشمل مجموعة من الممارسات والأساليب المنظمة التي تهدف إلى تحقيق أهداف محددة ضمن قيود معينة مثل الوقت والتكلفة والنطاق والجودة</a:t>
            </a:r>
            <a:endParaRPr lang="en-US" dirty="0"/>
          </a:p>
        </p:txBody>
      </p:sp>
      <p:sp>
        <p:nvSpPr>
          <p:cNvPr id="25" name="TextBox 24">
            <a:extLst>
              <a:ext uri="{FF2B5EF4-FFF2-40B4-BE49-F238E27FC236}">
                <a16:creationId xmlns:a16="http://schemas.microsoft.com/office/drawing/2014/main" id="{0F791BB6-BE5D-4816-B169-1FD6747C93BD}"/>
              </a:ext>
            </a:extLst>
          </p:cNvPr>
          <p:cNvSpPr txBox="1"/>
          <p:nvPr/>
        </p:nvSpPr>
        <p:spPr>
          <a:xfrm>
            <a:off x="5486400" y="5014808"/>
            <a:ext cx="6188530" cy="1304203"/>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في جوهرها، إدارة المشاريع تتضمن تخطيط وتنظيم وتنسيق جهود فريق العمل لتحقيق نتائج محددة. وتتطلب هذه العملية مهارات متنوعة في التخطيط والتنفيذ والرقابة والتحكم</a:t>
            </a:r>
            <a:endParaRPr lang="en-US" dirty="0"/>
          </a:p>
        </p:txBody>
      </p:sp>
      <p:pic>
        <p:nvPicPr>
          <p:cNvPr id="26" name="Picture 25">
            <a:extLst>
              <a:ext uri="{FF2B5EF4-FFF2-40B4-BE49-F238E27FC236}">
                <a16:creationId xmlns:a16="http://schemas.microsoft.com/office/drawing/2014/main" id="{3D2B0EA6-5DD9-45BF-8470-656A05FA2D5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7665" y="1556772"/>
            <a:ext cx="4807902" cy="4807902"/>
          </a:xfrm>
          <a:prstGeom prst="rect">
            <a:avLst/>
          </a:prstGeom>
          <a:noFill/>
          <a:ln>
            <a:noFill/>
          </a:ln>
        </p:spPr>
      </p:pic>
    </p:spTree>
    <p:extLst>
      <p:ext uri="{BB962C8B-B14F-4D97-AF65-F5344CB8AC3E}">
        <p14:creationId xmlns:p14="http://schemas.microsoft.com/office/powerpoint/2010/main" val="2170735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19">
            <a:extLst>
              <a:ext uri="{FF2B5EF4-FFF2-40B4-BE49-F238E27FC236}">
                <a16:creationId xmlns:a16="http://schemas.microsoft.com/office/drawing/2014/main" id="{E7E982BC-14D2-4E66-BC70-AFF8841BC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986" y="1711061"/>
            <a:ext cx="5146939" cy="5146939"/>
          </a:xfrm>
          <a:prstGeom prst="rect">
            <a:avLst/>
          </a:prstGeom>
        </p:spPr>
      </p:pic>
      <p:sp>
        <p:nvSpPr>
          <p:cNvPr id="21" name="TextBox 20">
            <a:extLst>
              <a:ext uri="{FF2B5EF4-FFF2-40B4-BE49-F238E27FC236}">
                <a16:creationId xmlns:a16="http://schemas.microsoft.com/office/drawing/2014/main" id="{468B6631-3BA0-40F7-B05F-BC26BC52D8A8}"/>
              </a:ext>
            </a:extLst>
          </p:cNvPr>
          <p:cNvSpPr txBox="1"/>
          <p:nvPr/>
        </p:nvSpPr>
        <p:spPr>
          <a:xfrm>
            <a:off x="2267398" y="3698530"/>
            <a:ext cx="38286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لتحديد المسار الحرج للمشروع؟</a:t>
            </a:r>
            <a:endParaRPr lang="en-US" dirty="0"/>
          </a:p>
        </p:txBody>
      </p:sp>
      <p:pic>
        <p:nvPicPr>
          <p:cNvPr id="22" name="Picture 2" descr="Studying - Free education icons">
            <a:extLst>
              <a:ext uri="{FF2B5EF4-FFF2-40B4-BE49-F238E27FC236}">
                <a16:creationId xmlns:a16="http://schemas.microsoft.com/office/drawing/2014/main" id="{54873CF8-9685-4420-9AB1-EF8CEB092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dea 3d Images - Free Download on Freepik">
            <a:extLst>
              <a:ext uri="{FF2B5EF4-FFF2-40B4-BE49-F238E27FC236}">
                <a16:creationId xmlns:a16="http://schemas.microsoft.com/office/drawing/2014/main" id="{6201ABF6-04C9-46A9-B2D1-1EED8875201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33728"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433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1" name="TextBox 20">
            <a:extLst>
              <a:ext uri="{FF2B5EF4-FFF2-40B4-BE49-F238E27FC236}">
                <a16:creationId xmlns:a16="http://schemas.microsoft.com/office/drawing/2014/main" id="{468B6631-3BA0-40F7-B05F-BC26BC52D8A8}"/>
              </a:ext>
            </a:extLst>
          </p:cNvPr>
          <p:cNvSpPr txBox="1"/>
          <p:nvPr/>
        </p:nvSpPr>
        <p:spPr>
          <a:xfrm>
            <a:off x="2267398" y="10137430"/>
            <a:ext cx="38286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لتحديد المسار الحرج للمشروع؟</a:t>
            </a:r>
            <a:endParaRPr lang="en-US" dirty="0"/>
          </a:p>
        </p:txBody>
      </p:sp>
      <p:pic>
        <p:nvPicPr>
          <p:cNvPr id="22" name="Picture 2" descr="Studying - Free education icons">
            <a:extLst>
              <a:ext uri="{FF2B5EF4-FFF2-40B4-BE49-F238E27FC236}">
                <a16:creationId xmlns:a16="http://schemas.microsoft.com/office/drawing/2014/main" id="{54873CF8-9685-4420-9AB1-EF8CEB092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5695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dea 3d Images - Free Download on Freepik">
            <a:extLst>
              <a:ext uri="{FF2B5EF4-FFF2-40B4-BE49-F238E27FC236}">
                <a16:creationId xmlns:a16="http://schemas.microsoft.com/office/drawing/2014/main" id="{DF11A903-7BB1-41CF-B4F5-DFF733E532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5109A7E-6892-4464-B1D3-43D229B4A68C}"/>
              </a:ext>
            </a:extLst>
          </p:cNvPr>
          <p:cNvSpPr txBox="1"/>
          <p:nvPr/>
        </p:nvSpPr>
        <p:spPr>
          <a:xfrm>
            <a:off x="4811275" y="2059722"/>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رسم مخطط الشبكة للمشروع وتحديد الأنشطة المتتابعة والمتوازية</a:t>
            </a:r>
            <a:endParaRPr lang="en-US" dirty="0"/>
          </a:p>
        </p:txBody>
      </p:sp>
      <p:sp>
        <p:nvSpPr>
          <p:cNvPr id="25" name="TextBox 24">
            <a:extLst>
              <a:ext uri="{FF2B5EF4-FFF2-40B4-BE49-F238E27FC236}">
                <a16:creationId xmlns:a16="http://schemas.microsoft.com/office/drawing/2014/main" id="{BB02C52D-59C2-47A7-AFCA-DA9CC7A3AFE0}"/>
              </a:ext>
            </a:extLst>
          </p:cNvPr>
          <p:cNvSpPr txBox="1"/>
          <p:nvPr/>
        </p:nvSpPr>
        <p:spPr>
          <a:xfrm>
            <a:off x="4811275" y="3395745"/>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تقدير الوقت اللازم لإنجاز كل نشاط</a:t>
            </a:r>
            <a:endParaRPr lang="en-US" dirty="0"/>
          </a:p>
        </p:txBody>
      </p:sp>
      <p:sp>
        <p:nvSpPr>
          <p:cNvPr id="26" name="TextBox 25">
            <a:extLst>
              <a:ext uri="{FF2B5EF4-FFF2-40B4-BE49-F238E27FC236}">
                <a16:creationId xmlns:a16="http://schemas.microsoft.com/office/drawing/2014/main" id="{14A2876E-7613-4B72-89C6-7724BEB910CA}"/>
              </a:ext>
            </a:extLst>
          </p:cNvPr>
          <p:cNvSpPr txBox="1"/>
          <p:nvPr/>
        </p:nvSpPr>
        <p:spPr>
          <a:xfrm>
            <a:off x="4811275" y="4350450"/>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تحديد المسار الذي يستغرق أطول وقت من البداية إلى النهاية</a:t>
            </a:r>
            <a:endParaRPr lang="en-US" dirty="0"/>
          </a:p>
        </p:txBody>
      </p:sp>
      <p:sp>
        <p:nvSpPr>
          <p:cNvPr id="27" name="TextBox 26">
            <a:extLst>
              <a:ext uri="{FF2B5EF4-FFF2-40B4-BE49-F238E27FC236}">
                <a16:creationId xmlns:a16="http://schemas.microsoft.com/office/drawing/2014/main" id="{1A74719D-C2C7-4116-8828-17999B3F6383}"/>
              </a:ext>
            </a:extLst>
          </p:cNvPr>
          <p:cNvSpPr txBox="1"/>
          <p:nvPr/>
        </p:nvSpPr>
        <p:spPr>
          <a:xfrm>
            <a:off x="4811275" y="5305155"/>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التركيز على إدارة الأنشطة الحرجة في هذا المسار لتقليل التأخير الإجمالي للمشروع</a:t>
            </a:r>
            <a:endParaRPr lang="en-US" dirty="0"/>
          </a:p>
        </p:txBody>
      </p:sp>
      <p:pic>
        <p:nvPicPr>
          <p:cNvPr id="28" name="Picture 27">
            <a:extLst>
              <a:ext uri="{FF2B5EF4-FFF2-40B4-BE49-F238E27FC236}">
                <a16:creationId xmlns:a16="http://schemas.microsoft.com/office/drawing/2014/main" id="{E29E0313-5514-4E50-A51E-F95B340D29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1737" y="1686934"/>
            <a:ext cx="4838355" cy="4838355"/>
          </a:xfrm>
          <a:prstGeom prst="rect">
            <a:avLst/>
          </a:prstGeom>
        </p:spPr>
      </p:pic>
      <p:sp>
        <p:nvSpPr>
          <p:cNvPr id="29" name="TextBox 28">
            <a:extLst>
              <a:ext uri="{FF2B5EF4-FFF2-40B4-BE49-F238E27FC236}">
                <a16:creationId xmlns:a16="http://schemas.microsoft.com/office/drawing/2014/main" id="{135BFAA7-F200-40F5-B49F-713EB805F54F}"/>
              </a:ext>
            </a:extLst>
          </p:cNvPr>
          <p:cNvSpPr txBox="1"/>
          <p:nvPr/>
        </p:nvSpPr>
        <p:spPr>
          <a:xfrm>
            <a:off x="13824155" y="2494970"/>
            <a:ext cx="5108431" cy="2793072"/>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المخاطر في المشاريع هي أي حدث أو ظرف غير متوقع قد يؤثر سلباً على أهداف المشروع، سواء كان ذلك على المستوى الزمني أو التكلفة أو الجودة. وتشمل هذه المخاطر مجموعة واسعة من العوامل كالمخاطر الفنية أو التنظيمية أو البيئية أو السياسية وغيرها</a:t>
            </a:r>
            <a:endParaRPr lang="en-US" dirty="0"/>
          </a:p>
        </p:txBody>
      </p:sp>
    </p:spTree>
    <p:extLst>
      <p:ext uri="{BB962C8B-B14F-4D97-AF65-F5344CB8AC3E}">
        <p14:creationId xmlns:p14="http://schemas.microsoft.com/office/powerpoint/2010/main" val="602396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إدارة المخاطر المحتملة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3" name="Picture 2" descr="Idea 3d Images - Free Download on Freepik">
            <a:extLst>
              <a:ext uri="{FF2B5EF4-FFF2-40B4-BE49-F238E27FC236}">
                <a16:creationId xmlns:a16="http://schemas.microsoft.com/office/drawing/2014/main" id="{DF11A903-7BB1-41CF-B4F5-DFF733E532A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535107"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310EF6-0C2D-4C78-86C2-56A9471CDD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845" y="1686934"/>
            <a:ext cx="4838355" cy="4838355"/>
          </a:xfrm>
          <a:prstGeom prst="rect">
            <a:avLst/>
          </a:prstGeom>
        </p:spPr>
      </p:pic>
      <p:sp>
        <p:nvSpPr>
          <p:cNvPr id="28" name="TextBox 27">
            <a:extLst>
              <a:ext uri="{FF2B5EF4-FFF2-40B4-BE49-F238E27FC236}">
                <a16:creationId xmlns:a16="http://schemas.microsoft.com/office/drawing/2014/main" id="{2C61A63B-1BD4-412D-A985-468EDE92F189}"/>
              </a:ext>
            </a:extLst>
          </p:cNvPr>
          <p:cNvSpPr txBox="1"/>
          <p:nvPr/>
        </p:nvSpPr>
        <p:spPr>
          <a:xfrm>
            <a:off x="6096000" y="2494970"/>
            <a:ext cx="5108431" cy="2239074"/>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المخاطر في المشاريع هي أي حدث أو ظرف غير متوقع قد يؤثر سلباً على أهداف المشروع، سواء كان ذلك على المستوى الزمني أو التكلفة أو الجودة. وتشمل هذه المخاطر مجموعة واسعة من العوامل كالمخاطر الفنية أو التنظيمية أو البيئية أو السياسية وغيرها</a:t>
            </a:r>
            <a:endParaRPr lang="en-US" dirty="0"/>
          </a:p>
        </p:txBody>
      </p:sp>
    </p:spTree>
    <p:extLst>
      <p:ext uri="{BB962C8B-B14F-4D97-AF65-F5344CB8AC3E}">
        <p14:creationId xmlns:p14="http://schemas.microsoft.com/office/powerpoint/2010/main" val="4035950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أشكال </a:t>
              </a:r>
              <a:r>
                <a:rPr lang="ar-SA" sz="2400" b="1" dirty="0">
                  <a:solidFill>
                    <a:srgbClr val="627383"/>
                  </a:solidFill>
                  <a:latin typeface="Times New Roman" panose="02020603050405020304" pitchFamily="18" charset="0"/>
                  <a:cs typeface="GE Dinar Two Medium" panose="020A0503020102020204" pitchFamily="18" charset="-78"/>
                </a:rPr>
                <a:t>تأثير المخاطر على الجدول الزمني للمشروع </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87310EF6-0C2D-4C78-86C2-56A9471CD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6852" y="1686934"/>
            <a:ext cx="4838355" cy="4838355"/>
          </a:xfrm>
          <a:prstGeom prst="rect">
            <a:avLst/>
          </a:prstGeom>
        </p:spPr>
      </p:pic>
      <p:sp>
        <p:nvSpPr>
          <p:cNvPr id="28" name="TextBox 27">
            <a:extLst>
              <a:ext uri="{FF2B5EF4-FFF2-40B4-BE49-F238E27FC236}">
                <a16:creationId xmlns:a16="http://schemas.microsoft.com/office/drawing/2014/main" id="{2C61A63B-1BD4-412D-A985-468EDE92F189}"/>
              </a:ext>
            </a:extLst>
          </p:cNvPr>
          <p:cNvSpPr txBox="1"/>
          <p:nvPr/>
        </p:nvSpPr>
        <p:spPr>
          <a:xfrm>
            <a:off x="13971639" y="2494970"/>
            <a:ext cx="5108431" cy="2239074"/>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المخاطر في المشاريع هي أي حدث أو ظرف غير متوقع قد يؤثر سلباً على أهداف المشروع، سواء كان ذلك على المستوى الزمني أو التكلفة أو الجودة. وتشمل هذه المخاطر مجموعة واسعة من العوامل كالمخاطر الفنية أو التنظيمية أو البيئية أو السياسية وغيرها</a:t>
            </a:r>
            <a:endParaRPr lang="en-US" dirty="0"/>
          </a:p>
        </p:txBody>
      </p:sp>
      <p:grpSp>
        <p:nvGrpSpPr>
          <p:cNvPr id="2" name="Group 1">
            <a:extLst>
              <a:ext uri="{FF2B5EF4-FFF2-40B4-BE49-F238E27FC236}">
                <a16:creationId xmlns:a16="http://schemas.microsoft.com/office/drawing/2014/main" id="{0F93BD47-837B-417C-9030-5A64DCC2AA19}"/>
              </a:ext>
            </a:extLst>
          </p:cNvPr>
          <p:cNvGrpSpPr/>
          <p:nvPr/>
        </p:nvGrpSpPr>
        <p:grpSpPr>
          <a:xfrm>
            <a:off x="6062396" y="2491603"/>
            <a:ext cx="2898963" cy="3124202"/>
            <a:chOff x="6062396" y="2491603"/>
            <a:chExt cx="2898963" cy="3124202"/>
          </a:xfrm>
        </p:grpSpPr>
        <p:grpSp>
          <p:nvGrpSpPr>
            <p:cNvPr id="31" name="Group 30">
              <a:extLst>
                <a:ext uri="{FF2B5EF4-FFF2-40B4-BE49-F238E27FC236}">
                  <a16:creationId xmlns:a16="http://schemas.microsoft.com/office/drawing/2014/main" id="{72EB7372-E574-47D8-9EDD-40725AAE76A9}"/>
                </a:ext>
              </a:extLst>
            </p:cNvPr>
            <p:cNvGrpSpPr/>
            <p:nvPr/>
          </p:nvGrpSpPr>
          <p:grpSpPr>
            <a:xfrm>
              <a:off x="6089634" y="2491603"/>
              <a:ext cx="2871725" cy="3124202"/>
              <a:chOff x="2996658" y="0"/>
              <a:chExt cx="1989763" cy="2165240"/>
            </a:xfrm>
          </p:grpSpPr>
          <p:sp>
            <p:nvSpPr>
              <p:cNvPr id="46" name="Freeform: Shape 45">
                <a:extLst>
                  <a:ext uri="{FF2B5EF4-FFF2-40B4-BE49-F238E27FC236}">
                    <a16:creationId xmlns:a16="http://schemas.microsoft.com/office/drawing/2014/main" id="{4931469A-E518-4EC0-9D6F-2A34EE7BF580}"/>
                  </a:ext>
                </a:extLst>
              </p:cNvPr>
              <p:cNvSpPr/>
              <p:nvPr/>
            </p:nvSpPr>
            <p:spPr>
              <a:xfrm>
                <a:off x="2996658" y="0"/>
                <a:ext cx="1082620" cy="2165240"/>
              </a:xfrm>
              <a:custGeom>
                <a:avLst/>
                <a:gdLst>
                  <a:gd name="connsiteX0" fmla="*/ 1082620 w 1082620"/>
                  <a:gd name="connsiteY0" fmla="*/ 0 h 2165240"/>
                  <a:gd name="connsiteX1" fmla="*/ 1082620 w 1082620"/>
                  <a:gd name="connsiteY1" fmla="*/ 2165240 h 2165240"/>
                  <a:gd name="connsiteX2" fmla="*/ 0 w 1082620"/>
                  <a:gd name="connsiteY2" fmla="*/ 1082620 h 2165240"/>
                  <a:gd name="connsiteX3" fmla="*/ 1082620 w 1082620"/>
                  <a:gd name="connsiteY3" fmla="*/ 0 h 2165240"/>
                </a:gdLst>
                <a:ahLst/>
                <a:cxnLst>
                  <a:cxn ang="0">
                    <a:pos x="connsiteX0" y="connsiteY0"/>
                  </a:cxn>
                  <a:cxn ang="0">
                    <a:pos x="connsiteX1" y="connsiteY1"/>
                  </a:cxn>
                  <a:cxn ang="0">
                    <a:pos x="connsiteX2" y="connsiteY2"/>
                  </a:cxn>
                  <a:cxn ang="0">
                    <a:pos x="connsiteX3" y="connsiteY3"/>
                  </a:cxn>
                </a:cxnLst>
                <a:rect l="l" t="t" r="r" b="b"/>
                <a:pathLst>
                  <a:path w="1082620" h="2165240">
                    <a:moveTo>
                      <a:pt x="1082620" y="0"/>
                    </a:moveTo>
                    <a:lnTo>
                      <a:pt x="1082620" y="2165240"/>
                    </a:lnTo>
                    <a:cubicBezTo>
                      <a:pt x="484705" y="2165240"/>
                      <a:pt x="0" y="1680535"/>
                      <a:pt x="0" y="1082620"/>
                    </a:cubicBezTo>
                    <a:cubicBezTo>
                      <a:pt x="0" y="484705"/>
                      <a:pt x="484705" y="0"/>
                      <a:pt x="1082620" y="0"/>
                    </a:cubicBez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p>
            </p:txBody>
          </p:sp>
          <p:sp>
            <p:nvSpPr>
              <p:cNvPr id="47" name="Oval 46">
                <a:extLst>
                  <a:ext uri="{FF2B5EF4-FFF2-40B4-BE49-F238E27FC236}">
                    <a16:creationId xmlns:a16="http://schemas.microsoft.com/office/drawing/2014/main" id="{E145D001-1B8E-4CFD-9285-83E7A8E4997B}"/>
                  </a:ext>
                </a:extLst>
              </p:cNvPr>
              <p:cNvSpPr/>
              <p:nvPr/>
            </p:nvSpPr>
            <p:spPr>
              <a:xfrm>
                <a:off x="3172135" y="175477"/>
                <a:ext cx="1814286" cy="1814286"/>
              </a:xfrm>
              <a:prstGeom prst="ellipse">
                <a:avLst/>
              </a:prstGeom>
              <a:solidFill>
                <a:schemeClr val="bg1"/>
              </a:solidFill>
              <a:ln>
                <a:solidFill>
                  <a:srgbClr val="005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8" name="Freeform: Shape 47">
                <a:extLst>
                  <a:ext uri="{FF2B5EF4-FFF2-40B4-BE49-F238E27FC236}">
                    <a16:creationId xmlns:a16="http://schemas.microsoft.com/office/drawing/2014/main" id="{2C7550E6-6C10-413C-93A5-9912AF91D148}"/>
                  </a:ext>
                </a:extLst>
              </p:cNvPr>
              <p:cNvSpPr/>
              <p:nvPr/>
            </p:nvSpPr>
            <p:spPr>
              <a:xfrm>
                <a:off x="3177568" y="624454"/>
                <a:ext cx="458166" cy="916333"/>
              </a:xfrm>
              <a:custGeom>
                <a:avLst/>
                <a:gdLst>
                  <a:gd name="connsiteX0" fmla="*/ 0 w 1082620"/>
                  <a:gd name="connsiteY0" fmla="*/ 0 h 2165240"/>
                  <a:gd name="connsiteX1" fmla="*/ 1082620 w 1082620"/>
                  <a:gd name="connsiteY1" fmla="*/ 1082620 h 2165240"/>
                  <a:gd name="connsiteX2" fmla="*/ 0 w 1082620"/>
                  <a:gd name="connsiteY2" fmla="*/ 2165240 h 2165240"/>
                  <a:gd name="connsiteX3" fmla="*/ 0 w 1082620"/>
                  <a:gd name="connsiteY3" fmla="*/ 0 h 2165240"/>
                </a:gdLst>
                <a:ahLst/>
                <a:cxnLst>
                  <a:cxn ang="0">
                    <a:pos x="connsiteX0" y="connsiteY0"/>
                  </a:cxn>
                  <a:cxn ang="0">
                    <a:pos x="connsiteX1" y="connsiteY1"/>
                  </a:cxn>
                  <a:cxn ang="0">
                    <a:pos x="connsiteX2" y="connsiteY2"/>
                  </a:cxn>
                  <a:cxn ang="0">
                    <a:pos x="connsiteX3" y="connsiteY3"/>
                  </a:cxn>
                </a:cxnLst>
                <a:rect l="l" t="t" r="r" b="b"/>
                <a:pathLst>
                  <a:path w="1082620" h="2165240">
                    <a:moveTo>
                      <a:pt x="0" y="0"/>
                    </a:moveTo>
                    <a:cubicBezTo>
                      <a:pt x="597915" y="0"/>
                      <a:pt x="1082620" y="484705"/>
                      <a:pt x="1082620" y="1082620"/>
                    </a:cubicBezTo>
                    <a:cubicBezTo>
                      <a:pt x="1082620" y="1680535"/>
                      <a:pt x="597915" y="2165240"/>
                      <a:pt x="0" y="2165240"/>
                    </a:cubicBezTo>
                    <a:lnTo>
                      <a:pt x="0" y="0"/>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p>
            </p:txBody>
          </p:sp>
        </p:grpSp>
        <p:sp>
          <p:nvSpPr>
            <p:cNvPr id="32" name="TextBox 158">
              <a:extLst>
                <a:ext uri="{FF2B5EF4-FFF2-40B4-BE49-F238E27FC236}">
                  <a16:creationId xmlns:a16="http://schemas.microsoft.com/office/drawing/2014/main" id="{ABE0B7E4-B6A7-4D3A-B103-2F405B1B60CB}"/>
                </a:ext>
              </a:extLst>
            </p:cNvPr>
            <p:cNvSpPr txBox="1"/>
            <p:nvPr/>
          </p:nvSpPr>
          <p:spPr>
            <a:xfrm>
              <a:off x="6828718" y="3864926"/>
              <a:ext cx="2131809" cy="1316634"/>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إطالة مدة المشروع</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3" name="TextBox 159">
              <a:extLst>
                <a:ext uri="{FF2B5EF4-FFF2-40B4-BE49-F238E27FC236}">
                  <a16:creationId xmlns:a16="http://schemas.microsoft.com/office/drawing/2014/main" id="{9213FEF1-561C-4174-A357-B74AA3A4DC52}"/>
                </a:ext>
              </a:extLst>
            </p:cNvPr>
            <p:cNvSpPr txBox="1"/>
            <p:nvPr/>
          </p:nvSpPr>
          <p:spPr>
            <a:xfrm>
              <a:off x="6062396" y="3679841"/>
              <a:ext cx="949409" cy="879417"/>
            </a:xfrm>
            <a:prstGeom prst="rect">
              <a:avLst/>
            </a:prstGeom>
            <a:noFill/>
          </p:spPr>
          <p:txBody>
            <a:bodyPr wrap="square" rtlCol="0">
              <a:noAutofit/>
            </a:bodyPr>
            <a:lstStyle/>
            <a:p>
              <a:pPr marL="0" marR="0" algn="ctr" rtl="0">
                <a:lnSpc>
                  <a:spcPct val="115000"/>
                </a:lnSpc>
                <a:spcBef>
                  <a:spcPts val="0"/>
                </a:spcBef>
                <a:spcAft>
                  <a:spcPts val="0"/>
                </a:spcAft>
              </a:pPr>
              <a:r>
                <a:rPr lang="en-US" sz="36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02</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2" name="Graphic 2" descr="Clock with solid fill">
              <a:extLst>
                <a:ext uri="{FF2B5EF4-FFF2-40B4-BE49-F238E27FC236}">
                  <a16:creationId xmlns:a16="http://schemas.microsoft.com/office/drawing/2014/main" id="{6A7E6BF5-B31C-453E-AC5E-5A317B61A34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4265" y="2948480"/>
              <a:ext cx="881616" cy="881476"/>
            </a:xfrm>
            <a:prstGeom prst="rect">
              <a:avLst/>
            </a:prstGeom>
          </p:spPr>
        </p:pic>
      </p:grpSp>
      <p:grpSp>
        <p:nvGrpSpPr>
          <p:cNvPr id="6" name="Group 5">
            <a:extLst>
              <a:ext uri="{FF2B5EF4-FFF2-40B4-BE49-F238E27FC236}">
                <a16:creationId xmlns:a16="http://schemas.microsoft.com/office/drawing/2014/main" id="{848420FA-8339-4656-A900-A0473A668F2E}"/>
              </a:ext>
            </a:extLst>
          </p:cNvPr>
          <p:cNvGrpSpPr/>
          <p:nvPr/>
        </p:nvGrpSpPr>
        <p:grpSpPr>
          <a:xfrm>
            <a:off x="182782" y="2491603"/>
            <a:ext cx="2898788" cy="3124202"/>
            <a:chOff x="182782" y="2491603"/>
            <a:chExt cx="2898788" cy="3124202"/>
          </a:xfrm>
        </p:grpSpPr>
        <p:grpSp>
          <p:nvGrpSpPr>
            <p:cNvPr id="37" name="Group 36">
              <a:extLst>
                <a:ext uri="{FF2B5EF4-FFF2-40B4-BE49-F238E27FC236}">
                  <a16:creationId xmlns:a16="http://schemas.microsoft.com/office/drawing/2014/main" id="{1ED7FCBB-ABC2-42BD-9A44-1340154B4A8D}"/>
                </a:ext>
              </a:extLst>
            </p:cNvPr>
            <p:cNvGrpSpPr/>
            <p:nvPr/>
          </p:nvGrpSpPr>
          <p:grpSpPr>
            <a:xfrm>
              <a:off x="209845" y="2491603"/>
              <a:ext cx="2871725" cy="3124202"/>
              <a:chOff x="0" y="0"/>
              <a:chExt cx="1989763" cy="2165240"/>
            </a:xfrm>
          </p:grpSpPr>
          <p:sp>
            <p:nvSpPr>
              <p:cNvPr id="40" name="Freeform: Shape 39">
                <a:extLst>
                  <a:ext uri="{FF2B5EF4-FFF2-40B4-BE49-F238E27FC236}">
                    <a16:creationId xmlns:a16="http://schemas.microsoft.com/office/drawing/2014/main" id="{FE8EF9D2-24AD-42B5-A141-E2A0C8E9A5E0}"/>
                  </a:ext>
                </a:extLst>
              </p:cNvPr>
              <p:cNvSpPr/>
              <p:nvPr/>
            </p:nvSpPr>
            <p:spPr>
              <a:xfrm>
                <a:off x="0" y="0"/>
                <a:ext cx="1082620" cy="2165240"/>
              </a:xfrm>
              <a:custGeom>
                <a:avLst/>
                <a:gdLst>
                  <a:gd name="connsiteX0" fmla="*/ 1082620 w 1082620"/>
                  <a:gd name="connsiteY0" fmla="*/ 0 h 2165240"/>
                  <a:gd name="connsiteX1" fmla="*/ 1082620 w 1082620"/>
                  <a:gd name="connsiteY1" fmla="*/ 2165240 h 2165240"/>
                  <a:gd name="connsiteX2" fmla="*/ 0 w 1082620"/>
                  <a:gd name="connsiteY2" fmla="*/ 1082620 h 2165240"/>
                  <a:gd name="connsiteX3" fmla="*/ 1082620 w 1082620"/>
                  <a:gd name="connsiteY3" fmla="*/ 0 h 2165240"/>
                </a:gdLst>
                <a:ahLst/>
                <a:cxnLst>
                  <a:cxn ang="0">
                    <a:pos x="connsiteX0" y="connsiteY0"/>
                  </a:cxn>
                  <a:cxn ang="0">
                    <a:pos x="connsiteX1" y="connsiteY1"/>
                  </a:cxn>
                  <a:cxn ang="0">
                    <a:pos x="connsiteX2" y="connsiteY2"/>
                  </a:cxn>
                  <a:cxn ang="0">
                    <a:pos x="connsiteX3" y="connsiteY3"/>
                  </a:cxn>
                </a:cxnLst>
                <a:rect l="l" t="t" r="r" b="b"/>
                <a:pathLst>
                  <a:path w="1082620" h="2165240">
                    <a:moveTo>
                      <a:pt x="1082620" y="0"/>
                    </a:moveTo>
                    <a:lnTo>
                      <a:pt x="1082620" y="2165240"/>
                    </a:lnTo>
                    <a:cubicBezTo>
                      <a:pt x="484705" y="2165240"/>
                      <a:pt x="0" y="1680535"/>
                      <a:pt x="0" y="1082620"/>
                    </a:cubicBezTo>
                    <a:cubicBezTo>
                      <a:pt x="0" y="484705"/>
                      <a:pt x="484705" y="0"/>
                      <a:pt x="1082620" y="0"/>
                    </a:cubicBez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p>
            </p:txBody>
          </p:sp>
          <p:sp>
            <p:nvSpPr>
              <p:cNvPr id="41" name="Oval 40">
                <a:extLst>
                  <a:ext uri="{FF2B5EF4-FFF2-40B4-BE49-F238E27FC236}">
                    <a16:creationId xmlns:a16="http://schemas.microsoft.com/office/drawing/2014/main" id="{B984D8AE-7B98-41EC-8CCC-4BFCC39B568D}"/>
                  </a:ext>
                </a:extLst>
              </p:cNvPr>
              <p:cNvSpPr/>
              <p:nvPr/>
            </p:nvSpPr>
            <p:spPr>
              <a:xfrm>
                <a:off x="175477" y="175477"/>
                <a:ext cx="1814286" cy="1814286"/>
              </a:xfrm>
              <a:prstGeom prst="ellipse">
                <a:avLst/>
              </a:prstGeom>
              <a:solidFill>
                <a:schemeClr val="bg1"/>
              </a:solidFill>
              <a:ln>
                <a:solidFill>
                  <a:srgbClr val="005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2" name="Freeform: Shape 41">
                <a:extLst>
                  <a:ext uri="{FF2B5EF4-FFF2-40B4-BE49-F238E27FC236}">
                    <a16:creationId xmlns:a16="http://schemas.microsoft.com/office/drawing/2014/main" id="{C9E2D14E-53AF-4F81-9594-A1D9242C89D8}"/>
                  </a:ext>
                </a:extLst>
              </p:cNvPr>
              <p:cNvSpPr/>
              <p:nvPr/>
            </p:nvSpPr>
            <p:spPr>
              <a:xfrm>
                <a:off x="180910" y="624454"/>
                <a:ext cx="458166" cy="916333"/>
              </a:xfrm>
              <a:custGeom>
                <a:avLst/>
                <a:gdLst>
                  <a:gd name="connsiteX0" fmla="*/ 0 w 1082620"/>
                  <a:gd name="connsiteY0" fmla="*/ 0 h 2165240"/>
                  <a:gd name="connsiteX1" fmla="*/ 1082620 w 1082620"/>
                  <a:gd name="connsiteY1" fmla="*/ 1082620 h 2165240"/>
                  <a:gd name="connsiteX2" fmla="*/ 0 w 1082620"/>
                  <a:gd name="connsiteY2" fmla="*/ 2165240 h 2165240"/>
                  <a:gd name="connsiteX3" fmla="*/ 0 w 1082620"/>
                  <a:gd name="connsiteY3" fmla="*/ 0 h 2165240"/>
                </a:gdLst>
                <a:ahLst/>
                <a:cxnLst>
                  <a:cxn ang="0">
                    <a:pos x="connsiteX0" y="connsiteY0"/>
                  </a:cxn>
                  <a:cxn ang="0">
                    <a:pos x="connsiteX1" y="connsiteY1"/>
                  </a:cxn>
                  <a:cxn ang="0">
                    <a:pos x="connsiteX2" y="connsiteY2"/>
                  </a:cxn>
                  <a:cxn ang="0">
                    <a:pos x="connsiteX3" y="connsiteY3"/>
                  </a:cxn>
                </a:cxnLst>
                <a:rect l="l" t="t" r="r" b="b"/>
                <a:pathLst>
                  <a:path w="1082620" h="2165240">
                    <a:moveTo>
                      <a:pt x="0" y="0"/>
                    </a:moveTo>
                    <a:cubicBezTo>
                      <a:pt x="597915" y="0"/>
                      <a:pt x="1082620" y="484705"/>
                      <a:pt x="1082620" y="1082620"/>
                    </a:cubicBezTo>
                    <a:cubicBezTo>
                      <a:pt x="1082620" y="1680535"/>
                      <a:pt x="597915" y="2165240"/>
                      <a:pt x="0" y="2165240"/>
                    </a:cubicBezTo>
                    <a:lnTo>
                      <a:pt x="0" y="0"/>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p>
            </p:txBody>
          </p:sp>
        </p:grpSp>
        <p:sp>
          <p:nvSpPr>
            <p:cNvPr id="38" name="TextBox 164">
              <a:extLst>
                <a:ext uri="{FF2B5EF4-FFF2-40B4-BE49-F238E27FC236}">
                  <a16:creationId xmlns:a16="http://schemas.microsoft.com/office/drawing/2014/main" id="{804B26EF-0EC6-461E-922F-7B5E402DC12A}"/>
                </a:ext>
              </a:extLst>
            </p:cNvPr>
            <p:cNvSpPr txBox="1"/>
            <p:nvPr/>
          </p:nvSpPr>
          <p:spPr>
            <a:xfrm>
              <a:off x="852640" y="3875966"/>
              <a:ext cx="2064528" cy="1316634"/>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زيادة التكاليف</a:t>
              </a:r>
              <a:endParaRPr lang="en-US" sz="28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9" name="TextBox 165">
              <a:extLst>
                <a:ext uri="{FF2B5EF4-FFF2-40B4-BE49-F238E27FC236}">
                  <a16:creationId xmlns:a16="http://schemas.microsoft.com/office/drawing/2014/main" id="{D319CE9F-5866-423F-AB0B-5725BB58E52A}"/>
                </a:ext>
              </a:extLst>
            </p:cNvPr>
            <p:cNvSpPr txBox="1"/>
            <p:nvPr/>
          </p:nvSpPr>
          <p:spPr>
            <a:xfrm>
              <a:off x="182782" y="3679841"/>
              <a:ext cx="949409" cy="879417"/>
            </a:xfrm>
            <a:prstGeom prst="rect">
              <a:avLst/>
            </a:prstGeom>
            <a:noFill/>
          </p:spPr>
          <p:txBody>
            <a:bodyPr wrap="square" rtlCol="0">
              <a:noAutofit/>
            </a:bodyPr>
            <a:lstStyle/>
            <a:p>
              <a:pPr marL="0" marR="0" algn="ctr" rtl="0">
                <a:lnSpc>
                  <a:spcPct val="115000"/>
                </a:lnSpc>
                <a:spcBef>
                  <a:spcPts val="0"/>
                </a:spcBef>
                <a:spcAft>
                  <a:spcPts val="0"/>
                </a:spcAft>
              </a:pPr>
              <a:r>
                <a:rPr lang="en-US" sz="36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04</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4" name="Graphic 53" descr="Coins with solid fill">
              <a:extLst>
                <a:ext uri="{FF2B5EF4-FFF2-40B4-BE49-F238E27FC236}">
                  <a16:creationId xmlns:a16="http://schemas.microsoft.com/office/drawing/2014/main" id="{168F7411-C291-4C71-BF3D-104D71E947A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97658" y="2970820"/>
              <a:ext cx="922936" cy="922706"/>
            </a:xfrm>
            <a:prstGeom prst="rect">
              <a:avLst/>
            </a:prstGeom>
          </p:spPr>
        </p:pic>
      </p:grpSp>
      <p:grpSp>
        <p:nvGrpSpPr>
          <p:cNvPr id="5" name="Group 4">
            <a:extLst>
              <a:ext uri="{FF2B5EF4-FFF2-40B4-BE49-F238E27FC236}">
                <a16:creationId xmlns:a16="http://schemas.microsoft.com/office/drawing/2014/main" id="{289D9068-BD25-4A50-8307-1F2DC195C628}"/>
              </a:ext>
            </a:extLst>
          </p:cNvPr>
          <p:cNvGrpSpPr/>
          <p:nvPr/>
        </p:nvGrpSpPr>
        <p:grpSpPr>
          <a:xfrm>
            <a:off x="3116003" y="2491603"/>
            <a:ext cx="2950616" cy="3124202"/>
            <a:chOff x="3116003" y="2491603"/>
            <a:chExt cx="2950616" cy="3124202"/>
          </a:xfrm>
        </p:grpSpPr>
        <p:grpSp>
          <p:nvGrpSpPr>
            <p:cNvPr id="34" name="Group 33">
              <a:extLst>
                <a:ext uri="{FF2B5EF4-FFF2-40B4-BE49-F238E27FC236}">
                  <a16:creationId xmlns:a16="http://schemas.microsoft.com/office/drawing/2014/main" id="{D8912FC7-515F-4DE1-BA7C-DFDF07A62FFE}"/>
                </a:ext>
              </a:extLst>
            </p:cNvPr>
            <p:cNvGrpSpPr/>
            <p:nvPr/>
          </p:nvGrpSpPr>
          <p:grpSpPr>
            <a:xfrm>
              <a:off x="3143153" y="2491603"/>
              <a:ext cx="2871725" cy="3124202"/>
              <a:chOff x="1494972" y="0"/>
              <a:chExt cx="1989763" cy="2165240"/>
            </a:xfrm>
          </p:grpSpPr>
          <p:sp>
            <p:nvSpPr>
              <p:cNvPr id="43" name="Freeform: Shape 42">
                <a:extLst>
                  <a:ext uri="{FF2B5EF4-FFF2-40B4-BE49-F238E27FC236}">
                    <a16:creationId xmlns:a16="http://schemas.microsoft.com/office/drawing/2014/main" id="{A483F1D8-5929-48BF-9C16-83AB0F19D8FA}"/>
                  </a:ext>
                </a:extLst>
              </p:cNvPr>
              <p:cNvSpPr/>
              <p:nvPr/>
            </p:nvSpPr>
            <p:spPr>
              <a:xfrm>
                <a:off x="1494972" y="0"/>
                <a:ext cx="1082620" cy="2165240"/>
              </a:xfrm>
              <a:custGeom>
                <a:avLst/>
                <a:gdLst>
                  <a:gd name="connsiteX0" fmla="*/ 1082620 w 1082620"/>
                  <a:gd name="connsiteY0" fmla="*/ 0 h 2165240"/>
                  <a:gd name="connsiteX1" fmla="*/ 1082620 w 1082620"/>
                  <a:gd name="connsiteY1" fmla="*/ 2165240 h 2165240"/>
                  <a:gd name="connsiteX2" fmla="*/ 0 w 1082620"/>
                  <a:gd name="connsiteY2" fmla="*/ 1082620 h 2165240"/>
                  <a:gd name="connsiteX3" fmla="*/ 1082620 w 1082620"/>
                  <a:gd name="connsiteY3" fmla="*/ 0 h 2165240"/>
                </a:gdLst>
                <a:ahLst/>
                <a:cxnLst>
                  <a:cxn ang="0">
                    <a:pos x="connsiteX0" y="connsiteY0"/>
                  </a:cxn>
                  <a:cxn ang="0">
                    <a:pos x="connsiteX1" y="connsiteY1"/>
                  </a:cxn>
                  <a:cxn ang="0">
                    <a:pos x="connsiteX2" y="connsiteY2"/>
                  </a:cxn>
                  <a:cxn ang="0">
                    <a:pos x="connsiteX3" y="connsiteY3"/>
                  </a:cxn>
                </a:cxnLst>
                <a:rect l="l" t="t" r="r" b="b"/>
                <a:pathLst>
                  <a:path w="1082620" h="2165240">
                    <a:moveTo>
                      <a:pt x="1082620" y="0"/>
                    </a:moveTo>
                    <a:lnTo>
                      <a:pt x="1082620" y="2165240"/>
                    </a:lnTo>
                    <a:cubicBezTo>
                      <a:pt x="484705" y="2165240"/>
                      <a:pt x="0" y="1680535"/>
                      <a:pt x="0" y="1082620"/>
                    </a:cubicBezTo>
                    <a:cubicBezTo>
                      <a:pt x="0" y="484705"/>
                      <a:pt x="484705" y="0"/>
                      <a:pt x="1082620" y="0"/>
                    </a:cubicBez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p>
            </p:txBody>
          </p:sp>
          <p:sp>
            <p:nvSpPr>
              <p:cNvPr id="44" name="Oval 43">
                <a:extLst>
                  <a:ext uri="{FF2B5EF4-FFF2-40B4-BE49-F238E27FC236}">
                    <a16:creationId xmlns:a16="http://schemas.microsoft.com/office/drawing/2014/main" id="{3C4990E0-0CCB-43CB-80DA-93A071CB3E79}"/>
                  </a:ext>
                </a:extLst>
              </p:cNvPr>
              <p:cNvSpPr/>
              <p:nvPr/>
            </p:nvSpPr>
            <p:spPr>
              <a:xfrm>
                <a:off x="1670449" y="175477"/>
                <a:ext cx="1814286" cy="1814286"/>
              </a:xfrm>
              <a:prstGeom prst="ellipse">
                <a:avLst/>
              </a:prstGeom>
              <a:solidFill>
                <a:schemeClr val="bg1"/>
              </a:solidFill>
              <a:ln>
                <a:solidFill>
                  <a:srgbClr val="005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5" name="Freeform: Shape 44">
                <a:extLst>
                  <a:ext uri="{FF2B5EF4-FFF2-40B4-BE49-F238E27FC236}">
                    <a16:creationId xmlns:a16="http://schemas.microsoft.com/office/drawing/2014/main" id="{FCC1F8F1-474B-4882-BBD5-34BE04775629}"/>
                  </a:ext>
                </a:extLst>
              </p:cNvPr>
              <p:cNvSpPr/>
              <p:nvPr/>
            </p:nvSpPr>
            <p:spPr>
              <a:xfrm>
                <a:off x="1675882" y="624454"/>
                <a:ext cx="458166" cy="916333"/>
              </a:xfrm>
              <a:custGeom>
                <a:avLst/>
                <a:gdLst>
                  <a:gd name="connsiteX0" fmla="*/ 0 w 1082620"/>
                  <a:gd name="connsiteY0" fmla="*/ 0 h 2165240"/>
                  <a:gd name="connsiteX1" fmla="*/ 1082620 w 1082620"/>
                  <a:gd name="connsiteY1" fmla="*/ 1082620 h 2165240"/>
                  <a:gd name="connsiteX2" fmla="*/ 0 w 1082620"/>
                  <a:gd name="connsiteY2" fmla="*/ 2165240 h 2165240"/>
                  <a:gd name="connsiteX3" fmla="*/ 0 w 1082620"/>
                  <a:gd name="connsiteY3" fmla="*/ 0 h 2165240"/>
                </a:gdLst>
                <a:ahLst/>
                <a:cxnLst>
                  <a:cxn ang="0">
                    <a:pos x="connsiteX0" y="connsiteY0"/>
                  </a:cxn>
                  <a:cxn ang="0">
                    <a:pos x="connsiteX1" y="connsiteY1"/>
                  </a:cxn>
                  <a:cxn ang="0">
                    <a:pos x="connsiteX2" y="connsiteY2"/>
                  </a:cxn>
                  <a:cxn ang="0">
                    <a:pos x="connsiteX3" y="connsiteY3"/>
                  </a:cxn>
                </a:cxnLst>
                <a:rect l="l" t="t" r="r" b="b"/>
                <a:pathLst>
                  <a:path w="1082620" h="2165240">
                    <a:moveTo>
                      <a:pt x="0" y="0"/>
                    </a:moveTo>
                    <a:cubicBezTo>
                      <a:pt x="597915" y="0"/>
                      <a:pt x="1082620" y="484705"/>
                      <a:pt x="1082620" y="1082620"/>
                    </a:cubicBezTo>
                    <a:cubicBezTo>
                      <a:pt x="1082620" y="1680535"/>
                      <a:pt x="597915" y="2165240"/>
                      <a:pt x="0" y="2165240"/>
                    </a:cubicBezTo>
                    <a:lnTo>
                      <a:pt x="0" y="0"/>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p>
            </p:txBody>
          </p:sp>
        </p:grpSp>
        <p:sp>
          <p:nvSpPr>
            <p:cNvPr id="35" name="TextBox 161">
              <a:extLst>
                <a:ext uri="{FF2B5EF4-FFF2-40B4-BE49-F238E27FC236}">
                  <a16:creationId xmlns:a16="http://schemas.microsoft.com/office/drawing/2014/main" id="{953B926C-BB74-4B43-8388-027BA45B9480}"/>
                </a:ext>
              </a:extLst>
            </p:cNvPr>
            <p:cNvSpPr txBox="1"/>
            <p:nvPr/>
          </p:nvSpPr>
          <p:spPr>
            <a:xfrm>
              <a:off x="3936056" y="3875966"/>
              <a:ext cx="2130563" cy="1316634"/>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تغيير ترتيب الأنشطة</a:t>
              </a:r>
              <a:endParaRPr lang="en-US" sz="28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6" name="TextBox 162">
              <a:extLst>
                <a:ext uri="{FF2B5EF4-FFF2-40B4-BE49-F238E27FC236}">
                  <a16:creationId xmlns:a16="http://schemas.microsoft.com/office/drawing/2014/main" id="{DACB1C4F-41FE-4759-8B4C-401C9EAF22BF}"/>
                </a:ext>
              </a:extLst>
            </p:cNvPr>
            <p:cNvSpPr txBox="1"/>
            <p:nvPr/>
          </p:nvSpPr>
          <p:spPr>
            <a:xfrm>
              <a:off x="3116003" y="3679841"/>
              <a:ext cx="949409" cy="879417"/>
            </a:xfrm>
            <a:prstGeom prst="rect">
              <a:avLst/>
            </a:prstGeom>
            <a:noFill/>
          </p:spPr>
          <p:txBody>
            <a:bodyPr wrap="square" rtlCol="0">
              <a:noAutofit/>
            </a:bodyPr>
            <a:lstStyle/>
            <a:p>
              <a:pPr marL="0" marR="0" algn="ctr" rtl="0">
                <a:lnSpc>
                  <a:spcPct val="115000"/>
                </a:lnSpc>
                <a:spcBef>
                  <a:spcPts val="0"/>
                </a:spcBef>
                <a:spcAft>
                  <a:spcPts val="0"/>
                </a:spcAft>
              </a:pPr>
              <a:r>
                <a:rPr lang="en-US" sz="36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03</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5" name="Graphic 32" descr="List with solid fill">
              <a:extLst>
                <a:ext uri="{FF2B5EF4-FFF2-40B4-BE49-F238E27FC236}">
                  <a16:creationId xmlns:a16="http://schemas.microsoft.com/office/drawing/2014/main" id="{0E7BB898-28F8-4AF4-9298-E962D0A815A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70472" y="2985174"/>
              <a:ext cx="912134" cy="911905"/>
            </a:xfrm>
            <a:prstGeom prst="rect">
              <a:avLst/>
            </a:prstGeom>
          </p:spPr>
        </p:pic>
      </p:grpSp>
      <p:grpSp>
        <p:nvGrpSpPr>
          <p:cNvPr id="4" name="Group 3">
            <a:extLst>
              <a:ext uri="{FF2B5EF4-FFF2-40B4-BE49-F238E27FC236}">
                <a16:creationId xmlns:a16="http://schemas.microsoft.com/office/drawing/2014/main" id="{F082A676-5EAF-4745-88D2-790186455BE1}"/>
              </a:ext>
            </a:extLst>
          </p:cNvPr>
          <p:cNvGrpSpPr/>
          <p:nvPr/>
        </p:nvGrpSpPr>
        <p:grpSpPr>
          <a:xfrm>
            <a:off x="8995617" y="2491603"/>
            <a:ext cx="2899051" cy="3124202"/>
            <a:chOff x="8995617" y="2491603"/>
            <a:chExt cx="2899051" cy="3124202"/>
          </a:xfrm>
        </p:grpSpPr>
        <p:grpSp>
          <p:nvGrpSpPr>
            <p:cNvPr id="27" name="Group 26">
              <a:extLst>
                <a:ext uri="{FF2B5EF4-FFF2-40B4-BE49-F238E27FC236}">
                  <a16:creationId xmlns:a16="http://schemas.microsoft.com/office/drawing/2014/main" id="{7C2CB415-B57F-432D-9EBB-33CAEF020787}"/>
                </a:ext>
              </a:extLst>
            </p:cNvPr>
            <p:cNvGrpSpPr/>
            <p:nvPr/>
          </p:nvGrpSpPr>
          <p:grpSpPr>
            <a:xfrm>
              <a:off x="9022942" y="2491603"/>
              <a:ext cx="2871725" cy="3124202"/>
              <a:chOff x="4491630" y="0"/>
              <a:chExt cx="1989763" cy="2165240"/>
            </a:xfrm>
          </p:grpSpPr>
          <p:sp>
            <p:nvSpPr>
              <p:cNvPr id="49" name="Freeform: Shape 48">
                <a:extLst>
                  <a:ext uri="{FF2B5EF4-FFF2-40B4-BE49-F238E27FC236}">
                    <a16:creationId xmlns:a16="http://schemas.microsoft.com/office/drawing/2014/main" id="{27C86EF4-1D5B-4A97-BBFE-42B21C0CF342}"/>
                  </a:ext>
                </a:extLst>
              </p:cNvPr>
              <p:cNvSpPr/>
              <p:nvPr/>
            </p:nvSpPr>
            <p:spPr>
              <a:xfrm>
                <a:off x="4491630" y="0"/>
                <a:ext cx="1082620" cy="2165240"/>
              </a:xfrm>
              <a:custGeom>
                <a:avLst/>
                <a:gdLst>
                  <a:gd name="connsiteX0" fmla="*/ 1082620 w 1082620"/>
                  <a:gd name="connsiteY0" fmla="*/ 0 h 2165240"/>
                  <a:gd name="connsiteX1" fmla="*/ 1082620 w 1082620"/>
                  <a:gd name="connsiteY1" fmla="*/ 2165240 h 2165240"/>
                  <a:gd name="connsiteX2" fmla="*/ 0 w 1082620"/>
                  <a:gd name="connsiteY2" fmla="*/ 1082620 h 2165240"/>
                  <a:gd name="connsiteX3" fmla="*/ 1082620 w 1082620"/>
                  <a:gd name="connsiteY3" fmla="*/ 0 h 2165240"/>
                </a:gdLst>
                <a:ahLst/>
                <a:cxnLst>
                  <a:cxn ang="0">
                    <a:pos x="connsiteX0" y="connsiteY0"/>
                  </a:cxn>
                  <a:cxn ang="0">
                    <a:pos x="connsiteX1" y="connsiteY1"/>
                  </a:cxn>
                  <a:cxn ang="0">
                    <a:pos x="connsiteX2" y="connsiteY2"/>
                  </a:cxn>
                  <a:cxn ang="0">
                    <a:pos x="connsiteX3" y="connsiteY3"/>
                  </a:cxn>
                </a:cxnLst>
                <a:rect l="l" t="t" r="r" b="b"/>
                <a:pathLst>
                  <a:path w="1082620" h="2165240">
                    <a:moveTo>
                      <a:pt x="1082620" y="0"/>
                    </a:moveTo>
                    <a:lnTo>
                      <a:pt x="1082620" y="2165240"/>
                    </a:lnTo>
                    <a:cubicBezTo>
                      <a:pt x="484705" y="2165240"/>
                      <a:pt x="0" y="1680535"/>
                      <a:pt x="0" y="1082620"/>
                    </a:cubicBezTo>
                    <a:cubicBezTo>
                      <a:pt x="0" y="484705"/>
                      <a:pt x="484705" y="0"/>
                      <a:pt x="1082620" y="0"/>
                    </a:cubicBez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p>
            </p:txBody>
          </p:sp>
          <p:sp>
            <p:nvSpPr>
              <p:cNvPr id="50" name="Oval 49">
                <a:extLst>
                  <a:ext uri="{FF2B5EF4-FFF2-40B4-BE49-F238E27FC236}">
                    <a16:creationId xmlns:a16="http://schemas.microsoft.com/office/drawing/2014/main" id="{4200B970-C1D4-4124-9AD8-3ADE682341FA}"/>
                  </a:ext>
                </a:extLst>
              </p:cNvPr>
              <p:cNvSpPr/>
              <p:nvPr/>
            </p:nvSpPr>
            <p:spPr>
              <a:xfrm>
                <a:off x="4667107" y="175477"/>
                <a:ext cx="1814286" cy="1814286"/>
              </a:xfrm>
              <a:prstGeom prst="ellipse">
                <a:avLst/>
              </a:prstGeom>
              <a:solidFill>
                <a:schemeClr val="bg1"/>
              </a:solidFill>
              <a:ln>
                <a:solidFill>
                  <a:srgbClr val="0057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51" name="Freeform: Shape 50">
                <a:extLst>
                  <a:ext uri="{FF2B5EF4-FFF2-40B4-BE49-F238E27FC236}">
                    <a16:creationId xmlns:a16="http://schemas.microsoft.com/office/drawing/2014/main" id="{4CFF337C-C973-49B2-92DC-A1E1B813A2D1}"/>
                  </a:ext>
                </a:extLst>
              </p:cNvPr>
              <p:cNvSpPr/>
              <p:nvPr/>
            </p:nvSpPr>
            <p:spPr>
              <a:xfrm>
                <a:off x="4672540" y="624454"/>
                <a:ext cx="458166" cy="916333"/>
              </a:xfrm>
              <a:custGeom>
                <a:avLst/>
                <a:gdLst>
                  <a:gd name="connsiteX0" fmla="*/ 0 w 1082620"/>
                  <a:gd name="connsiteY0" fmla="*/ 0 h 2165240"/>
                  <a:gd name="connsiteX1" fmla="*/ 1082620 w 1082620"/>
                  <a:gd name="connsiteY1" fmla="*/ 1082620 h 2165240"/>
                  <a:gd name="connsiteX2" fmla="*/ 0 w 1082620"/>
                  <a:gd name="connsiteY2" fmla="*/ 2165240 h 2165240"/>
                  <a:gd name="connsiteX3" fmla="*/ 0 w 1082620"/>
                  <a:gd name="connsiteY3" fmla="*/ 0 h 2165240"/>
                </a:gdLst>
                <a:ahLst/>
                <a:cxnLst>
                  <a:cxn ang="0">
                    <a:pos x="connsiteX0" y="connsiteY0"/>
                  </a:cxn>
                  <a:cxn ang="0">
                    <a:pos x="connsiteX1" y="connsiteY1"/>
                  </a:cxn>
                  <a:cxn ang="0">
                    <a:pos x="connsiteX2" y="connsiteY2"/>
                  </a:cxn>
                  <a:cxn ang="0">
                    <a:pos x="connsiteX3" y="connsiteY3"/>
                  </a:cxn>
                </a:cxnLst>
                <a:rect l="l" t="t" r="r" b="b"/>
                <a:pathLst>
                  <a:path w="1082620" h="2165240">
                    <a:moveTo>
                      <a:pt x="0" y="0"/>
                    </a:moveTo>
                    <a:cubicBezTo>
                      <a:pt x="597915" y="0"/>
                      <a:pt x="1082620" y="484705"/>
                      <a:pt x="1082620" y="1082620"/>
                    </a:cubicBezTo>
                    <a:cubicBezTo>
                      <a:pt x="1082620" y="1680535"/>
                      <a:pt x="597915" y="2165240"/>
                      <a:pt x="0" y="2165240"/>
                    </a:cubicBezTo>
                    <a:lnTo>
                      <a:pt x="0" y="0"/>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p>
            </p:txBody>
          </p:sp>
        </p:grpSp>
        <p:sp>
          <p:nvSpPr>
            <p:cNvPr id="29" name="TextBox 155">
              <a:extLst>
                <a:ext uri="{FF2B5EF4-FFF2-40B4-BE49-F238E27FC236}">
                  <a16:creationId xmlns:a16="http://schemas.microsoft.com/office/drawing/2014/main" id="{9B71F86D-071C-4450-8DF1-B56D6F0ECE8F}"/>
                </a:ext>
              </a:extLst>
            </p:cNvPr>
            <p:cNvSpPr txBox="1"/>
            <p:nvPr/>
          </p:nvSpPr>
          <p:spPr>
            <a:xfrm>
              <a:off x="9749063" y="3735359"/>
              <a:ext cx="2145605" cy="1417138"/>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التأخير في إنجاز أنشطة محددة</a:t>
              </a:r>
              <a:endParaRPr lang="en-US" sz="28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30" name="TextBox 156">
              <a:extLst>
                <a:ext uri="{FF2B5EF4-FFF2-40B4-BE49-F238E27FC236}">
                  <a16:creationId xmlns:a16="http://schemas.microsoft.com/office/drawing/2014/main" id="{EC6DFDF9-FC54-4F45-83D2-8D09DED8F1F4}"/>
                </a:ext>
              </a:extLst>
            </p:cNvPr>
            <p:cNvSpPr txBox="1"/>
            <p:nvPr/>
          </p:nvSpPr>
          <p:spPr>
            <a:xfrm>
              <a:off x="8995617" y="3679841"/>
              <a:ext cx="949409" cy="879417"/>
            </a:xfrm>
            <a:prstGeom prst="rect">
              <a:avLst/>
            </a:prstGeom>
            <a:noFill/>
          </p:spPr>
          <p:txBody>
            <a:bodyPr wrap="square" rtlCol="0">
              <a:noAutofit/>
            </a:bodyPr>
            <a:lstStyle/>
            <a:p>
              <a:pPr marL="0" marR="0" algn="ctr" rtl="0">
                <a:lnSpc>
                  <a:spcPct val="115000"/>
                </a:lnSpc>
                <a:spcBef>
                  <a:spcPts val="0"/>
                </a:spcBef>
                <a:spcAft>
                  <a:spcPts val="0"/>
                </a:spcAft>
              </a:pPr>
              <a:r>
                <a:rPr lang="en-US" sz="3600" b="1" kern="12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01</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6" name="Graphic 29" descr="Newspaper with solid fill">
              <a:extLst>
                <a:ext uri="{FF2B5EF4-FFF2-40B4-BE49-F238E27FC236}">
                  <a16:creationId xmlns:a16="http://schemas.microsoft.com/office/drawing/2014/main" id="{A0606EE4-5858-4DAC-80F0-CFAF9201384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64898" y="2861366"/>
              <a:ext cx="986860" cy="986541"/>
            </a:xfrm>
            <a:prstGeom prst="rect">
              <a:avLst/>
            </a:prstGeom>
          </p:spPr>
        </p:pic>
      </p:grpSp>
    </p:spTree>
    <p:extLst>
      <p:ext uri="{BB962C8B-B14F-4D97-AF65-F5344CB8AC3E}">
        <p14:creationId xmlns:p14="http://schemas.microsoft.com/office/powerpoint/2010/main" val="3314208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خطوات </a:t>
              </a:r>
              <a:r>
                <a:rPr lang="ar-SA" sz="2400" b="1" dirty="0">
                  <a:solidFill>
                    <a:srgbClr val="627383"/>
                  </a:solidFill>
                  <a:latin typeface="Times New Roman" panose="02020603050405020304" pitchFamily="18" charset="0"/>
                  <a:cs typeface="GE Dinar Two Medium" panose="020A0503020102020204" pitchFamily="18" charset="-78"/>
                </a:rPr>
                <a:t>إدارة هذه المخاطر بطريقة فعالة </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93" name="Group 92">
            <a:extLst>
              <a:ext uri="{FF2B5EF4-FFF2-40B4-BE49-F238E27FC236}">
                <a16:creationId xmlns:a16="http://schemas.microsoft.com/office/drawing/2014/main" id="{8DC87A90-E175-4C9C-94C3-66826EB74447}"/>
              </a:ext>
            </a:extLst>
          </p:cNvPr>
          <p:cNvGrpSpPr/>
          <p:nvPr/>
        </p:nvGrpSpPr>
        <p:grpSpPr>
          <a:xfrm>
            <a:off x="333831" y="2584112"/>
            <a:ext cx="2524842" cy="3133160"/>
            <a:chOff x="333831" y="2584112"/>
            <a:chExt cx="2524842" cy="3133160"/>
          </a:xfrm>
        </p:grpSpPr>
        <p:grpSp>
          <p:nvGrpSpPr>
            <p:cNvPr id="53" name="Group 52">
              <a:extLst>
                <a:ext uri="{FF2B5EF4-FFF2-40B4-BE49-F238E27FC236}">
                  <a16:creationId xmlns:a16="http://schemas.microsoft.com/office/drawing/2014/main" id="{32EBE320-298F-4CB2-A0D0-43DB01732F3D}"/>
                </a:ext>
              </a:extLst>
            </p:cNvPr>
            <p:cNvGrpSpPr/>
            <p:nvPr/>
          </p:nvGrpSpPr>
          <p:grpSpPr>
            <a:xfrm>
              <a:off x="333831" y="2584112"/>
              <a:ext cx="2524842" cy="3133160"/>
              <a:chOff x="0" y="-3192"/>
              <a:chExt cx="1857816" cy="2305757"/>
            </a:xfrm>
          </p:grpSpPr>
          <p:grpSp>
            <p:nvGrpSpPr>
              <p:cNvPr id="87" name="Group 86">
                <a:extLst>
                  <a:ext uri="{FF2B5EF4-FFF2-40B4-BE49-F238E27FC236}">
                    <a16:creationId xmlns:a16="http://schemas.microsoft.com/office/drawing/2014/main" id="{6250BAD8-8C21-41B6-808A-12D8C59B627E}"/>
                  </a:ext>
                </a:extLst>
              </p:cNvPr>
              <p:cNvGrpSpPr/>
              <p:nvPr/>
            </p:nvGrpSpPr>
            <p:grpSpPr>
              <a:xfrm>
                <a:off x="171316" y="0"/>
                <a:ext cx="1550504" cy="2302565"/>
                <a:chOff x="171316" y="0"/>
                <a:chExt cx="1550504" cy="2302565"/>
              </a:xfrm>
            </p:grpSpPr>
            <p:sp>
              <p:nvSpPr>
                <p:cNvPr id="90" name="Rectangle 89">
                  <a:extLst>
                    <a:ext uri="{FF2B5EF4-FFF2-40B4-BE49-F238E27FC236}">
                      <a16:creationId xmlns:a16="http://schemas.microsoft.com/office/drawing/2014/main" id="{CA452E6C-69F4-4711-B9C9-6ACF3895119F}"/>
                    </a:ext>
                  </a:extLst>
                </p:cNvPr>
                <p:cNvSpPr/>
                <p:nvPr/>
              </p:nvSpPr>
              <p:spPr>
                <a:xfrm>
                  <a:off x="171316" y="0"/>
                  <a:ext cx="1550504" cy="230256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1" name="Rectangle 90">
                  <a:extLst>
                    <a:ext uri="{FF2B5EF4-FFF2-40B4-BE49-F238E27FC236}">
                      <a16:creationId xmlns:a16="http://schemas.microsoft.com/office/drawing/2014/main" id="{42DBD128-07D7-415D-BE42-0EBEFA1AAAB5}"/>
                    </a:ext>
                  </a:extLst>
                </p:cNvPr>
                <p:cNvSpPr/>
                <p:nvPr/>
              </p:nvSpPr>
              <p:spPr>
                <a:xfrm flipV="1">
                  <a:off x="264081" y="2143538"/>
                  <a:ext cx="1364974" cy="79515"/>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2" name="Rectangle 91">
                  <a:extLst>
                    <a:ext uri="{FF2B5EF4-FFF2-40B4-BE49-F238E27FC236}">
                      <a16:creationId xmlns:a16="http://schemas.microsoft.com/office/drawing/2014/main" id="{00298128-D285-4072-890B-0C4B18EC6ADC}"/>
                    </a:ext>
                  </a:extLst>
                </p:cNvPr>
                <p:cNvSpPr/>
                <p:nvPr/>
              </p:nvSpPr>
              <p:spPr>
                <a:xfrm flipV="1">
                  <a:off x="171316" y="129203"/>
                  <a:ext cx="887895" cy="400883"/>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88" name="مربع نص 49">
                <a:extLst>
                  <a:ext uri="{FF2B5EF4-FFF2-40B4-BE49-F238E27FC236}">
                    <a16:creationId xmlns:a16="http://schemas.microsoft.com/office/drawing/2014/main" id="{07CA89AE-5C76-4C23-8F2E-A12E78E962F6}"/>
                  </a:ext>
                </a:extLst>
              </p:cNvPr>
              <p:cNvSpPr txBox="1"/>
              <p:nvPr/>
            </p:nvSpPr>
            <p:spPr>
              <a:xfrm>
                <a:off x="264081" y="-3192"/>
                <a:ext cx="642600" cy="548025"/>
              </a:xfrm>
              <a:prstGeom prst="rect">
                <a:avLst/>
              </a:prstGeom>
              <a:noFill/>
            </p:spPr>
            <p:txBody>
              <a:bodyPr wrap="square">
                <a:noAutofit/>
              </a:bodyPr>
              <a:lstStyle/>
              <a:p>
                <a:pPr marL="0" marR="0" algn="ctr" rtl="1">
                  <a:lnSpc>
                    <a:spcPct val="115000"/>
                  </a:lnSpc>
                  <a:spcBef>
                    <a:spcPts val="0"/>
                  </a:spcBef>
                  <a:spcAft>
                    <a:spcPts val="0"/>
                  </a:spcAft>
                </a:pPr>
                <a:r>
                  <a:rPr lang="en-US" sz="40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05</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89" name="مربع نص 49">
                <a:extLst>
                  <a:ext uri="{FF2B5EF4-FFF2-40B4-BE49-F238E27FC236}">
                    <a16:creationId xmlns:a16="http://schemas.microsoft.com/office/drawing/2014/main" id="{5A4BDEED-644E-4DEA-A5E0-92E9B6AFC7F5}"/>
                  </a:ext>
                </a:extLst>
              </p:cNvPr>
              <p:cNvSpPr txBox="1"/>
              <p:nvPr/>
            </p:nvSpPr>
            <p:spPr>
              <a:xfrm>
                <a:off x="0" y="579270"/>
                <a:ext cx="1857816" cy="945656"/>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التواصل والتنسيق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8" name="Graphic 76" descr="Boardroom with solid fill">
              <a:extLst>
                <a:ext uri="{FF2B5EF4-FFF2-40B4-BE49-F238E27FC236}">
                  <a16:creationId xmlns:a16="http://schemas.microsoft.com/office/drawing/2014/main" id="{07135A03-DC18-4E95-B16E-56CD7AC19C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75194" y="4437044"/>
              <a:ext cx="1010779" cy="1010676"/>
            </a:xfrm>
            <a:prstGeom prst="rect">
              <a:avLst/>
            </a:prstGeom>
          </p:spPr>
        </p:pic>
      </p:grpSp>
      <p:grpSp>
        <p:nvGrpSpPr>
          <p:cNvPr id="21" name="Group 20">
            <a:extLst>
              <a:ext uri="{FF2B5EF4-FFF2-40B4-BE49-F238E27FC236}">
                <a16:creationId xmlns:a16="http://schemas.microsoft.com/office/drawing/2014/main" id="{02A2DA73-691A-4D94-A57E-333CBC1285A2}"/>
              </a:ext>
            </a:extLst>
          </p:cNvPr>
          <p:cNvGrpSpPr/>
          <p:nvPr/>
        </p:nvGrpSpPr>
        <p:grpSpPr>
          <a:xfrm>
            <a:off x="5026927" y="2584130"/>
            <a:ext cx="2359929" cy="3133142"/>
            <a:chOff x="5026927" y="2584130"/>
            <a:chExt cx="2359929" cy="3133142"/>
          </a:xfrm>
        </p:grpSpPr>
        <p:grpSp>
          <p:nvGrpSpPr>
            <p:cNvPr id="55" name="Group 54">
              <a:extLst>
                <a:ext uri="{FF2B5EF4-FFF2-40B4-BE49-F238E27FC236}">
                  <a16:creationId xmlns:a16="http://schemas.microsoft.com/office/drawing/2014/main" id="{680AF069-32A2-49D5-8B06-EDA0640795BE}"/>
                </a:ext>
              </a:extLst>
            </p:cNvPr>
            <p:cNvGrpSpPr/>
            <p:nvPr/>
          </p:nvGrpSpPr>
          <p:grpSpPr>
            <a:xfrm>
              <a:off x="5026927" y="2584130"/>
              <a:ext cx="2359929" cy="3133142"/>
              <a:chOff x="2387907" y="-3179"/>
              <a:chExt cx="1736471" cy="2305744"/>
            </a:xfrm>
          </p:grpSpPr>
          <p:grpSp>
            <p:nvGrpSpPr>
              <p:cNvPr id="75" name="Group 74">
                <a:extLst>
                  <a:ext uri="{FF2B5EF4-FFF2-40B4-BE49-F238E27FC236}">
                    <a16:creationId xmlns:a16="http://schemas.microsoft.com/office/drawing/2014/main" id="{204C4B47-BB22-4DF1-9BF7-5133A68D49B1}"/>
                  </a:ext>
                </a:extLst>
              </p:cNvPr>
              <p:cNvGrpSpPr/>
              <p:nvPr/>
            </p:nvGrpSpPr>
            <p:grpSpPr>
              <a:xfrm>
                <a:off x="2472023" y="0"/>
                <a:ext cx="1550504" cy="2302565"/>
                <a:chOff x="2472023" y="0"/>
                <a:chExt cx="1550504" cy="2302565"/>
              </a:xfrm>
            </p:grpSpPr>
            <p:sp>
              <p:nvSpPr>
                <p:cNvPr id="78" name="Rectangle 77">
                  <a:extLst>
                    <a:ext uri="{FF2B5EF4-FFF2-40B4-BE49-F238E27FC236}">
                      <a16:creationId xmlns:a16="http://schemas.microsoft.com/office/drawing/2014/main" id="{9FE99948-08BB-467B-9CC8-FF44DBF8E3EA}"/>
                    </a:ext>
                  </a:extLst>
                </p:cNvPr>
                <p:cNvSpPr/>
                <p:nvPr/>
              </p:nvSpPr>
              <p:spPr>
                <a:xfrm>
                  <a:off x="2472023" y="0"/>
                  <a:ext cx="1550504" cy="230256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9" name="Rectangle 78">
                  <a:extLst>
                    <a:ext uri="{FF2B5EF4-FFF2-40B4-BE49-F238E27FC236}">
                      <a16:creationId xmlns:a16="http://schemas.microsoft.com/office/drawing/2014/main" id="{56FDD85F-7D10-4566-AAF2-79CC3F702D89}"/>
                    </a:ext>
                  </a:extLst>
                </p:cNvPr>
                <p:cNvSpPr/>
                <p:nvPr/>
              </p:nvSpPr>
              <p:spPr>
                <a:xfrm flipV="1">
                  <a:off x="2564788" y="2143538"/>
                  <a:ext cx="1364974" cy="79515"/>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0" name="Rectangle 79">
                  <a:extLst>
                    <a:ext uri="{FF2B5EF4-FFF2-40B4-BE49-F238E27FC236}">
                      <a16:creationId xmlns:a16="http://schemas.microsoft.com/office/drawing/2014/main" id="{4564864F-EC1F-45DC-9AB7-CDB7FCC25AC0}"/>
                    </a:ext>
                  </a:extLst>
                </p:cNvPr>
                <p:cNvSpPr/>
                <p:nvPr/>
              </p:nvSpPr>
              <p:spPr>
                <a:xfrm flipV="1">
                  <a:off x="2472023" y="129203"/>
                  <a:ext cx="887895" cy="400883"/>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76" name="مربع نص 49">
                <a:extLst>
                  <a:ext uri="{FF2B5EF4-FFF2-40B4-BE49-F238E27FC236}">
                    <a16:creationId xmlns:a16="http://schemas.microsoft.com/office/drawing/2014/main" id="{D39C30C3-F169-4D46-9045-D582D51A37EF}"/>
                  </a:ext>
                </a:extLst>
              </p:cNvPr>
              <p:cNvSpPr txBox="1"/>
              <p:nvPr/>
            </p:nvSpPr>
            <p:spPr>
              <a:xfrm>
                <a:off x="2564550" y="-3179"/>
                <a:ext cx="642600" cy="548025"/>
              </a:xfrm>
              <a:prstGeom prst="rect">
                <a:avLst/>
              </a:prstGeom>
              <a:noFill/>
            </p:spPr>
            <p:txBody>
              <a:bodyPr wrap="square">
                <a:noAutofit/>
              </a:bodyPr>
              <a:lstStyle/>
              <a:p>
                <a:pPr marL="0" marR="0" algn="ctr" rtl="1">
                  <a:lnSpc>
                    <a:spcPct val="115000"/>
                  </a:lnSpc>
                  <a:spcBef>
                    <a:spcPts val="0"/>
                  </a:spcBef>
                  <a:spcAft>
                    <a:spcPts val="0"/>
                  </a:spcAft>
                </a:pPr>
                <a:r>
                  <a:rPr lang="en-US" sz="40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03</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7" name="مربع نص 49">
                <a:extLst>
                  <a:ext uri="{FF2B5EF4-FFF2-40B4-BE49-F238E27FC236}">
                    <a16:creationId xmlns:a16="http://schemas.microsoft.com/office/drawing/2014/main" id="{2C62485C-2467-4C8C-BA12-9801053B6E4F}"/>
                  </a:ext>
                </a:extLst>
              </p:cNvPr>
              <p:cNvSpPr txBox="1"/>
              <p:nvPr/>
            </p:nvSpPr>
            <p:spPr>
              <a:xfrm>
                <a:off x="2387907" y="526921"/>
                <a:ext cx="1736471" cy="1088828"/>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وضع خطة للتعامل مع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9" name="Graphic 96" descr="Books with solid fill">
              <a:extLst>
                <a:ext uri="{FF2B5EF4-FFF2-40B4-BE49-F238E27FC236}">
                  <a16:creationId xmlns:a16="http://schemas.microsoft.com/office/drawing/2014/main" id="{0FFCD228-FEEF-40E3-9B28-BDF6D9EB66E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4535" y="4650020"/>
              <a:ext cx="829716" cy="829819"/>
            </a:xfrm>
            <a:prstGeom prst="rect">
              <a:avLst/>
            </a:prstGeom>
          </p:spPr>
        </p:pic>
      </p:grpSp>
      <p:grpSp>
        <p:nvGrpSpPr>
          <p:cNvPr id="20" name="Group 19">
            <a:extLst>
              <a:ext uri="{FF2B5EF4-FFF2-40B4-BE49-F238E27FC236}">
                <a16:creationId xmlns:a16="http://schemas.microsoft.com/office/drawing/2014/main" id="{EFE7EA4A-DB58-43C7-838C-BAD08C7D187A}"/>
              </a:ext>
            </a:extLst>
          </p:cNvPr>
          <p:cNvGrpSpPr/>
          <p:nvPr/>
        </p:nvGrpSpPr>
        <p:grpSpPr>
          <a:xfrm>
            <a:off x="7428537" y="2584130"/>
            <a:ext cx="2107192" cy="3133142"/>
            <a:chOff x="7428537" y="2584130"/>
            <a:chExt cx="2107192" cy="3133142"/>
          </a:xfrm>
        </p:grpSpPr>
        <p:grpSp>
          <p:nvGrpSpPr>
            <p:cNvPr id="56" name="Group 55">
              <a:extLst>
                <a:ext uri="{FF2B5EF4-FFF2-40B4-BE49-F238E27FC236}">
                  <a16:creationId xmlns:a16="http://schemas.microsoft.com/office/drawing/2014/main" id="{D2695596-B8FA-4017-A6FE-4C81612ADAA5}"/>
                </a:ext>
              </a:extLst>
            </p:cNvPr>
            <p:cNvGrpSpPr/>
            <p:nvPr/>
          </p:nvGrpSpPr>
          <p:grpSpPr>
            <a:xfrm>
              <a:off x="7428537" y="2584130"/>
              <a:ext cx="2107192" cy="3133142"/>
              <a:chOff x="3609877" y="-3179"/>
              <a:chExt cx="1550504" cy="2305744"/>
            </a:xfrm>
          </p:grpSpPr>
          <p:grpSp>
            <p:nvGrpSpPr>
              <p:cNvPr id="69" name="Group 68">
                <a:extLst>
                  <a:ext uri="{FF2B5EF4-FFF2-40B4-BE49-F238E27FC236}">
                    <a16:creationId xmlns:a16="http://schemas.microsoft.com/office/drawing/2014/main" id="{E2CE1C49-08BF-4F41-AD73-346B4A206B3B}"/>
                  </a:ext>
                </a:extLst>
              </p:cNvPr>
              <p:cNvGrpSpPr/>
              <p:nvPr/>
            </p:nvGrpSpPr>
            <p:grpSpPr>
              <a:xfrm>
                <a:off x="3609877" y="0"/>
                <a:ext cx="1550504" cy="2302565"/>
                <a:chOff x="3609877" y="0"/>
                <a:chExt cx="1550504" cy="2302565"/>
              </a:xfrm>
            </p:grpSpPr>
            <p:sp>
              <p:nvSpPr>
                <p:cNvPr id="72" name="Rectangle 71">
                  <a:extLst>
                    <a:ext uri="{FF2B5EF4-FFF2-40B4-BE49-F238E27FC236}">
                      <a16:creationId xmlns:a16="http://schemas.microsoft.com/office/drawing/2014/main" id="{2F135C57-0286-485F-AC56-EA6CCAB96163}"/>
                    </a:ext>
                  </a:extLst>
                </p:cNvPr>
                <p:cNvSpPr/>
                <p:nvPr/>
              </p:nvSpPr>
              <p:spPr>
                <a:xfrm>
                  <a:off x="3609877" y="0"/>
                  <a:ext cx="1550504" cy="230256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3" name="Rectangle 72">
                  <a:extLst>
                    <a:ext uri="{FF2B5EF4-FFF2-40B4-BE49-F238E27FC236}">
                      <a16:creationId xmlns:a16="http://schemas.microsoft.com/office/drawing/2014/main" id="{2A8F7C1F-C640-4572-B502-58643D3940C9}"/>
                    </a:ext>
                  </a:extLst>
                </p:cNvPr>
                <p:cNvSpPr/>
                <p:nvPr/>
              </p:nvSpPr>
              <p:spPr>
                <a:xfrm flipV="1">
                  <a:off x="3702642" y="2143538"/>
                  <a:ext cx="1364974" cy="79515"/>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4" name="Rectangle 73">
                  <a:extLst>
                    <a:ext uri="{FF2B5EF4-FFF2-40B4-BE49-F238E27FC236}">
                      <a16:creationId xmlns:a16="http://schemas.microsoft.com/office/drawing/2014/main" id="{FECB88D3-2462-41B5-AD75-F99834D88336}"/>
                    </a:ext>
                  </a:extLst>
                </p:cNvPr>
                <p:cNvSpPr/>
                <p:nvPr/>
              </p:nvSpPr>
              <p:spPr>
                <a:xfrm flipV="1">
                  <a:off x="3609877" y="129203"/>
                  <a:ext cx="887895" cy="400883"/>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70" name="مربع نص 49">
                <a:extLst>
                  <a:ext uri="{FF2B5EF4-FFF2-40B4-BE49-F238E27FC236}">
                    <a16:creationId xmlns:a16="http://schemas.microsoft.com/office/drawing/2014/main" id="{02BA1231-00A4-4880-9954-BEC46A447013}"/>
                  </a:ext>
                </a:extLst>
              </p:cNvPr>
              <p:cNvSpPr txBox="1"/>
              <p:nvPr/>
            </p:nvSpPr>
            <p:spPr>
              <a:xfrm>
                <a:off x="3702285" y="-3179"/>
                <a:ext cx="642600" cy="548025"/>
              </a:xfrm>
              <a:prstGeom prst="rect">
                <a:avLst/>
              </a:prstGeom>
              <a:noFill/>
            </p:spPr>
            <p:txBody>
              <a:bodyPr wrap="square">
                <a:noAutofit/>
              </a:bodyPr>
              <a:lstStyle/>
              <a:p>
                <a:pPr marL="0" marR="0" algn="ctr" rtl="1">
                  <a:lnSpc>
                    <a:spcPct val="115000"/>
                  </a:lnSpc>
                  <a:spcBef>
                    <a:spcPts val="0"/>
                  </a:spcBef>
                  <a:spcAft>
                    <a:spcPts val="0"/>
                  </a:spcAft>
                </a:pPr>
                <a:r>
                  <a:rPr lang="en-US" sz="40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02</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71" name="مربع نص 49">
                <a:extLst>
                  <a:ext uri="{FF2B5EF4-FFF2-40B4-BE49-F238E27FC236}">
                    <a16:creationId xmlns:a16="http://schemas.microsoft.com/office/drawing/2014/main" id="{26EAC544-DFFE-4212-B9E8-BD567B39F97F}"/>
                  </a:ext>
                </a:extLst>
              </p:cNvPr>
              <p:cNvSpPr txBox="1"/>
              <p:nvPr/>
            </p:nvSpPr>
            <p:spPr>
              <a:xfrm>
                <a:off x="3707677" y="544429"/>
                <a:ext cx="1359940" cy="962479"/>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تقييم المخاطر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0" name="Graphic 119" descr="Checklist with solid fill">
              <a:extLst>
                <a:ext uri="{FF2B5EF4-FFF2-40B4-BE49-F238E27FC236}">
                  <a16:creationId xmlns:a16="http://schemas.microsoft.com/office/drawing/2014/main" id="{DB27AC6F-8979-4950-9E09-6F04069D499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1041" y="4437044"/>
              <a:ext cx="944127" cy="944237"/>
            </a:xfrm>
            <a:prstGeom prst="rect">
              <a:avLst/>
            </a:prstGeom>
          </p:spPr>
        </p:pic>
      </p:grpSp>
      <p:grpSp>
        <p:nvGrpSpPr>
          <p:cNvPr id="7" name="Group 6">
            <a:extLst>
              <a:ext uri="{FF2B5EF4-FFF2-40B4-BE49-F238E27FC236}">
                <a16:creationId xmlns:a16="http://schemas.microsoft.com/office/drawing/2014/main" id="{29A10E39-BDFD-4F87-A4AD-9AFF5DCC8D73}"/>
              </a:ext>
            </a:extLst>
          </p:cNvPr>
          <p:cNvGrpSpPr/>
          <p:nvPr/>
        </p:nvGrpSpPr>
        <p:grpSpPr>
          <a:xfrm>
            <a:off x="9641465" y="2584130"/>
            <a:ext cx="2216706" cy="3133142"/>
            <a:chOff x="9641465" y="2584130"/>
            <a:chExt cx="2216706" cy="3133142"/>
          </a:xfrm>
        </p:grpSpPr>
        <p:grpSp>
          <p:nvGrpSpPr>
            <p:cNvPr id="57" name="Group 56">
              <a:extLst>
                <a:ext uri="{FF2B5EF4-FFF2-40B4-BE49-F238E27FC236}">
                  <a16:creationId xmlns:a16="http://schemas.microsoft.com/office/drawing/2014/main" id="{0890C466-1A16-414C-9594-5ECCBA7FBDD9}"/>
                </a:ext>
              </a:extLst>
            </p:cNvPr>
            <p:cNvGrpSpPr/>
            <p:nvPr/>
          </p:nvGrpSpPr>
          <p:grpSpPr>
            <a:xfrm>
              <a:off x="9641465" y="2584130"/>
              <a:ext cx="2216706" cy="3133142"/>
              <a:chOff x="4735843" y="-3179"/>
              <a:chExt cx="1631086" cy="2305744"/>
            </a:xfrm>
          </p:grpSpPr>
          <p:grpSp>
            <p:nvGrpSpPr>
              <p:cNvPr id="63" name="Group 62">
                <a:extLst>
                  <a:ext uri="{FF2B5EF4-FFF2-40B4-BE49-F238E27FC236}">
                    <a16:creationId xmlns:a16="http://schemas.microsoft.com/office/drawing/2014/main" id="{BE7E3770-25D7-483E-AB81-C477962AFCBC}"/>
                  </a:ext>
                </a:extLst>
              </p:cNvPr>
              <p:cNvGrpSpPr/>
              <p:nvPr/>
            </p:nvGrpSpPr>
            <p:grpSpPr>
              <a:xfrm>
                <a:off x="4790565" y="0"/>
                <a:ext cx="1550504" cy="2302565"/>
                <a:chOff x="4790565" y="0"/>
                <a:chExt cx="1550504" cy="2302565"/>
              </a:xfrm>
            </p:grpSpPr>
            <p:sp>
              <p:nvSpPr>
                <p:cNvPr id="66" name="Rectangle 65">
                  <a:extLst>
                    <a:ext uri="{FF2B5EF4-FFF2-40B4-BE49-F238E27FC236}">
                      <a16:creationId xmlns:a16="http://schemas.microsoft.com/office/drawing/2014/main" id="{B16AA7C6-B13C-4ACF-AE83-FC35452BE80A}"/>
                    </a:ext>
                  </a:extLst>
                </p:cNvPr>
                <p:cNvSpPr/>
                <p:nvPr/>
              </p:nvSpPr>
              <p:spPr>
                <a:xfrm>
                  <a:off x="4790565" y="0"/>
                  <a:ext cx="1550504" cy="230256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7" name="Rectangle 66">
                  <a:extLst>
                    <a:ext uri="{FF2B5EF4-FFF2-40B4-BE49-F238E27FC236}">
                      <a16:creationId xmlns:a16="http://schemas.microsoft.com/office/drawing/2014/main" id="{C547CAE3-4B5A-4909-A4B4-75E386C8ECE9}"/>
                    </a:ext>
                  </a:extLst>
                </p:cNvPr>
                <p:cNvSpPr/>
                <p:nvPr/>
              </p:nvSpPr>
              <p:spPr>
                <a:xfrm flipV="1">
                  <a:off x="4883330" y="2143538"/>
                  <a:ext cx="1364974" cy="79515"/>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8" name="Rectangle 67">
                  <a:extLst>
                    <a:ext uri="{FF2B5EF4-FFF2-40B4-BE49-F238E27FC236}">
                      <a16:creationId xmlns:a16="http://schemas.microsoft.com/office/drawing/2014/main" id="{CA0E54E6-BC2F-4D9E-89AB-7451C42F98A5}"/>
                    </a:ext>
                  </a:extLst>
                </p:cNvPr>
                <p:cNvSpPr/>
                <p:nvPr/>
              </p:nvSpPr>
              <p:spPr>
                <a:xfrm flipV="1">
                  <a:off x="4790565" y="129203"/>
                  <a:ext cx="887895" cy="400883"/>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64" name="مربع نص 49">
                <a:extLst>
                  <a:ext uri="{FF2B5EF4-FFF2-40B4-BE49-F238E27FC236}">
                    <a16:creationId xmlns:a16="http://schemas.microsoft.com/office/drawing/2014/main" id="{A5A7CE26-5964-4EC4-A4D0-68AFC72DE889}"/>
                  </a:ext>
                </a:extLst>
              </p:cNvPr>
              <p:cNvSpPr txBox="1"/>
              <p:nvPr/>
            </p:nvSpPr>
            <p:spPr>
              <a:xfrm>
                <a:off x="4882854" y="-3179"/>
                <a:ext cx="642601" cy="548025"/>
              </a:xfrm>
              <a:prstGeom prst="rect">
                <a:avLst/>
              </a:prstGeom>
              <a:noFill/>
            </p:spPr>
            <p:txBody>
              <a:bodyPr wrap="square">
                <a:noAutofit/>
              </a:bodyPr>
              <a:lstStyle/>
              <a:p>
                <a:pPr marL="0" marR="0" algn="ctr" rtl="0">
                  <a:lnSpc>
                    <a:spcPct val="115000"/>
                  </a:lnSpc>
                  <a:spcBef>
                    <a:spcPts val="0"/>
                  </a:spcBef>
                  <a:spcAft>
                    <a:spcPts val="0"/>
                  </a:spcAft>
                </a:pPr>
                <a:r>
                  <a:rPr lang="en-US" sz="40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01</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65" name="مربع نص 49">
                <a:extLst>
                  <a:ext uri="{FF2B5EF4-FFF2-40B4-BE49-F238E27FC236}">
                    <a16:creationId xmlns:a16="http://schemas.microsoft.com/office/drawing/2014/main" id="{046C1E1C-5377-4891-9799-FA83778B78B9}"/>
                  </a:ext>
                </a:extLst>
              </p:cNvPr>
              <p:cNvSpPr txBox="1"/>
              <p:nvPr/>
            </p:nvSpPr>
            <p:spPr>
              <a:xfrm>
                <a:off x="4735843" y="549885"/>
                <a:ext cx="1631086" cy="1053700"/>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المخاطر المحتملة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1" name="Graphic 32" descr="List with solid fill">
              <a:extLst>
                <a:ext uri="{FF2B5EF4-FFF2-40B4-BE49-F238E27FC236}">
                  <a16:creationId xmlns:a16="http://schemas.microsoft.com/office/drawing/2014/main" id="{54A087F5-467F-4F81-9577-EFB718733AE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87749" y="4451268"/>
              <a:ext cx="950078" cy="950189"/>
            </a:xfrm>
            <a:prstGeom prst="rect">
              <a:avLst/>
            </a:prstGeom>
          </p:spPr>
        </p:pic>
      </p:grpSp>
      <p:grpSp>
        <p:nvGrpSpPr>
          <p:cNvPr id="23" name="Group 22">
            <a:extLst>
              <a:ext uri="{FF2B5EF4-FFF2-40B4-BE49-F238E27FC236}">
                <a16:creationId xmlns:a16="http://schemas.microsoft.com/office/drawing/2014/main" id="{452E29D5-1B19-46D2-9366-9963006A24F9}"/>
              </a:ext>
            </a:extLst>
          </p:cNvPr>
          <p:cNvGrpSpPr/>
          <p:nvPr/>
        </p:nvGrpSpPr>
        <p:grpSpPr>
          <a:xfrm>
            <a:off x="2705660" y="2584134"/>
            <a:ext cx="2309997" cy="3133138"/>
            <a:chOff x="2705660" y="2584134"/>
            <a:chExt cx="2309997" cy="3133138"/>
          </a:xfrm>
        </p:grpSpPr>
        <p:grpSp>
          <p:nvGrpSpPr>
            <p:cNvPr id="54" name="Group 53">
              <a:extLst>
                <a:ext uri="{FF2B5EF4-FFF2-40B4-BE49-F238E27FC236}">
                  <a16:creationId xmlns:a16="http://schemas.microsoft.com/office/drawing/2014/main" id="{0AF6F603-22C2-4B89-B111-1DDA52DDAA48}"/>
                </a:ext>
              </a:extLst>
            </p:cNvPr>
            <p:cNvGrpSpPr/>
            <p:nvPr/>
          </p:nvGrpSpPr>
          <p:grpSpPr>
            <a:xfrm>
              <a:off x="2705660" y="2584134"/>
              <a:ext cx="2309997" cy="3133138"/>
              <a:chOff x="1206817" y="-3176"/>
              <a:chExt cx="1699728" cy="2305741"/>
            </a:xfrm>
          </p:grpSpPr>
          <p:grpSp>
            <p:nvGrpSpPr>
              <p:cNvPr id="81" name="Group 80">
                <a:extLst>
                  <a:ext uri="{FF2B5EF4-FFF2-40B4-BE49-F238E27FC236}">
                    <a16:creationId xmlns:a16="http://schemas.microsoft.com/office/drawing/2014/main" id="{3ADE9F93-C2A8-4259-A574-80857EA372C7}"/>
                  </a:ext>
                </a:extLst>
              </p:cNvPr>
              <p:cNvGrpSpPr/>
              <p:nvPr/>
            </p:nvGrpSpPr>
            <p:grpSpPr>
              <a:xfrm>
                <a:off x="1315933" y="0"/>
                <a:ext cx="1550504" cy="2302565"/>
                <a:chOff x="1315933" y="0"/>
                <a:chExt cx="1550504" cy="2302565"/>
              </a:xfrm>
            </p:grpSpPr>
            <p:sp>
              <p:nvSpPr>
                <p:cNvPr id="84" name="Rectangle 83">
                  <a:extLst>
                    <a:ext uri="{FF2B5EF4-FFF2-40B4-BE49-F238E27FC236}">
                      <a16:creationId xmlns:a16="http://schemas.microsoft.com/office/drawing/2014/main" id="{B757B7ED-377F-481E-B5B2-6773BC95BDB5}"/>
                    </a:ext>
                  </a:extLst>
                </p:cNvPr>
                <p:cNvSpPr/>
                <p:nvPr/>
              </p:nvSpPr>
              <p:spPr>
                <a:xfrm>
                  <a:off x="1315933" y="0"/>
                  <a:ext cx="1550504" cy="230256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5" name="Rectangle 84">
                  <a:extLst>
                    <a:ext uri="{FF2B5EF4-FFF2-40B4-BE49-F238E27FC236}">
                      <a16:creationId xmlns:a16="http://schemas.microsoft.com/office/drawing/2014/main" id="{0B895579-A1B0-483D-889E-525EB2AC4CCF}"/>
                    </a:ext>
                  </a:extLst>
                </p:cNvPr>
                <p:cNvSpPr/>
                <p:nvPr/>
              </p:nvSpPr>
              <p:spPr>
                <a:xfrm flipV="1">
                  <a:off x="1408698" y="2143538"/>
                  <a:ext cx="1364974" cy="79515"/>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6" name="Rectangle 85">
                  <a:extLst>
                    <a:ext uri="{FF2B5EF4-FFF2-40B4-BE49-F238E27FC236}">
                      <a16:creationId xmlns:a16="http://schemas.microsoft.com/office/drawing/2014/main" id="{05160BFB-13AB-42DE-87F6-4102A9628FCC}"/>
                    </a:ext>
                  </a:extLst>
                </p:cNvPr>
                <p:cNvSpPr/>
                <p:nvPr/>
              </p:nvSpPr>
              <p:spPr>
                <a:xfrm flipV="1">
                  <a:off x="1315933" y="129203"/>
                  <a:ext cx="887895" cy="400883"/>
                </a:xfrm>
                <a:prstGeom prst="rect">
                  <a:avLst/>
                </a:prstGeom>
                <a:solidFill>
                  <a:srgbClr val="99BC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grpSp>
          <p:sp>
            <p:nvSpPr>
              <p:cNvPr id="82" name="مربع نص 49">
                <a:extLst>
                  <a:ext uri="{FF2B5EF4-FFF2-40B4-BE49-F238E27FC236}">
                    <a16:creationId xmlns:a16="http://schemas.microsoft.com/office/drawing/2014/main" id="{759AFA31-FFA0-4E54-AC9F-877336CE06AA}"/>
                  </a:ext>
                </a:extLst>
              </p:cNvPr>
              <p:cNvSpPr txBox="1"/>
              <p:nvPr/>
            </p:nvSpPr>
            <p:spPr>
              <a:xfrm>
                <a:off x="1408579" y="-3176"/>
                <a:ext cx="642600" cy="548025"/>
              </a:xfrm>
              <a:prstGeom prst="rect">
                <a:avLst/>
              </a:prstGeom>
              <a:noFill/>
            </p:spPr>
            <p:txBody>
              <a:bodyPr wrap="square">
                <a:noAutofit/>
              </a:bodyPr>
              <a:lstStyle/>
              <a:p>
                <a:pPr marL="0" marR="0" algn="ctr" rtl="1">
                  <a:lnSpc>
                    <a:spcPct val="115000"/>
                  </a:lnSpc>
                  <a:spcBef>
                    <a:spcPts val="0"/>
                  </a:spcBef>
                  <a:spcAft>
                    <a:spcPts val="0"/>
                  </a:spcAft>
                </a:pPr>
                <a:r>
                  <a:rPr lang="en-US" sz="4000" kern="1200">
                    <a:solidFill>
                      <a:srgbClr val="FFFFFF"/>
                    </a:solidFill>
                    <a:effectLst/>
                    <a:latin typeface="Adobe Arabic" panose="02040503050201020203" pitchFamily="18" charset="-78"/>
                    <a:ea typeface="Calibri" panose="020F0502020204030204" pitchFamily="34" charset="0"/>
                    <a:cs typeface="Sakkal Majalla" panose="02000000000000000000" pitchFamily="2" charset="-78"/>
                  </a:rPr>
                  <a:t>04</a:t>
                </a:r>
                <a:endParaRPr lang="en-US" sz="40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sp>
            <p:nvSpPr>
              <p:cNvPr id="83" name="مربع نص 49">
                <a:extLst>
                  <a:ext uri="{FF2B5EF4-FFF2-40B4-BE49-F238E27FC236}">
                    <a16:creationId xmlns:a16="http://schemas.microsoft.com/office/drawing/2014/main" id="{9CA41757-BB55-4371-930B-8A9A955CE29E}"/>
                  </a:ext>
                </a:extLst>
              </p:cNvPr>
              <p:cNvSpPr txBox="1"/>
              <p:nvPr/>
            </p:nvSpPr>
            <p:spPr>
              <a:xfrm>
                <a:off x="1206817" y="628971"/>
                <a:ext cx="1699728" cy="994368"/>
              </a:xfrm>
              <a:prstGeom prst="rect">
                <a:avLst/>
              </a:prstGeom>
              <a:noFill/>
            </p:spPr>
            <p:txBody>
              <a:bodyPr wrap="square">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مراقبة المخاطر والتعامل معها</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62" name="Graphic 65" descr="Magnifying glass with solid fill">
              <a:extLst>
                <a:ext uri="{FF2B5EF4-FFF2-40B4-BE49-F238E27FC236}">
                  <a16:creationId xmlns:a16="http://schemas.microsoft.com/office/drawing/2014/main" id="{411A92C3-CCF5-4C89-BC49-52A016AFABA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38082" y="4461394"/>
              <a:ext cx="968592" cy="968707"/>
            </a:xfrm>
            <a:prstGeom prst="rect">
              <a:avLst/>
            </a:prstGeom>
          </p:spPr>
        </p:pic>
      </p:grpSp>
      <p:sp>
        <p:nvSpPr>
          <p:cNvPr id="94" name="TextBox 93">
            <a:extLst>
              <a:ext uri="{FF2B5EF4-FFF2-40B4-BE49-F238E27FC236}">
                <a16:creationId xmlns:a16="http://schemas.microsoft.com/office/drawing/2014/main" id="{CD255BA1-C6D0-4F15-900E-A0E46B8D5081}"/>
              </a:ext>
            </a:extLst>
          </p:cNvPr>
          <p:cNvSpPr txBox="1"/>
          <p:nvPr/>
        </p:nvSpPr>
        <p:spPr>
          <a:xfrm>
            <a:off x="1204726" y="-2691626"/>
            <a:ext cx="5234174"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a:t>ما هي أهم خطوات إدارة المخاطر المحتملة التي قد تؤثر على الجدول الزمني للمشروع؟</a:t>
            </a:r>
            <a:endParaRPr lang="en-US" dirty="0"/>
          </a:p>
        </p:txBody>
      </p:sp>
      <p:pic>
        <p:nvPicPr>
          <p:cNvPr id="95" name="Picture 8" descr="Idea - Free education icons">
            <a:extLst>
              <a:ext uri="{FF2B5EF4-FFF2-40B4-BE49-F238E27FC236}">
                <a16:creationId xmlns:a16="http://schemas.microsoft.com/office/drawing/2014/main" id="{DE80938D-639C-4CDF-AB20-A120B86D44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71586" y="-4113464"/>
            <a:ext cx="3127481" cy="3127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209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1000"/>
                                        <p:tgtEl>
                                          <p:spTgt spid="93"/>
                                        </p:tgtEl>
                                      </p:cBhvr>
                                    </p:animEffect>
                                    <p:anim calcmode="lin" valueType="num">
                                      <p:cBhvr>
                                        <p:cTn id="36" dur="1000" fill="hold"/>
                                        <p:tgtEl>
                                          <p:spTgt spid="93"/>
                                        </p:tgtEl>
                                        <p:attrNameLst>
                                          <p:attrName>ppt_x</p:attrName>
                                        </p:attrNameLst>
                                      </p:cBhvr>
                                      <p:tavLst>
                                        <p:tav tm="0">
                                          <p:val>
                                            <p:strVal val="#ppt_x"/>
                                          </p:val>
                                        </p:tav>
                                        <p:tav tm="100000">
                                          <p:val>
                                            <p:strVal val="#ppt_x"/>
                                          </p:val>
                                        </p:tav>
                                      </p:tavLst>
                                    </p:anim>
                                    <p:anim calcmode="lin" valueType="num">
                                      <p:cBhvr>
                                        <p:cTn id="37"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نشاط تدريبي</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94" name="TextBox 93">
            <a:extLst>
              <a:ext uri="{FF2B5EF4-FFF2-40B4-BE49-F238E27FC236}">
                <a16:creationId xmlns:a16="http://schemas.microsoft.com/office/drawing/2014/main" id="{EF0993F7-5ADC-42FB-86F7-4269BBBC09E2}"/>
              </a:ext>
            </a:extLst>
          </p:cNvPr>
          <p:cNvSpPr txBox="1"/>
          <p:nvPr/>
        </p:nvSpPr>
        <p:spPr>
          <a:xfrm>
            <a:off x="1204726" y="3641897"/>
            <a:ext cx="5234174"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a:t>ما هي أهم خطوات إدارة المخاطر المحتملة التي قد تؤثر على الجدول الزمني للمشروع؟</a:t>
            </a:r>
            <a:endParaRPr lang="en-US" dirty="0"/>
          </a:p>
        </p:txBody>
      </p:sp>
      <p:pic>
        <p:nvPicPr>
          <p:cNvPr id="95" name="Picture 8" descr="Idea - Free education icons">
            <a:extLst>
              <a:ext uri="{FF2B5EF4-FFF2-40B4-BE49-F238E27FC236}">
                <a16:creationId xmlns:a16="http://schemas.microsoft.com/office/drawing/2014/main" id="{78832A20-AF78-4A91-8333-B23C08040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586" y="2220059"/>
            <a:ext cx="3127481" cy="3127481"/>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D9BD1771-3935-402C-ADF9-A1CC040C27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9605" y="1592228"/>
            <a:ext cx="4895998" cy="4895998"/>
          </a:xfrm>
          <a:prstGeom prst="rect">
            <a:avLst/>
          </a:prstGeom>
        </p:spPr>
      </p:pic>
    </p:spTree>
    <p:extLst>
      <p:ext uri="{BB962C8B-B14F-4D97-AF65-F5344CB8AC3E}">
        <p14:creationId xmlns:p14="http://schemas.microsoft.com/office/powerpoint/2010/main" val="1325630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تتبع تقدم المشروع </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94" name="TextBox 93">
            <a:extLst>
              <a:ext uri="{FF2B5EF4-FFF2-40B4-BE49-F238E27FC236}">
                <a16:creationId xmlns:a16="http://schemas.microsoft.com/office/drawing/2014/main" id="{EF0993F7-5ADC-42FB-86F7-4269BBBC09E2}"/>
              </a:ext>
            </a:extLst>
          </p:cNvPr>
          <p:cNvSpPr txBox="1"/>
          <p:nvPr/>
        </p:nvSpPr>
        <p:spPr>
          <a:xfrm>
            <a:off x="1204726" y="9836219"/>
            <a:ext cx="5234174"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cs typeface="GE Dinar Two Medium" panose="020A0503020102020204" pitchFamily="18" charset="-78"/>
              </a:defRPr>
            </a:lvl1pPr>
          </a:lstStyle>
          <a:p>
            <a:r>
              <a:rPr lang="ar-SA" dirty="0"/>
              <a:t>ما هي أهم خطوات إدارة المخاطر المحتملة التي قد تؤثر على الجدول الزمني للمشروع؟</a:t>
            </a:r>
            <a:endParaRPr lang="en-US" dirty="0"/>
          </a:p>
        </p:txBody>
      </p:sp>
      <p:pic>
        <p:nvPicPr>
          <p:cNvPr id="95" name="Picture 8" descr="Idea - Free education icons">
            <a:extLst>
              <a:ext uri="{FF2B5EF4-FFF2-40B4-BE49-F238E27FC236}">
                <a16:creationId xmlns:a16="http://schemas.microsoft.com/office/drawing/2014/main" id="{78832A20-AF78-4A91-8333-B23C08040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1586" y="8414381"/>
            <a:ext cx="3127481" cy="31274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5D55782-B9A1-47CA-8A71-CE108EB5C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78" y="1592228"/>
            <a:ext cx="4895998" cy="4895998"/>
          </a:xfrm>
          <a:prstGeom prst="rect">
            <a:avLst/>
          </a:prstGeom>
        </p:spPr>
      </p:pic>
      <p:sp>
        <p:nvSpPr>
          <p:cNvPr id="20" name="TextBox 19">
            <a:extLst>
              <a:ext uri="{FF2B5EF4-FFF2-40B4-BE49-F238E27FC236}">
                <a16:creationId xmlns:a16="http://schemas.microsoft.com/office/drawing/2014/main" id="{E167966B-E13A-4C3E-A7CC-4BD17DADAF3A}"/>
              </a:ext>
            </a:extLst>
          </p:cNvPr>
          <p:cNvSpPr txBox="1"/>
          <p:nvPr/>
        </p:nvSpPr>
        <p:spPr>
          <a:xfrm>
            <a:off x="5486400" y="2551681"/>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25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a:buSzPct val="150000"/>
            </a:pPr>
            <a:r>
              <a:rPr lang="ar-SA" dirty="0"/>
              <a:t>جمع البيانات الفعلية عن الأنشطة المنجزة وتواريخ الإنجاز</a:t>
            </a:r>
            <a:endParaRPr lang="en-US" dirty="0"/>
          </a:p>
        </p:txBody>
      </p:sp>
      <p:sp>
        <p:nvSpPr>
          <p:cNvPr id="22" name="TextBox 21">
            <a:extLst>
              <a:ext uri="{FF2B5EF4-FFF2-40B4-BE49-F238E27FC236}">
                <a16:creationId xmlns:a16="http://schemas.microsoft.com/office/drawing/2014/main" id="{494D194C-9704-4AE8-8BFE-33A1C3C5E049}"/>
              </a:ext>
            </a:extLst>
          </p:cNvPr>
          <p:cNvSpPr txBox="1"/>
          <p:nvPr/>
        </p:nvSpPr>
        <p:spPr>
          <a:xfrm>
            <a:off x="5486400" y="3966529"/>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تحليل هذه البيانات ومقارنتها بالجدول الزمني المخطط</a:t>
            </a:r>
            <a:endParaRPr lang="en-US" dirty="0"/>
          </a:p>
        </p:txBody>
      </p:sp>
      <p:sp>
        <p:nvSpPr>
          <p:cNvPr id="24" name="TextBox 23">
            <a:extLst>
              <a:ext uri="{FF2B5EF4-FFF2-40B4-BE49-F238E27FC236}">
                <a16:creationId xmlns:a16="http://schemas.microsoft.com/office/drawing/2014/main" id="{E22DAD9B-27B7-4326-AF55-2DBEDC610DD7}"/>
              </a:ext>
            </a:extLst>
          </p:cNvPr>
          <p:cNvSpPr txBox="1"/>
          <p:nvPr/>
        </p:nvSpPr>
        <p:spPr>
          <a:xfrm>
            <a:off x="5486400" y="5524429"/>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تحديد أي انحرافات أو تأخيرات في التنفيذ</a:t>
            </a:r>
            <a:endParaRPr lang="en-US" dirty="0"/>
          </a:p>
        </p:txBody>
      </p:sp>
      <p:pic>
        <p:nvPicPr>
          <p:cNvPr id="25" name="Picture 24">
            <a:extLst>
              <a:ext uri="{FF2B5EF4-FFF2-40B4-BE49-F238E27FC236}">
                <a16:creationId xmlns:a16="http://schemas.microsoft.com/office/drawing/2014/main" id="{3BBCC11A-D4E8-4E10-A987-048CBF5A8CAC}"/>
              </a:ext>
            </a:extLst>
          </p:cNvPr>
          <p:cNvPicPr/>
          <p:nvPr/>
        </p:nvPicPr>
        <p:blipFill rotWithShape="1">
          <a:blip r:embed="rId5" cstate="print">
            <a:extLst>
              <a:ext uri="{28A0092B-C50C-407E-A947-70E740481C1C}">
                <a14:useLocalDpi xmlns:a14="http://schemas.microsoft.com/office/drawing/2010/main" val="0"/>
              </a:ext>
            </a:extLst>
          </a:blip>
          <a:srcRect l="13794" t="6980" r="14413" b="7600"/>
          <a:stretch/>
        </p:blipFill>
        <p:spPr bwMode="auto">
          <a:xfrm>
            <a:off x="-4605941" y="1820306"/>
            <a:ext cx="3730911" cy="443984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0628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ضبط الجدول الزمني</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45D55782-B9A1-47CA-8A71-CE108EB5C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0322" y="1592228"/>
            <a:ext cx="4895998" cy="4895998"/>
          </a:xfrm>
          <a:prstGeom prst="rect">
            <a:avLst/>
          </a:prstGeom>
        </p:spPr>
      </p:pic>
      <p:pic>
        <p:nvPicPr>
          <p:cNvPr id="21" name="Picture 20">
            <a:extLst>
              <a:ext uri="{FF2B5EF4-FFF2-40B4-BE49-F238E27FC236}">
                <a16:creationId xmlns:a16="http://schemas.microsoft.com/office/drawing/2014/main" id="{93D2A684-626A-43E0-A303-3AEA414E6071}"/>
              </a:ext>
            </a:extLst>
          </p:cNvPr>
          <p:cNvPicPr/>
          <p:nvPr/>
        </p:nvPicPr>
        <p:blipFill rotWithShape="1">
          <a:blip r:embed="rId3" cstate="print">
            <a:extLst>
              <a:ext uri="{28A0092B-C50C-407E-A947-70E740481C1C}">
                <a14:useLocalDpi xmlns:a14="http://schemas.microsoft.com/office/drawing/2010/main" val="0"/>
              </a:ext>
            </a:extLst>
          </a:blip>
          <a:srcRect l="13794" t="6980" r="14413" b="7600"/>
          <a:stretch/>
        </p:blipFill>
        <p:spPr bwMode="auto">
          <a:xfrm>
            <a:off x="670909" y="1820306"/>
            <a:ext cx="3730911" cy="4439842"/>
          </a:xfrm>
          <a:prstGeom prst="rect">
            <a:avLst/>
          </a:prstGeom>
          <a:noFill/>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9D71C8BB-0A88-4451-B019-DDA06AADEE53}"/>
              </a:ext>
            </a:extLst>
          </p:cNvPr>
          <p:cNvSpPr txBox="1"/>
          <p:nvPr/>
        </p:nvSpPr>
        <p:spPr>
          <a:xfrm>
            <a:off x="5486400" y="2043666"/>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25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a:buSzPct val="150000"/>
            </a:pPr>
            <a:r>
              <a:rPr lang="ar-SA"/>
              <a:t>إعادة تقييم الموارد المتاحة وإعادة توزيعها على الأنشطة</a:t>
            </a:r>
            <a:endParaRPr lang="en-US" dirty="0"/>
          </a:p>
        </p:txBody>
      </p:sp>
      <p:sp>
        <p:nvSpPr>
          <p:cNvPr id="25" name="TextBox 24">
            <a:extLst>
              <a:ext uri="{FF2B5EF4-FFF2-40B4-BE49-F238E27FC236}">
                <a16:creationId xmlns:a16="http://schemas.microsoft.com/office/drawing/2014/main" id="{BE542D68-7313-4F3D-89B0-A4340A12A7C3}"/>
              </a:ext>
            </a:extLst>
          </p:cNvPr>
          <p:cNvSpPr txBox="1"/>
          <p:nvPr/>
        </p:nvSpPr>
        <p:spPr>
          <a:xfrm>
            <a:off x="5486400" y="2854633"/>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dirty="0"/>
              <a:t>تسريع تنفيذ الأنشطة المتأخرة من خلال زيادة الموارد أو العمل الإضافي</a:t>
            </a:r>
            <a:endParaRPr lang="en-US" dirty="0"/>
          </a:p>
        </p:txBody>
      </p:sp>
      <p:sp>
        <p:nvSpPr>
          <p:cNvPr id="26" name="TextBox 25">
            <a:extLst>
              <a:ext uri="{FF2B5EF4-FFF2-40B4-BE49-F238E27FC236}">
                <a16:creationId xmlns:a16="http://schemas.microsoft.com/office/drawing/2014/main" id="{D2610060-2C9B-43CB-8D57-1964B1BE84D3}"/>
              </a:ext>
            </a:extLst>
          </p:cNvPr>
          <p:cNvSpPr txBox="1"/>
          <p:nvPr/>
        </p:nvSpPr>
        <p:spPr>
          <a:xfrm>
            <a:off x="5486400" y="3958044"/>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إجراء تعديلات على الجدول الزمني لتعكس الواقع الفعلي للتنفيذ</a:t>
            </a:r>
            <a:endParaRPr lang="en-US" dirty="0"/>
          </a:p>
        </p:txBody>
      </p:sp>
      <p:sp>
        <p:nvSpPr>
          <p:cNvPr id="27" name="TextBox 26">
            <a:extLst>
              <a:ext uri="{FF2B5EF4-FFF2-40B4-BE49-F238E27FC236}">
                <a16:creationId xmlns:a16="http://schemas.microsoft.com/office/drawing/2014/main" id="{0C14891B-884B-4711-86ED-16800D95C042}"/>
              </a:ext>
            </a:extLst>
          </p:cNvPr>
          <p:cNvSpPr txBox="1"/>
          <p:nvPr/>
        </p:nvSpPr>
        <p:spPr>
          <a:xfrm>
            <a:off x="5486400" y="5061456"/>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dirty="0"/>
              <a:t>إعادة تنظيم تسلسل الأنشطة والعلاقات فيما بينها</a:t>
            </a:r>
            <a:endParaRPr lang="en-US" dirty="0"/>
          </a:p>
        </p:txBody>
      </p:sp>
      <p:sp>
        <p:nvSpPr>
          <p:cNvPr id="28" name="TextBox 27">
            <a:extLst>
              <a:ext uri="{FF2B5EF4-FFF2-40B4-BE49-F238E27FC236}">
                <a16:creationId xmlns:a16="http://schemas.microsoft.com/office/drawing/2014/main" id="{A76CD638-BC5C-449F-B7C1-45FECA5B424E}"/>
              </a:ext>
            </a:extLst>
          </p:cNvPr>
          <p:cNvSpPr txBox="1"/>
          <p:nvPr/>
        </p:nvSpPr>
        <p:spPr>
          <a:xfrm>
            <a:off x="5486400" y="5626313"/>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إبلاغ أصحاب المصلحة المعنيين بالتغييرات في الجدول الزمني</a:t>
            </a:r>
            <a:endParaRPr lang="en-US" dirty="0"/>
          </a:p>
        </p:txBody>
      </p:sp>
      <p:pic>
        <p:nvPicPr>
          <p:cNvPr id="30" name="Picture 29">
            <a:extLst>
              <a:ext uri="{FF2B5EF4-FFF2-40B4-BE49-F238E27FC236}">
                <a16:creationId xmlns:a16="http://schemas.microsoft.com/office/drawing/2014/main" id="{64E9317F-C52D-44E3-A97A-D4BD4DAE1B5A}"/>
              </a:ext>
            </a:extLst>
          </p:cNvPr>
          <p:cNvPicPr/>
          <p:nvPr/>
        </p:nvPicPr>
        <p:blipFill rotWithShape="1">
          <a:blip r:embed="rId5" cstate="print">
            <a:extLst>
              <a:ext uri="{28A0092B-C50C-407E-A947-70E740481C1C}">
                <a14:useLocalDpi xmlns:a14="http://schemas.microsoft.com/office/drawing/2010/main" val="0"/>
              </a:ext>
            </a:extLst>
          </a:blip>
          <a:srcRect l="11467" t="21272" r="8931" b="19898"/>
          <a:stretch/>
        </p:blipFill>
        <p:spPr bwMode="auto">
          <a:xfrm>
            <a:off x="-6617283" y="2583685"/>
            <a:ext cx="4400384" cy="32528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99179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2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ضبط الجدول الزمني </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1" name="Picture 20">
            <a:extLst>
              <a:ext uri="{FF2B5EF4-FFF2-40B4-BE49-F238E27FC236}">
                <a16:creationId xmlns:a16="http://schemas.microsoft.com/office/drawing/2014/main" id="{93D2A684-626A-43E0-A303-3AEA414E6071}"/>
              </a:ext>
            </a:extLst>
          </p:cNvPr>
          <p:cNvPicPr/>
          <p:nvPr/>
        </p:nvPicPr>
        <p:blipFill rotWithShape="1">
          <a:blip r:embed="rId2" cstate="print">
            <a:extLst>
              <a:ext uri="{28A0092B-C50C-407E-A947-70E740481C1C}">
                <a14:useLocalDpi xmlns:a14="http://schemas.microsoft.com/office/drawing/2010/main" val="0"/>
              </a:ext>
            </a:extLst>
          </a:blip>
          <a:srcRect l="13794" t="6980" r="14413" b="7600"/>
          <a:stretch/>
        </p:blipFill>
        <p:spPr bwMode="auto">
          <a:xfrm>
            <a:off x="-6083852" y="1820306"/>
            <a:ext cx="3730911" cy="4439842"/>
          </a:xfrm>
          <a:prstGeom prst="rect">
            <a:avLst/>
          </a:prstGeom>
          <a:noFill/>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5D712FEC-C03D-4CE4-B285-CC5D71959C15}"/>
              </a:ext>
            </a:extLst>
          </p:cNvPr>
          <p:cNvPicPr/>
          <p:nvPr/>
        </p:nvPicPr>
        <p:blipFill rotWithShape="1">
          <a:blip r:embed="rId3" cstate="print">
            <a:extLst>
              <a:ext uri="{28A0092B-C50C-407E-A947-70E740481C1C}">
                <a14:useLocalDpi xmlns:a14="http://schemas.microsoft.com/office/drawing/2010/main" val="0"/>
              </a:ext>
            </a:extLst>
          </a:blip>
          <a:srcRect l="11467" t="21272" r="8931" b="19898"/>
          <a:stretch/>
        </p:blipFill>
        <p:spPr bwMode="auto">
          <a:xfrm>
            <a:off x="575089" y="2583685"/>
            <a:ext cx="4400384" cy="3252851"/>
          </a:xfrm>
          <a:prstGeom prst="rect">
            <a:avLst/>
          </a:prstGeom>
          <a:noFill/>
          <a:ln>
            <a:noFill/>
          </a:ln>
          <a:extLst>
            <a:ext uri="{53640926-AAD7-44D8-BBD7-CCE9431645EC}">
              <a14:shadowObscured xmlns:a14="http://schemas.microsoft.com/office/drawing/2010/main"/>
            </a:ext>
          </a:extLst>
        </p:spPr>
      </p:pic>
      <p:sp>
        <p:nvSpPr>
          <p:cNvPr id="24" name="TextBox 23">
            <a:extLst>
              <a:ext uri="{FF2B5EF4-FFF2-40B4-BE49-F238E27FC236}">
                <a16:creationId xmlns:a16="http://schemas.microsoft.com/office/drawing/2014/main" id="{6EBE364D-ECDF-492F-8AAC-19CA124416B9}"/>
              </a:ext>
            </a:extLst>
          </p:cNvPr>
          <p:cNvSpPr txBox="1"/>
          <p:nvPr/>
        </p:nvSpPr>
        <p:spPr>
          <a:xfrm>
            <a:off x="5486400" y="1892383"/>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25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a:buSzPct val="150000"/>
            </a:pPr>
            <a:r>
              <a:rPr lang="ar-SA" dirty="0"/>
              <a:t>الحفاظ على التقدم المخطط للمشروع وتحقيق أهدافه في الوقت المناسب</a:t>
            </a:r>
            <a:endParaRPr lang="en-US" dirty="0"/>
          </a:p>
        </p:txBody>
      </p:sp>
      <p:sp>
        <p:nvSpPr>
          <p:cNvPr id="29" name="TextBox 28">
            <a:extLst>
              <a:ext uri="{FF2B5EF4-FFF2-40B4-BE49-F238E27FC236}">
                <a16:creationId xmlns:a16="http://schemas.microsoft.com/office/drawing/2014/main" id="{21C00CCC-7694-4104-BCCE-AF584DCFBACF}"/>
              </a:ext>
            </a:extLst>
          </p:cNvPr>
          <p:cNvSpPr txBox="1"/>
          <p:nvPr/>
        </p:nvSpPr>
        <p:spPr>
          <a:xfrm>
            <a:off x="5486400" y="2854633"/>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تحديد المشكلات والتأخيرات في وقت مبكر والتعامل معها بسرعة</a:t>
            </a:r>
            <a:endParaRPr lang="en-US" dirty="0"/>
          </a:p>
        </p:txBody>
      </p:sp>
      <p:sp>
        <p:nvSpPr>
          <p:cNvPr id="30" name="TextBox 29">
            <a:extLst>
              <a:ext uri="{FF2B5EF4-FFF2-40B4-BE49-F238E27FC236}">
                <a16:creationId xmlns:a16="http://schemas.microsoft.com/office/drawing/2014/main" id="{6A467E73-E3CF-4D8C-B22E-F42102EA3D0D}"/>
              </a:ext>
            </a:extLst>
          </p:cNvPr>
          <p:cNvSpPr txBox="1"/>
          <p:nvPr/>
        </p:nvSpPr>
        <p:spPr>
          <a:xfrm>
            <a:off x="5486400" y="3897796"/>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اتخاذ قرارات مدروسة بشأن توزيع الموارد وأولويات الأنشطة</a:t>
            </a:r>
            <a:endParaRPr lang="en-US" dirty="0"/>
          </a:p>
        </p:txBody>
      </p:sp>
      <p:sp>
        <p:nvSpPr>
          <p:cNvPr id="31" name="TextBox 30">
            <a:extLst>
              <a:ext uri="{FF2B5EF4-FFF2-40B4-BE49-F238E27FC236}">
                <a16:creationId xmlns:a16="http://schemas.microsoft.com/office/drawing/2014/main" id="{C8497EEB-3522-4F54-A243-431508AF81FB}"/>
              </a:ext>
            </a:extLst>
          </p:cNvPr>
          <p:cNvSpPr txBox="1"/>
          <p:nvPr/>
        </p:nvSpPr>
        <p:spPr>
          <a:xfrm>
            <a:off x="5486400" y="4659416"/>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dirty="0"/>
              <a:t>تقديم تقارير دقيقة عن تقدم المشروع إلى الإدارة العليا وأصحاب المصلحة</a:t>
            </a:r>
            <a:endParaRPr lang="en-US" dirty="0"/>
          </a:p>
        </p:txBody>
      </p:sp>
      <p:sp>
        <p:nvSpPr>
          <p:cNvPr id="32" name="TextBox 31">
            <a:extLst>
              <a:ext uri="{FF2B5EF4-FFF2-40B4-BE49-F238E27FC236}">
                <a16:creationId xmlns:a16="http://schemas.microsoft.com/office/drawing/2014/main" id="{6BABDB97-FB8E-4EDC-8195-EEEB8BFD4686}"/>
              </a:ext>
            </a:extLst>
          </p:cNvPr>
          <p:cNvSpPr txBox="1"/>
          <p:nvPr/>
        </p:nvSpPr>
        <p:spPr>
          <a:xfrm>
            <a:off x="5486400" y="5836536"/>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4"/>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الحفاظ على الثقة والشفافية مع جميع الأطراف المعنية</a:t>
            </a:r>
            <a:endParaRPr lang="en-US" dirty="0"/>
          </a:p>
        </p:txBody>
      </p:sp>
      <p:sp>
        <p:nvSpPr>
          <p:cNvPr id="33" name="TextBox 32">
            <a:extLst>
              <a:ext uri="{FF2B5EF4-FFF2-40B4-BE49-F238E27FC236}">
                <a16:creationId xmlns:a16="http://schemas.microsoft.com/office/drawing/2014/main" id="{14386B89-0065-493C-803F-776E1119A667}"/>
              </a:ext>
            </a:extLst>
          </p:cNvPr>
          <p:cNvSpPr txBox="1"/>
          <p:nvPr/>
        </p:nvSpPr>
        <p:spPr>
          <a:xfrm>
            <a:off x="1415845" y="-3814163"/>
            <a:ext cx="5531708"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الخطوات الرئيسية لتتبع تقدم المشروع وضبط الجدول الزمني عند الضرورة؟</a:t>
            </a:r>
            <a:endParaRPr lang="en-US" dirty="0"/>
          </a:p>
        </p:txBody>
      </p:sp>
      <p:pic>
        <p:nvPicPr>
          <p:cNvPr id="34" name="Picture 2" descr="Studying - Free education icons">
            <a:extLst>
              <a:ext uri="{FF2B5EF4-FFF2-40B4-BE49-F238E27FC236}">
                <a16:creationId xmlns:a16="http://schemas.microsoft.com/office/drawing/2014/main" id="{F9CA84D1-9DA6-47B5-BC9E-94C5834EFF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0302" y="-5381999"/>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589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randombar(horizont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randombar(horizont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randombar(horizontal)">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0" grpId="0"/>
      <p:bldP spid="31" grpId="0"/>
      <p:bldP spid="3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2" name="Picture 21">
            <a:extLst>
              <a:ext uri="{FF2B5EF4-FFF2-40B4-BE49-F238E27FC236}">
                <a16:creationId xmlns:a16="http://schemas.microsoft.com/office/drawing/2014/main" id="{5D712FEC-C03D-4CE4-B285-CC5D71959C15}"/>
              </a:ext>
            </a:extLst>
          </p:cNvPr>
          <p:cNvPicPr/>
          <p:nvPr/>
        </p:nvPicPr>
        <p:blipFill rotWithShape="1">
          <a:blip r:embed="rId2" cstate="print">
            <a:extLst>
              <a:ext uri="{28A0092B-C50C-407E-A947-70E740481C1C}">
                <a14:useLocalDpi xmlns:a14="http://schemas.microsoft.com/office/drawing/2010/main" val="0"/>
              </a:ext>
            </a:extLst>
          </a:blip>
          <a:srcRect l="11467" t="21272" r="8931" b="19898"/>
          <a:stretch/>
        </p:blipFill>
        <p:spPr bwMode="auto">
          <a:xfrm>
            <a:off x="-6563130" y="2583685"/>
            <a:ext cx="4400384" cy="3252851"/>
          </a:xfrm>
          <a:prstGeom prst="rect">
            <a:avLst/>
          </a:prstGeom>
          <a:noFill/>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A990B1C2-7A32-48B2-A032-80B6AA5B7E9F}"/>
              </a:ext>
            </a:extLst>
          </p:cNvPr>
          <p:cNvSpPr txBox="1"/>
          <p:nvPr/>
        </p:nvSpPr>
        <p:spPr>
          <a:xfrm>
            <a:off x="1415845" y="3698530"/>
            <a:ext cx="5531708"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الخطوات الرئيسية لتتبع تقدم المشروع وضبط الجدول الزمني عند الضرورة؟</a:t>
            </a:r>
            <a:endParaRPr lang="en-US" dirty="0"/>
          </a:p>
        </p:txBody>
      </p:sp>
      <p:pic>
        <p:nvPicPr>
          <p:cNvPr id="25" name="Picture 2" descr="Studying - Free education icons">
            <a:extLst>
              <a:ext uri="{FF2B5EF4-FFF2-40B4-BE49-F238E27FC236}">
                <a16:creationId xmlns:a16="http://schemas.microsoft.com/office/drawing/2014/main" id="{6E8BA1D1-8C1D-4340-BAE4-39B81DD39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dea 3d Images - Free Download on Freepik">
            <a:extLst>
              <a:ext uri="{FF2B5EF4-FFF2-40B4-BE49-F238E27FC236}">
                <a16:creationId xmlns:a16="http://schemas.microsoft.com/office/drawing/2014/main" id="{6909A9C4-366D-4325-AFF3-A8D1BF54AA2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17671"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589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مكونات إدارة المشاريع </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2" name="Picture 21">
            <a:extLst>
              <a:ext uri="{FF2B5EF4-FFF2-40B4-BE49-F238E27FC236}">
                <a16:creationId xmlns:a16="http://schemas.microsoft.com/office/drawing/2014/main" id="{333694E4-1478-45DF-8370-D988BE6EEEE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185" y="1556772"/>
            <a:ext cx="4807902" cy="4807902"/>
          </a:xfrm>
          <a:prstGeom prst="rect">
            <a:avLst/>
          </a:prstGeom>
          <a:noFill/>
          <a:ln>
            <a:noFill/>
          </a:ln>
        </p:spPr>
      </p:pic>
      <p:sp>
        <p:nvSpPr>
          <p:cNvPr id="23" name="TextBox 22">
            <a:extLst>
              <a:ext uri="{FF2B5EF4-FFF2-40B4-BE49-F238E27FC236}">
                <a16:creationId xmlns:a16="http://schemas.microsoft.com/office/drawing/2014/main" id="{A0824FB5-11F0-43BB-9EDD-596927239606}"/>
              </a:ext>
            </a:extLst>
          </p:cNvPr>
          <p:cNvSpPr txBox="1"/>
          <p:nvPr/>
        </p:nvSpPr>
        <p:spPr>
          <a:xfrm>
            <a:off x="5486400" y="1741676"/>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25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a:buSzPct val="150000"/>
            </a:pPr>
            <a:r>
              <a:rPr lang="ar-SA"/>
              <a:t>تحديد نطاق المشروع وأهدافه بوضوح</a:t>
            </a:r>
            <a:endParaRPr lang="en-US" dirty="0"/>
          </a:p>
        </p:txBody>
      </p:sp>
      <p:sp>
        <p:nvSpPr>
          <p:cNvPr id="24" name="TextBox 23">
            <a:extLst>
              <a:ext uri="{FF2B5EF4-FFF2-40B4-BE49-F238E27FC236}">
                <a16:creationId xmlns:a16="http://schemas.microsoft.com/office/drawing/2014/main" id="{B5C14772-F572-4441-BC30-91429D349728}"/>
              </a:ext>
            </a:extLst>
          </p:cNvPr>
          <p:cNvSpPr txBox="1"/>
          <p:nvPr/>
        </p:nvSpPr>
        <p:spPr>
          <a:xfrm>
            <a:off x="5486400" y="2433308"/>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وضع خطة إدارة شاملة للمشروع</a:t>
            </a:r>
            <a:endParaRPr lang="en-US" dirty="0"/>
          </a:p>
        </p:txBody>
      </p:sp>
      <p:sp>
        <p:nvSpPr>
          <p:cNvPr id="25" name="TextBox 24">
            <a:extLst>
              <a:ext uri="{FF2B5EF4-FFF2-40B4-BE49-F238E27FC236}">
                <a16:creationId xmlns:a16="http://schemas.microsoft.com/office/drawing/2014/main" id="{BC8724CD-DC7F-4248-9C2B-60870E239929}"/>
              </a:ext>
            </a:extLst>
          </p:cNvPr>
          <p:cNvSpPr txBox="1"/>
          <p:nvPr/>
        </p:nvSpPr>
        <p:spPr>
          <a:xfrm>
            <a:off x="5486400" y="3124940"/>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dirty="0"/>
              <a:t>تخصيص الموارد البشرية والمادية اللازمة</a:t>
            </a:r>
            <a:endParaRPr lang="en-US" dirty="0"/>
          </a:p>
        </p:txBody>
      </p:sp>
      <p:sp>
        <p:nvSpPr>
          <p:cNvPr id="28" name="TextBox 27">
            <a:extLst>
              <a:ext uri="{FF2B5EF4-FFF2-40B4-BE49-F238E27FC236}">
                <a16:creationId xmlns:a16="http://schemas.microsoft.com/office/drawing/2014/main" id="{430E7F18-E82C-48AB-8FFC-A57BCA612E3B}"/>
              </a:ext>
            </a:extLst>
          </p:cNvPr>
          <p:cNvSpPr txBox="1"/>
          <p:nvPr/>
        </p:nvSpPr>
        <p:spPr>
          <a:xfrm>
            <a:off x="5486400" y="3816572"/>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تنسيق وإدارة فريق المشروع بفعالية</a:t>
            </a:r>
            <a:endParaRPr lang="en-US" dirty="0"/>
          </a:p>
        </p:txBody>
      </p:sp>
      <p:sp>
        <p:nvSpPr>
          <p:cNvPr id="29" name="TextBox 28">
            <a:extLst>
              <a:ext uri="{FF2B5EF4-FFF2-40B4-BE49-F238E27FC236}">
                <a16:creationId xmlns:a16="http://schemas.microsoft.com/office/drawing/2014/main" id="{9FBC341B-6B17-4724-9A89-941EC23C89B9}"/>
              </a:ext>
            </a:extLst>
          </p:cNvPr>
          <p:cNvSpPr txBox="1"/>
          <p:nvPr/>
        </p:nvSpPr>
        <p:spPr>
          <a:xfrm>
            <a:off x="5486400" y="4508204"/>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dirty="0"/>
              <a:t>رصد التقدم والتحكم في التغييرات والمخاطر</a:t>
            </a:r>
            <a:endParaRPr lang="en-US" dirty="0"/>
          </a:p>
        </p:txBody>
      </p:sp>
      <p:sp>
        <p:nvSpPr>
          <p:cNvPr id="30" name="TextBox 29">
            <a:extLst>
              <a:ext uri="{FF2B5EF4-FFF2-40B4-BE49-F238E27FC236}">
                <a16:creationId xmlns:a16="http://schemas.microsoft.com/office/drawing/2014/main" id="{1701B7FD-C470-468A-95E5-4D021153317A}"/>
              </a:ext>
            </a:extLst>
          </p:cNvPr>
          <p:cNvSpPr txBox="1"/>
          <p:nvPr/>
        </p:nvSpPr>
        <p:spPr>
          <a:xfrm>
            <a:off x="5486400" y="5199836"/>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dirty="0"/>
              <a:t>ضمان الجودة وتحقيق التسليم في الوقت المحدد</a:t>
            </a:r>
            <a:endParaRPr lang="en-US" dirty="0"/>
          </a:p>
        </p:txBody>
      </p:sp>
      <p:sp>
        <p:nvSpPr>
          <p:cNvPr id="31" name="TextBox 30">
            <a:extLst>
              <a:ext uri="{FF2B5EF4-FFF2-40B4-BE49-F238E27FC236}">
                <a16:creationId xmlns:a16="http://schemas.microsoft.com/office/drawing/2014/main" id="{E6C4BF15-F9D6-4C74-A501-BDA0BB9242FB}"/>
              </a:ext>
            </a:extLst>
          </p:cNvPr>
          <p:cNvSpPr txBox="1"/>
          <p:nvPr/>
        </p:nvSpPr>
        <p:spPr>
          <a:xfrm>
            <a:off x="5486400" y="5891468"/>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إغلاق المشروع وتقييم النتائج</a:t>
            </a:r>
            <a:endParaRPr lang="en-US" dirty="0"/>
          </a:p>
        </p:txBody>
      </p:sp>
      <p:sp>
        <p:nvSpPr>
          <p:cNvPr id="32" name="TextBox 31">
            <a:extLst>
              <a:ext uri="{FF2B5EF4-FFF2-40B4-BE49-F238E27FC236}">
                <a16:creationId xmlns:a16="http://schemas.microsoft.com/office/drawing/2014/main" id="{14A68D24-00BA-47A9-8189-2193872159D2}"/>
              </a:ext>
            </a:extLst>
          </p:cNvPr>
          <p:cNvSpPr txBox="1"/>
          <p:nvPr/>
        </p:nvSpPr>
        <p:spPr>
          <a:xfrm>
            <a:off x="23297" y="-2728109"/>
            <a:ext cx="6633012" cy="446276"/>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ea typeface="Calibri" panose="020F0502020204030204" pitchFamily="34" charset="0"/>
                <a:cs typeface="GE Dinar Two Medium" panose="020A0503020102020204" pitchFamily="18" charset="-78"/>
              </a:defRPr>
            </a:lvl1pPr>
          </a:lstStyle>
          <a:p>
            <a:r>
              <a:rPr lang="ar-SA"/>
              <a:t>نشاط تعاوني لتعارف المشاركين وكسر حاجز الجليد</a:t>
            </a:r>
            <a:endParaRPr lang="en-US" dirty="0"/>
          </a:p>
        </p:txBody>
      </p:sp>
      <p:pic>
        <p:nvPicPr>
          <p:cNvPr id="33" name="Picture 2" descr="Open book - Free education icons">
            <a:extLst>
              <a:ext uri="{FF2B5EF4-FFF2-40B4-BE49-F238E27FC236}">
                <a16:creationId xmlns:a16="http://schemas.microsoft.com/office/drawing/2014/main" id="{A2D19608-19FE-4C19-BAE4-13BBEE9E1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5698" y="-4383575"/>
            <a:ext cx="3180942" cy="318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490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randombar(horizont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randombar(horizont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randombar(horizont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P spid="29" grpId="0"/>
      <p:bldP spid="30" grpId="0"/>
      <p:bldP spid="3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3" name="TextBox 22">
            <a:extLst>
              <a:ext uri="{FF2B5EF4-FFF2-40B4-BE49-F238E27FC236}">
                <a16:creationId xmlns:a16="http://schemas.microsoft.com/office/drawing/2014/main" id="{A990B1C2-7A32-48B2-A032-80B6AA5B7E9F}"/>
              </a:ext>
            </a:extLst>
          </p:cNvPr>
          <p:cNvSpPr txBox="1"/>
          <p:nvPr/>
        </p:nvSpPr>
        <p:spPr>
          <a:xfrm>
            <a:off x="1415845" y="10423794"/>
            <a:ext cx="5531708"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ما الخطوات الرئيسية لتتبع تقدم المشروع وضبط الجدول الزمني عند الضرورة؟</a:t>
            </a:r>
            <a:endParaRPr lang="en-US" dirty="0"/>
          </a:p>
        </p:txBody>
      </p:sp>
      <p:pic>
        <p:nvPicPr>
          <p:cNvPr id="25" name="Picture 2" descr="Studying - Free education icons">
            <a:extLst>
              <a:ext uri="{FF2B5EF4-FFF2-40B4-BE49-F238E27FC236}">
                <a16:creationId xmlns:a16="http://schemas.microsoft.com/office/drawing/2014/main" id="{6E8BA1D1-8C1D-4340-BAE4-39B81DD39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855958"/>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0E149F30-646E-4673-9ECE-A417B59936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4A5D528-3EDC-4A7C-8AF5-C0E80BE56D52}"/>
              </a:ext>
            </a:extLst>
          </p:cNvPr>
          <p:cNvSpPr txBox="1"/>
          <p:nvPr/>
        </p:nvSpPr>
        <p:spPr>
          <a:xfrm>
            <a:off x="4811275" y="2059722"/>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marL="0" indent="0">
              <a:buNone/>
            </a:pPr>
            <a:r>
              <a:rPr lang="ar-SA">
                <a:solidFill>
                  <a:srgbClr val="C00000"/>
                </a:solidFill>
              </a:rPr>
              <a:t>الخطوات الرئيسية لتتبع تقدم المشروع وضبط الجدول الزمني هي:</a:t>
            </a:r>
            <a:endParaRPr lang="en-US">
              <a:solidFill>
                <a:srgbClr val="C00000"/>
              </a:solidFill>
            </a:endParaRPr>
          </a:p>
        </p:txBody>
      </p:sp>
      <p:sp>
        <p:nvSpPr>
          <p:cNvPr id="24" name="TextBox 23">
            <a:extLst>
              <a:ext uri="{FF2B5EF4-FFF2-40B4-BE49-F238E27FC236}">
                <a16:creationId xmlns:a16="http://schemas.microsoft.com/office/drawing/2014/main" id="{08C29DD4-7D79-4008-AA94-744E24BC7447}"/>
              </a:ext>
            </a:extLst>
          </p:cNvPr>
          <p:cNvSpPr txBox="1"/>
          <p:nvPr/>
        </p:nvSpPr>
        <p:spPr>
          <a:xfrm>
            <a:off x="4811275" y="2893400"/>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جمع البيانات عن التقدم الفعلي في تنفيذ الأنشطة مقارنةً بالجدول الزمني المخطط</a:t>
            </a:r>
            <a:endParaRPr lang="en-US" dirty="0"/>
          </a:p>
        </p:txBody>
      </p:sp>
      <p:sp>
        <p:nvSpPr>
          <p:cNvPr id="26" name="TextBox 25">
            <a:extLst>
              <a:ext uri="{FF2B5EF4-FFF2-40B4-BE49-F238E27FC236}">
                <a16:creationId xmlns:a16="http://schemas.microsoft.com/office/drawing/2014/main" id="{17FB11BA-F833-4901-B51D-E5EA308BC578}"/>
              </a:ext>
            </a:extLst>
          </p:cNvPr>
          <p:cNvSpPr txBox="1"/>
          <p:nvPr/>
        </p:nvSpPr>
        <p:spPr>
          <a:xfrm>
            <a:off x="4811275" y="4350450"/>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تحليل البيانات لتحديد الانحرافات والتأخيرات في التنفيذ</a:t>
            </a:r>
            <a:endParaRPr lang="en-US" dirty="0"/>
          </a:p>
        </p:txBody>
      </p:sp>
      <p:sp>
        <p:nvSpPr>
          <p:cNvPr id="27" name="TextBox 26">
            <a:extLst>
              <a:ext uri="{FF2B5EF4-FFF2-40B4-BE49-F238E27FC236}">
                <a16:creationId xmlns:a16="http://schemas.microsoft.com/office/drawing/2014/main" id="{0702A2B8-D635-4E2D-8DAF-3EEB2180C354}"/>
              </a:ext>
            </a:extLst>
          </p:cNvPr>
          <p:cNvSpPr txBox="1"/>
          <p:nvPr/>
        </p:nvSpPr>
        <p:spPr>
          <a:xfrm>
            <a:off x="4811275" y="5305155"/>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تحديد أسباب الانحرافات والتأخيرات (مثل زيادة في الموارد، تأخير في التسليم، مشاكل فنية)</a:t>
            </a:r>
            <a:endParaRPr lang="en-US" dirty="0"/>
          </a:p>
        </p:txBody>
      </p:sp>
    </p:spTree>
    <p:extLst>
      <p:ext uri="{BB962C8B-B14F-4D97-AF65-F5344CB8AC3E}">
        <p14:creationId xmlns:p14="http://schemas.microsoft.com/office/powerpoint/2010/main" val="3433702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6" grpId="0"/>
      <p:bldP spid="2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0E149F30-646E-4673-9ECE-A417B59936E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8C29DD4-7D79-4008-AA94-744E24BC7447}"/>
              </a:ext>
            </a:extLst>
          </p:cNvPr>
          <p:cNvSpPr txBox="1"/>
          <p:nvPr/>
        </p:nvSpPr>
        <p:spPr>
          <a:xfrm>
            <a:off x="4811275" y="2319510"/>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اتخاذ الإجراءات التصحيحية المناسبة لضبط الجدول الزمني (إعادة تخطيط، إضافة موارد، تعديل نطاق)</a:t>
            </a:r>
            <a:endParaRPr lang="en-US" dirty="0"/>
          </a:p>
        </p:txBody>
      </p:sp>
      <p:sp>
        <p:nvSpPr>
          <p:cNvPr id="26" name="TextBox 25">
            <a:extLst>
              <a:ext uri="{FF2B5EF4-FFF2-40B4-BE49-F238E27FC236}">
                <a16:creationId xmlns:a16="http://schemas.microsoft.com/office/drawing/2014/main" id="{17FB11BA-F833-4901-B51D-E5EA308BC578}"/>
              </a:ext>
            </a:extLst>
          </p:cNvPr>
          <p:cNvSpPr txBox="1"/>
          <p:nvPr/>
        </p:nvSpPr>
        <p:spPr>
          <a:xfrm>
            <a:off x="4811275" y="3812332"/>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تحديث الجدول الزمني وخطط المشروع بناءً على الإجراءات التصحيحية</a:t>
            </a:r>
            <a:endParaRPr lang="en-US" dirty="0"/>
          </a:p>
        </p:txBody>
      </p:sp>
      <p:sp>
        <p:nvSpPr>
          <p:cNvPr id="27" name="TextBox 26">
            <a:extLst>
              <a:ext uri="{FF2B5EF4-FFF2-40B4-BE49-F238E27FC236}">
                <a16:creationId xmlns:a16="http://schemas.microsoft.com/office/drawing/2014/main" id="{0702A2B8-D635-4E2D-8DAF-3EEB2180C354}"/>
              </a:ext>
            </a:extLst>
          </p:cNvPr>
          <p:cNvSpPr txBox="1"/>
          <p:nvPr/>
        </p:nvSpPr>
        <p:spPr>
          <a:xfrm>
            <a:off x="4811275" y="5305155"/>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التواصل مع الفريق والجهات المعنية بالتغييرات في الجدول الزمني</a:t>
            </a:r>
            <a:endParaRPr lang="en-US"/>
          </a:p>
        </p:txBody>
      </p:sp>
    </p:spTree>
    <p:extLst>
      <p:ext uri="{BB962C8B-B14F-4D97-AF65-F5344CB8AC3E}">
        <p14:creationId xmlns:p14="http://schemas.microsoft.com/office/powerpoint/2010/main" val="1989251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1" name="Rectangle 20">
            <a:extLst>
              <a:ext uri="{FF2B5EF4-FFF2-40B4-BE49-F238E27FC236}">
                <a16:creationId xmlns:a16="http://schemas.microsoft.com/office/drawing/2014/main" id="{8F9960CF-F8E3-447F-8B0C-DD7345A4615E}"/>
              </a:ext>
            </a:extLst>
          </p:cNvPr>
          <p:cNvSpPr/>
          <p:nvPr/>
        </p:nvSpPr>
        <p:spPr>
          <a:xfrm>
            <a:off x="10820400" y="0"/>
            <a:ext cx="13716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FAEF5F-DB96-4188-9FC2-D73BA698B8A8}"/>
              </a:ext>
            </a:extLst>
          </p:cNvPr>
          <p:cNvSpPr/>
          <p:nvPr/>
        </p:nvSpPr>
        <p:spPr>
          <a:xfrm>
            <a:off x="0" y="1257300"/>
            <a:ext cx="12192000" cy="1733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Calendar ">
            <a:extLst>
              <a:ext uri="{FF2B5EF4-FFF2-40B4-BE49-F238E27FC236}">
                <a16:creationId xmlns:a16="http://schemas.microsoft.com/office/drawing/2014/main" id="{E45E353B-44E4-4C5E-9876-CA8F686ED798}"/>
              </a:ext>
            </a:extLst>
          </p:cNvPr>
          <p:cNvPicPr/>
          <p:nvPr/>
        </p:nvPicPr>
        <p:blipFill>
          <a:blip r:embed="rId3" cstate="print">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1029950" y="152400"/>
            <a:ext cx="952500" cy="952500"/>
          </a:xfrm>
          <a:prstGeom prst="rect">
            <a:avLst/>
          </a:prstGeom>
          <a:noFill/>
          <a:ln>
            <a:noFill/>
          </a:ln>
        </p:spPr>
      </p:pic>
      <p:sp>
        <p:nvSpPr>
          <p:cNvPr id="24" name="Rectangle 23">
            <a:extLst>
              <a:ext uri="{FF2B5EF4-FFF2-40B4-BE49-F238E27FC236}">
                <a16:creationId xmlns:a16="http://schemas.microsoft.com/office/drawing/2014/main" id="{C4F61257-F853-4F20-BB4A-25349BB8879E}"/>
              </a:ext>
            </a:extLst>
          </p:cNvPr>
          <p:cNvSpPr/>
          <p:nvPr/>
        </p:nvSpPr>
        <p:spPr>
          <a:xfrm>
            <a:off x="10601778" y="1257300"/>
            <a:ext cx="218622" cy="1733550"/>
          </a:xfrm>
          <a:prstGeom prst="rect">
            <a:avLst/>
          </a:prstGeom>
          <a:solidFill>
            <a:srgbClr val="203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87B1837-7CC8-4066-967A-CEC97CCC25BB}"/>
              </a:ext>
            </a:extLst>
          </p:cNvPr>
          <p:cNvSpPr txBox="1"/>
          <p:nvPr/>
        </p:nvSpPr>
        <p:spPr>
          <a:xfrm>
            <a:off x="10979150" y="1651000"/>
            <a:ext cx="1162050" cy="954107"/>
          </a:xfrm>
          <a:prstGeom prst="rect">
            <a:avLst/>
          </a:prstGeom>
          <a:noFill/>
        </p:spPr>
        <p:txBody>
          <a:bodyPr wrap="square" rtlCol="0">
            <a:spAutoFit/>
          </a:bodyPr>
          <a:lstStyle/>
          <a:p>
            <a:pPr algn="ctr" rtl="1"/>
            <a:r>
              <a:rPr lang="ar-SY" sz="2800" dirty="0">
                <a:latin typeface="GE Dinar Two Medium" panose="020A0503020102020204" pitchFamily="18" charset="-78"/>
                <a:ea typeface="GE Dinar Two Medium" panose="020A0503020102020204" pitchFamily="18" charset="-78"/>
                <a:cs typeface="GE Dinar Two Medium" panose="020A0503020102020204" pitchFamily="18" charset="-78"/>
              </a:rPr>
              <a:t>اليوم الثاني</a:t>
            </a:r>
            <a:endParaRPr lang="en-US" sz="28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6" name="TextBox 25">
            <a:extLst>
              <a:ext uri="{FF2B5EF4-FFF2-40B4-BE49-F238E27FC236}">
                <a16:creationId xmlns:a16="http://schemas.microsoft.com/office/drawing/2014/main" id="{BCE88B0F-56DF-4657-A369-E24E94BC7C61}"/>
              </a:ext>
            </a:extLst>
          </p:cNvPr>
          <p:cNvSpPr txBox="1"/>
          <p:nvPr/>
        </p:nvSpPr>
        <p:spPr>
          <a:xfrm>
            <a:off x="7287742" y="367040"/>
            <a:ext cx="3423347" cy="523220"/>
          </a:xfrm>
          <a:prstGeom prst="rect">
            <a:avLst/>
          </a:prstGeom>
          <a:noFill/>
        </p:spPr>
        <p:txBody>
          <a:bodyPr wrap="square" rtlCol="0">
            <a:spAutoFit/>
          </a:bodyPr>
          <a:lstStyle/>
          <a:p>
            <a:pPr algn="ctr" rtl="1"/>
            <a:r>
              <a:rPr lang="ar-SY"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rPr>
              <a:t>الجلسة الثانية</a:t>
            </a:r>
            <a:endParaRPr lang="en-US"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7" name="TextBox 26">
            <a:extLst>
              <a:ext uri="{FF2B5EF4-FFF2-40B4-BE49-F238E27FC236}">
                <a16:creationId xmlns:a16="http://schemas.microsoft.com/office/drawing/2014/main" id="{04A78358-C45B-420F-A4AF-809D71AE58EB}"/>
              </a:ext>
            </a:extLst>
          </p:cNvPr>
          <p:cNvSpPr txBox="1"/>
          <p:nvPr/>
        </p:nvSpPr>
        <p:spPr>
          <a:xfrm>
            <a:off x="2630658" y="1794754"/>
            <a:ext cx="7132440" cy="658642"/>
          </a:xfrm>
          <a:prstGeom prst="rect">
            <a:avLst/>
          </a:prstGeom>
          <a:noFill/>
        </p:spPr>
        <p:txBody>
          <a:bodyPr wrap="square" rtlCol="0">
            <a:spAutoFit/>
          </a:bodyPr>
          <a:lstStyle/>
          <a:p>
            <a:pPr marL="0" marR="0" algn="r" rtl="0">
              <a:lnSpc>
                <a:spcPct val="115000"/>
              </a:lnSpc>
              <a:spcBef>
                <a:spcPts val="0"/>
              </a:spcBef>
              <a:spcAft>
                <a:spcPts val="0"/>
              </a:spcAft>
            </a:pPr>
            <a:r>
              <a:rPr lang="ar-SY" sz="3200" dirty="0">
                <a:latin typeface="GE Dinar Two Medium" panose="020A0503020102020204" pitchFamily="18" charset="-78"/>
                <a:ea typeface="GE Dinar Two Medium" panose="020A0503020102020204" pitchFamily="18" charset="-78"/>
                <a:cs typeface="GE Dinar Two Medium" panose="020A0503020102020204" pitchFamily="18" charset="-78"/>
              </a:rPr>
              <a:t>إدارة تكاليف المشروع</a:t>
            </a:r>
            <a:endParaRPr lang="en-US" sz="32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nvGrpSpPr>
          <p:cNvPr id="28" name="Group 27">
            <a:extLst>
              <a:ext uri="{FF2B5EF4-FFF2-40B4-BE49-F238E27FC236}">
                <a16:creationId xmlns:a16="http://schemas.microsoft.com/office/drawing/2014/main" id="{F5732EDC-4390-4776-B168-2EAB1E44355A}"/>
              </a:ext>
            </a:extLst>
          </p:cNvPr>
          <p:cNvGrpSpPr/>
          <p:nvPr/>
        </p:nvGrpSpPr>
        <p:grpSpPr>
          <a:xfrm>
            <a:off x="3449973" y="3550569"/>
            <a:ext cx="6208299" cy="583544"/>
            <a:chOff x="3815733" y="3283607"/>
            <a:chExt cx="6208299" cy="583544"/>
          </a:xfrm>
        </p:grpSpPr>
        <p:sp>
          <p:nvSpPr>
            <p:cNvPr id="29" name="Rectangle 28">
              <a:extLst>
                <a:ext uri="{FF2B5EF4-FFF2-40B4-BE49-F238E27FC236}">
                  <a16:creationId xmlns:a16="http://schemas.microsoft.com/office/drawing/2014/main" id="{6535190C-B74D-4028-AAFE-CB296249BAEF}"/>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0" name="TextBox 29">
              <a:extLst>
                <a:ext uri="{FF2B5EF4-FFF2-40B4-BE49-F238E27FC236}">
                  <a16:creationId xmlns:a16="http://schemas.microsoft.com/office/drawing/2014/main" id="{2D51C958-8A66-4575-873F-F95B3940FF30}"/>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تقدير تكاليف المشروع بمختلف مراحله</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1" name="Group 30">
            <a:extLst>
              <a:ext uri="{FF2B5EF4-FFF2-40B4-BE49-F238E27FC236}">
                <a16:creationId xmlns:a16="http://schemas.microsoft.com/office/drawing/2014/main" id="{8DAC2C0B-223B-45DB-86BB-BD5E79106FE8}"/>
              </a:ext>
            </a:extLst>
          </p:cNvPr>
          <p:cNvGrpSpPr/>
          <p:nvPr/>
        </p:nvGrpSpPr>
        <p:grpSpPr>
          <a:xfrm>
            <a:off x="3449973" y="4228148"/>
            <a:ext cx="6208299" cy="583544"/>
            <a:chOff x="3815733" y="3283607"/>
            <a:chExt cx="6208299" cy="583544"/>
          </a:xfrm>
        </p:grpSpPr>
        <p:sp>
          <p:nvSpPr>
            <p:cNvPr id="32" name="Rectangle 31">
              <a:extLst>
                <a:ext uri="{FF2B5EF4-FFF2-40B4-BE49-F238E27FC236}">
                  <a16:creationId xmlns:a16="http://schemas.microsoft.com/office/drawing/2014/main" id="{F3D217BE-6C3D-4C58-B693-9AAF03CBB637}"/>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3" name="TextBox 32">
              <a:extLst>
                <a:ext uri="{FF2B5EF4-FFF2-40B4-BE49-F238E27FC236}">
                  <a16:creationId xmlns:a16="http://schemas.microsoft.com/office/drawing/2014/main" id="{41B16B1C-D5DE-4015-B2AA-CE17A9275AAE}"/>
                </a:ext>
              </a:extLst>
            </p:cNvPr>
            <p:cNvSpPr txBox="1"/>
            <p:nvPr/>
          </p:nvSpPr>
          <p:spPr>
            <a:xfrm>
              <a:off x="3815733" y="3409896"/>
              <a:ext cx="6098344" cy="421654"/>
            </a:xfrm>
            <a:prstGeom prst="rect">
              <a:avLst/>
            </a:prstGeom>
            <a:noFill/>
          </p:spPr>
          <p:txBody>
            <a:bodyPr wrap="square">
              <a:spAutoFit/>
            </a:bodyPr>
            <a:lstStyle/>
            <a:p>
              <a:pPr marR="0" lvl="0" algn="r" rtl="1">
                <a:lnSpc>
                  <a:spcPct val="107000"/>
                </a:lnSpc>
                <a:spcBef>
                  <a:spcPts val="0"/>
                </a:spcBef>
                <a:spcAft>
                  <a:spcPts val="800"/>
                </a:spcAft>
                <a:buSzPts val="1600"/>
              </a:pPr>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إعداد ميزانية المشروع وتوزيع الموارد المالية</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4" name="Group 33">
            <a:extLst>
              <a:ext uri="{FF2B5EF4-FFF2-40B4-BE49-F238E27FC236}">
                <a16:creationId xmlns:a16="http://schemas.microsoft.com/office/drawing/2014/main" id="{E0C578C9-A341-43FF-A70B-004BA71229B4}"/>
              </a:ext>
            </a:extLst>
          </p:cNvPr>
          <p:cNvGrpSpPr/>
          <p:nvPr/>
        </p:nvGrpSpPr>
        <p:grpSpPr>
          <a:xfrm>
            <a:off x="3449973" y="4914424"/>
            <a:ext cx="6208299" cy="583544"/>
            <a:chOff x="3815733" y="3283607"/>
            <a:chExt cx="6208299" cy="583544"/>
          </a:xfrm>
        </p:grpSpPr>
        <p:sp>
          <p:nvSpPr>
            <p:cNvPr id="35" name="Rectangle 34">
              <a:extLst>
                <a:ext uri="{FF2B5EF4-FFF2-40B4-BE49-F238E27FC236}">
                  <a16:creationId xmlns:a16="http://schemas.microsoft.com/office/drawing/2014/main" id="{2E4117EE-C8BF-42E1-99B8-C3446F9927E1}"/>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6" name="TextBox 35">
              <a:extLst>
                <a:ext uri="{FF2B5EF4-FFF2-40B4-BE49-F238E27FC236}">
                  <a16:creationId xmlns:a16="http://schemas.microsoft.com/office/drawing/2014/main" id="{99E835E8-7991-40D1-8964-B4B083540BA3}"/>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مراقبة التكاليف الفعلية ومقارنتها بالميزانية</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7" name="Group 36">
            <a:extLst>
              <a:ext uri="{FF2B5EF4-FFF2-40B4-BE49-F238E27FC236}">
                <a16:creationId xmlns:a16="http://schemas.microsoft.com/office/drawing/2014/main" id="{D79010C1-E81E-459B-A0A8-6634C2881A62}"/>
              </a:ext>
            </a:extLst>
          </p:cNvPr>
          <p:cNvGrpSpPr/>
          <p:nvPr/>
        </p:nvGrpSpPr>
        <p:grpSpPr>
          <a:xfrm>
            <a:off x="3449973" y="5600700"/>
            <a:ext cx="6208299" cy="583544"/>
            <a:chOff x="3815733" y="3283607"/>
            <a:chExt cx="6208299" cy="583544"/>
          </a:xfrm>
        </p:grpSpPr>
        <p:sp>
          <p:nvSpPr>
            <p:cNvPr id="38" name="Rectangle 37">
              <a:extLst>
                <a:ext uri="{FF2B5EF4-FFF2-40B4-BE49-F238E27FC236}">
                  <a16:creationId xmlns:a16="http://schemas.microsoft.com/office/drawing/2014/main" id="{CF0E74C8-B9F8-432F-BF58-7071216150FC}"/>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9" name="TextBox 38">
              <a:extLst>
                <a:ext uri="{FF2B5EF4-FFF2-40B4-BE49-F238E27FC236}">
                  <a16:creationId xmlns:a16="http://schemas.microsoft.com/office/drawing/2014/main" id="{2F2AD454-F2C7-4A62-91C1-8E50C09C86D8}"/>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إدارة التغييرات في الميزانية</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sp>
        <p:nvSpPr>
          <p:cNvPr id="40" name="Rectangle 39">
            <a:extLst>
              <a:ext uri="{FF2B5EF4-FFF2-40B4-BE49-F238E27FC236}">
                <a16:creationId xmlns:a16="http://schemas.microsoft.com/office/drawing/2014/main" id="{9A77D2E6-6536-4AA5-8158-90A067256031}"/>
              </a:ext>
            </a:extLst>
          </p:cNvPr>
          <p:cNvSpPr/>
          <p:nvPr/>
        </p:nvSpPr>
        <p:spPr>
          <a:xfrm>
            <a:off x="9921223" y="1610044"/>
            <a:ext cx="80892" cy="1075032"/>
          </a:xfrm>
          <a:prstGeom prst="rect">
            <a:avLst/>
          </a:prstGeom>
          <a:solidFill>
            <a:srgbClr val="627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Tree>
    <p:extLst>
      <p:ext uri="{BB962C8B-B14F-4D97-AF65-F5344CB8AC3E}">
        <p14:creationId xmlns:p14="http://schemas.microsoft.com/office/powerpoint/2010/main" val="1357867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tube ">
            <a:extLst>
              <a:ext uri="{FF2B5EF4-FFF2-40B4-BE49-F238E27FC236}">
                <a16:creationId xmlns:a16="http://schemas.microsoft.com/office/drawing/2014/main" id="{53EFD4E6-E4DD-4D4F-8B51-C5D3FE82010B}"/>
              </a:ext>
            </a:extLst>
          </p:cNvPr>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08773" y="2877929"/>
            <a:ext cx="2043938" cy="2043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0DE40-7F1E-4239-9133-4AAEC1420844}"/>
              </a:ext>
            </a:extLst>
          </p:cNvPr>
          <p:cNvSpPr txBox="1"/>
          <p:nvPr/>
        </p:nvSpPr>
        <p:spPr>
          <a:xfrm>
            <a:off x="1199536" y="2487204"/>
            <a:ext cx="6091084" cy="941796"/>
          </a:xfrm>
          <a:prstGeom prst="rect">
            <a:avLst/>
          </a:prstGeom>
          <a:noFill/>
        </p:spPr>
        <p:txBody>
          <a:bodyPr wrap="square">
            <a:spAutoFit/>
          </a:bodyPr>
          <a:lstStyle>
            <a:defPPr>
              <a:defRPr lang="en-US"/>
            </a:defPPr>
            <a:lvl1pPr marR="0" algn="ctr">
              <a:lnSpc>
                <a:spcPct val="115000"/>
              </a:lnSpc>
              <a:spcBef>
                <a:spcPts val="0"/>
              </a:spcBef>
              <a:spcAft>
                <a:spcPts val="0"/>
              </a:spcAft>
              <a:defRPr sz="2400" b="1">
                <a:solidFill>
                  <a:srgbClr val="1E3D6A"/>
                </a:solidFill>
                <a:effectLst/>
                <a:latin typeface="Times New Roman" panose="02020603050405020304" pitchFamily="18" charset="0"/>
                <a:ea typeface="Calibri" panose="020F0502020204030204" pitchFamily="34" charset="0"/>
                <a:cs typeface="GE Dinar Two Medium" panose="020A0503020102020204" pitchFamily="18" charset="-78"/>
              </a:defRPr>
            </a:lvl1pPr>
          </a:lstStyle>
          <a:p>
            <a:r>
              <a:rPr lang="ar-SY"/>
              <a:t>مقطع الفيديو الآتي يقدم معلومات عن إدارة تكلفة المشروع:</a:t>
            </a:r>
            <a:endParaRPr lang="en-US"/>
          </a:p>
        </p:txBody>
      </p:sp>
      <p:sp>
        <p:nvSpPr>
          <p:cNvPr id="4" name="TextBox 3">
            <a:extLst>
              <a:ext uri="{FF2B5EF4-FFF2-40B4-BE49-F238E27FC236}">
                <a16:creationId xmlns:a16="http://schemas.microsoft.com/office/drawing/2014/main" id="{46AC71B9-84C2-404D-9C97-1B41B0B067AC}"/>
              </a:ext>
            </a:extLst>
          </p:cNvPr>
          <p:cNvSpPr txBox="1"/>
          <p:nvPr/>
        </p:nvSpPr>
        <p:spPr>
          <a:xfrm>
            <a:off x="750764" y="4708113"/>
            <a:ext cx="7405094" cy="587853"/>
          </a:xfrm>
          <a:prstGeom prst="rect">
            <a:avLst/>
          </a:prstGeom>
          <a:noFill/>
        </p:spPr>
        <p:txBody>
          <a:bodyPr wrap="square">
            <a:spAutoFit/>
          </a:bodyPr>
          <a:lstStyle>
            <a:defPPr>
              <a:defRPr lang="en-US"/>
            </a:defPPr>
            <a:lvl1pPr marR="0" algn="ctr" rtl="1">
              <a:lnSpc>
                <a:spcPct val="115000"/>
              </a:lnSpc>
              <a:spcBef>
                <a:spcPts val="0"/>
              </a:spcBef>
              <a:spcAft>
                <a:spcPts val="0"/>
              </a:spcAft>
              <a:defRPr sz="2800" b="1" u="sng">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defRPr>
            </a:lvl1pPr>
          </a:lstStyle>
          <a:p>
            <a:r>
              <a:rPr lang="en-US">
                <a:hlinkClick r:id="rId4">
                  <a:extLst>
                    <a:ext uri="{A12FA001-AC4F-418D-AE19-62706E023703}">
                      <ahyp:hlinkClr xmlns:ahyp="http://schemas.microsoft.com/office/drawing/2018/hyperlinkcolor" val="tx"/>
                    </a:ext>
                  </a:extLst>
                </a:hlinkClick>
              </a:rPr>
              <a:t>https://youtu.be/21x57mq3KCQ?si=bCgeucVssNMaArjy</a:t>
            </a:r>
            <a:endParaRPr lang="en-US"/>
          </a:p>
        </p:txBody>
      </p:sp>
      <p:pic>
        <p:nvPicPr>
          <p:cNvPr id="6" name="Picture 5">
            <a:extLst>
              <a:ext uri="{FF2B5EF4-FFF2-40B4-BE49-F238E27FC236}">
                <a16:creationId xmlns:a16="http://schemas.microsoft.com/office/drawing/2014/main" id="{5CC46B6B-A139-4517-97ED-87F5CCFF53C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9431" y="2472803"/>
            <a:ext cx="3288834" cy="3288834"/>
          </a:xfrm>
          <a:prstGeom prst="rect">
            <a:avLst/>
          </a:prstGeom>
          <a:noFill/>
          <a:ln>
            <a:noFill/>
          </a:ln>
        </p:spPr>
      </p:pic>
    </p:spTree>
    <p:extLst>
      <p:ext uri="{BB962C8B-B14F-4D97-AF65-F5344CB8AC3E}">
        <p14:creationId xmlns:p14="http://schemas.microsoft.com/office/powerpoint/2010/main" val="3917626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التقدير الأولي للتكاليف</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1" name="TextBox 20">
            <a:extLst>
              <a:ext uri="{FF2B5EF4-FFF2-40B4-BE49-F238E27FC236}">
                <a16:creationId xmlns:a16="http://schemas.microsoft.com/office/drawing/2014/main" id="{E4461D41-95E4-44C1-8CD9-A4342F987E37}"/>
              </a:ext>
            </a:extLst>
          </p:cNvPr>
          <p:cNvSpPr txBox="1"/>
          <p:nvPr/>
        </p:nvSpPr>
        <p:spPr>
          <a:xfrm>
            <a:off x="5486400" y="1910648"/>
            <a:ext cx="6188530" cy="1304203"/>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25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marL="0" indent="0">
              <a:buNone/>
            </a:pPr>
            <a:r>
              <a:rPr lang="ar-SA">
                <a:solidFill>
                  <a:schemeClr val="tx1"/>
                </a:solidFill>
              </a:rPr>
              <a:t>في هذه المرحلة المبكرة من المشروع، يتم إجراء تقديرات أولية للتكاليف المتوقعة بناءً على المعلومات المحدودة المتوفرة في هذه المرحلة. وتشمل هذه التقديرات:</a:t>
            </a:r>
            <a:endParaRPr lang="en-US">
              <a:solidFill>
                <a:schemeClr val="tx1"/>
              </a:solidFill>
            </a:endParaRPr>
          </a:p>
        </p:txBody>
      </p:sp>
      <p:sp>
        <p:nvSpPr>
          <p:cNvPr id="23" name="TextBox 22">
            <a:extLst>
              <a:ext uri="{FF2B5EF4-FFF2-40B4-BE49-F238E27FC236}">
                <a16:creationId xmlns:a16="http://schemas.microsoft.com/office/drawing/2014/main" id="{C265E175-9F7E-4E61-9617-A2578F14475D}"/>
              </a:ext>
            </a:extLst>
          </p:cNvPr>
          <p:cNvSpPr txBox="1"/>
          <p:nvPr/>
        </p:nvSpPr>
        <p:spPr>
          <a:xfrm>
            <a:off x="5486400" y="3568729"/>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تكاليف المواد والمعدات والموارد البشرية</a:t>
            </a:r>
            <a:endParaRPr lang="en-US" dirty="0"/>
          </a:p>
        </p:txBody>
      </p:sp>
      <p:pic>
        <p:nvPicPr>
          <p:cNvPr id="20" name="Picture 19">
            <a:extLst>
              <a:ext uri="{FF2B5EF4-FFF2-40B4-BE49-F238E27FC236}">
                <a16:creationId xmlns:a16="http://schemas.microsoft.com/office/drawing/2014/main" id="{A0629E6F-8795-4DDA-9AB4-B3CA232615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719" y="2472803"/>
            <a:ext cx="3288834" cy="3288834"/>
          </a:xfrm>
          <a:prstGeom prst="rect">
            <a:avLst/>
          </a:prstGeom>
          <a:noFill/>
          <a:ln>
            <a:noFill/>
          </a:ln>
        </p:spPr>
      </p:pic>
      <p:sp>
        <p:nvSpPr>
          <p:cNvPr id="22" name="TextBox 21">
            <a:extLst>
              <a:ext uri="{FF2B5EF4-FFF2-40B4-BE49-F238E27FC236}">
                <a16:creationId xmlns:a16="http://schemas.microsoft.com/office/drawing/2014/main" id="{E16A758F-5C95-415B-8FBF-C71B518ED1A8}"/>
              </a:ext>
            </a:extLst>
          </p:cNvPr>
          <p:cNvSpPr txBox="1"/>
          <p:nvPr/>
        </p:nvSpPr>
        <p:spPr>
          <a:xfrm>
            <a:off x="5486400" y="429740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dirty="0"/>
              <a:t>تكاليف الإنشاءات والتركيب (إن وجدت) </a:t>
            </a:r>
            <a:endParaRPr lang="en-US" dirty="0"/>
          </a:p>
        </p:txBody>
      </p:sp>
      <p:sp>
        <p:nvSpPr>
          <p:cNvPr id="24" name="TextBox 23">
            <a:extLst>
              <a:ext uri="{FF2B5EF4-FFF2-40B4-BE49-F238E27FC236}">
                <a16:creationId xmlns:a16="http://schemas.microsoft.com/office/drawing/2014/main" id="{ACF1EA4F-2551-43B4-A634-B1C8B0AF5BC4}"/>
              </a:ext>
            </a:extLst>
          </p:cNvPr>
          <p:cNvSpPr txBox="1"/>
          <p:nvPr/>
        </p:nvSpPr>
        <p:spPr>
          <a:xfrm>
            <a:off x="5486400" y="5077744"/>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dirty="0"/>
              <a:t>تكاليف التشغيل والصيانة</a:t>
            </a:r>
            <a:endParaRPr lang="en-US" dirty="0"/>
          </a:p>
        </p:txBody>
      </p:sp>
      <p:sp>
        <p:nvSpPr>
          <p:cNvPr id="25" name="TextBox 24">
            <a:extLst>
              <a:ext uri="{FF2B5EF4-FFF2-40B4-BE49-F238E27FC236}">
                <a16:creationId xmlns:a16="http://schemas.microsoft.com/office/drawing/2014/main" id="{5A0FC317-2588-493B-B189-8A931BE080A9}"/>
              </a:ext>
            </a:extLst>
          </p:cNvPr>
          <p:cNvSpPr txBox="1"/>
          <p:nvPr/>
        </p:nvSpPr>
        <p:spPr>
          <a:xfrm>
            <a:off x="5486400" y="594288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احتياطيات للمخاطر والطوارئ</a:t>
            </a:r>
            <a:endParaRPr lang="en-US" dirty="0"/>
          </a:p>
        </p:txBody>
      </p:sp>
      <p:pic>
        <p:nvPicPr>
          <p:cNvPr id="26" name="Picture 25">
            <a:extLst>
              <a:ext uri="{FF2B5EF4-FFF2-40B4-BE49-F238E27FC236}">
                <a16:creationId xmlns:a16="http://schemas.microsoft.com/office/drawing/2014/main" id="{E184B0AD-7028-473E-82DD-EA5D0D4B5AB3}"/>
              </a:ext>
            </a:extLst>
          </p:cNvPr>
          <p:cNvPicPr/>
          <p:nvPr/>
        </p:nvPicPr>
        <p:blipFill rotWithShape="1">
          <a:blip r:embed="rId4" cstate="print">
            <a:extLst>
              <a:ext uri="{28A0092B-C50C-407E-A947-70E740481C1C}">
                <a14:useLocalDpi xmlns:a14="http://schemas.microsoft.com/office/drawing/2010/main" val="0"/>
              </a:ext>
            </a:extLst>
          </a:blip>
          <a:srcRect l="9307" t="14790" r="9594" b="14913"/>
          <a:stretch/>
        </p:blipFill>
        <p:spPr bwMode="auto">
          <a:xfrm>
            <a:off x="517070" y="8467966"/>
            <a:ext cx="4686300" cy="40614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1434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2" grpId="0"/>
      <p:bldP spid="24" grpId="0"/>
      <p:bldP spid="2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التقدير التفصيلي للتكاليف</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1" name="TextBox 20">
            <a:extLst>
              <a:ext uri="{FF2B5EF4-FFF2-40B4-BE49-F238E27FC236}">
                <a16:creationId xmlns:a16="http://schemas.microsoft.com/office/drawing/2014/main" id="{E4461D41-95E4-44C1-8CD9-A4342F987E37}"/>
              </a:ext>
            </a:extLst>
          </p:cNvPr>
          <p:cNvSpPr txBox="1"/>
          <p:nvPr/>
        </p:nvSpPr>
        <p:spPr>
          <a:xfrm>
            <a:off x="5486400" y="2068557"/>
            <a:ext cx="6188530" cy="1304203"/>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في هذه المرحلة، يتم إجراء تقديرات أكثر تفصيلاً للتكاليف بناءً على المعلومات الأكثر دقة والمتاحة في هذه المرحلة. وتشمل هذه التقديرات:</a:t>
            </a:r>
            <a:endParaRPr lang="en-US"/>
          </a:p>
        </p:txBody>
      </p:sp>
      <p:sp>
        <p:nvSpPr>
          <p:cNvPr id="23" name="TextBox 22">
            <a:extLst>
              <a:ext uri="{FF2B5EF4-FFF2-40B4-BE49-F238E27FC236}">
                <a16:creationId xmlns:a16="http://schemas.microsoft.com/office/drawing/2014/main" id="{C265E175-9F7E-4E61-9617-A2578F14475D}"/>
              </a:ext>
            </a:extLst>
          </p:cNvPr>
          <p:cNvSpPr txBox="1"/>
          <p:nvPr/>
        </p:nvSpPr>
        <p:spPr>
          <a:xfrm>
            <a:off x="5486400" y="3568729"/>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تكاليف الأنشطة والمهام المحددة في جدول المشروع</a:t>
            </a:r>
            <a:endParaRPr lang="en-US" dirty="0"/>
          </a:p>
        </p:txBody>
      </p:sp>
      <p:pic>
        <p:nvPicPr>
          <p:cNvPr id="20" name="Picture 19">
            <a:extLst>
              <a:ext uri="{FF2B5EF4-FFF2-40B4-BE49-F238E27FC236}">
                <a16:creationId xmlns:a16="http://schemas.microsoft.com/office/drawing/2014/main" id="{A0629E6F-8795-4DDA-9AB4-B3CA232615D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6131" y="2472803"/>
            <a:ext cx="3288834" cy="3288834"/>
          </a:xfrm>
          <a:prstGeom prst="rect">
            <a:avLst/>
          </a:prstGeom>
          <a:noFill/>
          <a:ln>
            <a:noFill/>
          </a:ln>
        </p:spPr>
      </p:pic>
      <p:sp>
        <p:nvSpPr>
          <p:cNvPr id="22" name="TextBox 21">
            <a:extLst>
              <a:ext uri="{FF2B5EF4-FFF2-40B4-BE49-F238E27FC236}">
                <a16:creationId xmlns:a16="http://schemas.microsoft.com/office/drawing/2014/main" id="{E16A758F-5C95-415B-8FBF-C71B518ED1A8}"/>
              </a:ext>
            </a:extLst>
          </p:cNvPr>
          <p:cNvSpPr txBox="1"/>
          <p:nvPr/>
        </p:nvSpPr>
        <p:spPr>
          <a:xfrm>
            <a:off x="5486400" y="429740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تكاليف المواد والتجهيزات والأجور</a:t>
            </a:r>
            <a:endParaRPr lang="en-US" dirty="0"/>
          </a:p>
        </p:txBody>
      </p:sp>
      <p:sp>
        <p:nvSpPr>
          <p:cNvPr id="24" name="TextBox 23">
            <a:extLst>
              <a:ext uri="{FF2B5EF4-FFF2-40B4-BE49-F238E27FC236}">
                <a16:creationId xmlns:a16="http://schemas.microsoft.com/office/drawing/2014/main" id="{ACF1EA4F-2551-43B4-A634-B1C8B0AF5BC4}"/>
              </a:ext>
            </a:extLst>
          </p:cNvPr>
          <p:cNvSpPr txBox="1"/>
          <p:nvPr/>
        </p:nvSpPr>
        <p:spPr>
          <a:xfrm>
            <a:off x="5486400" y="5077744"/>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تكاليف الاستشارات والخدمات الخارجية</a:t>
            </a:r>
            <a:endParaRPr lang="en-US" dirty="0"/>
          </a:p>
        </p:txBody>
      </p:sp>
      <p:sp>
        <p:nvSpPr>
          <p:cNvPr id="25" name="TextBox 24">
            <a:extLst>
              <a:ext uri="{FF2B5EF4-FFF2-40B4-BE49-F238E27FC236}">
                <a16:creationId xmlns:a16="http://schemas.microsoft.com/office/drawing/2014/main" id="{5A0FC317-2588-493B-B189-8A931BE080A9}"/>
              </a:ext>
            </a:extLst>
          </p:cNvPr>
          <p:cNvSpPr txBox="1"/>
          <p:nvPr/>
        </p:nvSpPr>
        <p:spPr>
          <a:xfrm>
            <a:off x="5486400" y="594288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تكاليف إدارة المشروع والمصاريف الإدارية</a:t>
            </a:r>
            <a:endParaRPr lang="en-US" dirty="0"/>
          </a:p>
        </p:txBody>
      </p:sp>
      <p:pic>
        <p:nvPicPr>
          <p:cNvPr id="26" name="Picture 25">
            <a:extLst>
              <a:ext uri="{FF2B5EF4-FFF2-40B4-BE49-F238E27FC236}">
                <a16:creationId xmlns:a16="http://schemas.microsoft.com/office/drawing/2014/main" id="{DCFC5266-2384-4723-99D3-C9DC5621A1CE}"/>
              </a:ext>
            </a:extLst>
          </p:cNvPr>
          <p:cNvPicPr/>
          <p:nvPr/>
        </p:nvPicPr>
        <p:blipFill rotWithShape="1">
          <a:blip r:embed="rId4" cstate="print">
            <a:extLst>
              <a:ext uri="{28A0092B-C50C-407E-A947-70E740481C1C}">
                <a14:useLocalDpi xmlns:a14="http://schemas.microsoft.com/office/drawing/2010/main" val="0"/>
              </a:ext>
            </a:extLst>
          </a:blip>
          <a:srcRect l="9307" t="14790" r="9594" b="14913"/>
          <a:stretch/>
        </p:blipFill>
        <p:spPr bwMode="auto">
          <a:xfrm>
            <a:off x="517070" y="2214650"/>
            <a:ext cx="4686300" cy="4061460"/>
          </a:xfrm>
          <a:prstGeom prst="rect">
            <a:avLst/>
          </a:prstGeom>
          <a:noFill/>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CD92B244-1284-4D51-9B37-002AF48627F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1100" y="-5232626"/>
            <a:ext cx="4305300" cy="4305300"/>
          </a:xfrm>
          <a:prstGeom prst="rect">
            <a:avLst/>
          </a:prstGeom>
          <a:noFill/>
          <a:ln>
            <a:noFill/>
          </a:ln>
        </p:spPr>
      </p:pic>
    </p:spTree>
    <p:extLst>
      <p:ext uri="{BB962C8B-B14F-4D97-AF65-F5344CB8AC3E}">
        <p14:creationId xmlns:p14="http://schemas.microsoft.com/office/powerpoint/2010/main" val="706931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2" grpId="0"/>
      <p:bldP spid="24" grpId="0"/>
      <p:bldP spid="2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تحديث تقدير التكاليف</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1" name="TextBox 20">
            <a:extLst>
              <a:ext uri="{FF2B5EF4-FFF2-40B4-BE49-F238E27FC236}">
                <a16:creationId xmlns:a16="http://schemas.microsoft.com/office/drawing/2014/main" id="{E4461D41-95E4-44C1-8CD9-A4342F987E37}"/>
              </a:ext>
            </a:extLst>
          </p:cNvPr>
          <p:cNvSpPr txBox="1"/>
          <p:nvPr/>
        </p:nvSpPr>
        <p:spPr>
          <a:xfrm>
            <a:off x="5486400" y="2068557"/>
            <a:ext cx="6188530" cy="1304203"/>
          </a:xfrm>
          <a:prstGeom prst="rect">
            <a:avLst/>
          </a:prstGeom>
        </p:spPr>
        <p:txBody>
          <a:bodyPr wrap="square">
            <a:spAutoFit/>
          </a:bodyPr>
          <a:lstStyle>
            <a:defPPr>
              <a:defRPr lang="en-US"/>
            </a:defPPr>
            <a:lvl1pPr marR="0" lvl="0" indent="0" algn="just" rtl="1">
              <a:lnSpc>
                <a:spcPct val="150000"/>
              </a:lnSpc>
              <a:spcBef>
                <a:spcPts val="0"/>
              </a:spcBef>
              <a:spcAft>
                <a:spcPts val="0"/>
              </a:spcAft>
              <a:buSzPct val="125000"/>
              <a:buFont typeface="Symbol" panose="05050102010706020507" pitchFamily="18" charset="2"/>
              <a:buNone/>
              <a:defRPr>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في هذه المرحلة المتقدمة من المشروع، يتم مراجعة وتحديث تقديرات التكاليف بناءً على المعلومات الفعلية المتوفرة من التنفيذ. ويشمل ذلك:</a:t>
            </a:r>
            <a:endParaRPr lang="en-US"/>
          </a:p>
        </p:txBody>
      </p:sp>
      <p:sp>
        <p:nvSpPr>
          <p:cNvPr id="23" name="TextBox 22">
            <a:extLst>
              <a:ext uri="{FF2B5EF4-FFF2-40B4-BE49-F238E27FC236}">
                <a16:creationId xmlns:a16="http://schemas.microsoft.com/office/drawing/2014/main" id="{C265E175-9F7E-4E61-9617-A2578F14475D}"/>
              </a:ext>
            </a:extLst>
          </p:cNvPr>
          <p:cNvSpPr txBox="1"/>
          <p:nvPr/>
        </p:nvSpPr>
        <p:spPr>
          <a:xfrm>
            <a:off x="5486400" y="3568729"/>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تكاليف الأنشطة والمهام المنجزة فعلياً</a:t>
            </a:r>
            <a:endParaRPr lang="en-US" dirty="0"/>
          </a:p>
        </p:txBody>
      </p:sp>
      <p:sp>
        <p:nvSpPr>
          <p:cNvPr id="22" name="TextBox 21">
            <a:extLst>
              <a:ext uri="{FF2B5EF4-FFF2-40B4-BE49-F238E27FC236}">
                <a16:creationId xmlns:a16="http://schemas.microsoft.com/office/drawing/2014/main" id="{E16A758F-5C95-415B-8FBF-C71B518ED1A8}"/>
              </a:ext>
            </a:extLst>
          </p:cNvPr>
          <p:cNvSpPr txBox="1"/>
          <p:nvPr/>
        </p:nvSpPr>
        <p:spPr>
          <a:xfrm>
            <a:off x="5486400" y="429740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تكاليف المواد والموارد المستخدمة</a:t>
            </a:r>
            <a:endParaRPr lang="en-US" dirty="0"/>
          </a:p>
        </p:txBody>
      </p:sp>
      <p:sp>
        <p:nvSpPr>
          <p:cNvPr id="24" name="TextBox 23">
            <a:extLst>
              <a:ext uri="{FF2B5EF4-FFF2-40B4-BE49-F238E27FC236}">
                <a16:creationId xmlns:a16="http://schemas.microsoft.com/office/drawing/2014/main" id="{ACF1EA4F-2551-43B4-A634-B1C8B0AF5BC4}"/>
              </a:ext>
            </a:extLst>
          </p:cNvPr>
          <p:cNvSpPr txBox="1"/>
          <p:nvPr/>
        </p:nvSpPr>
        <p:spPr>
          <a:xfrm>
            <a:off x="5486400" y="5077744"/>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أي تغييرات أو تعديلات في نطاق المشروع</a:t>
            </a:r>
            <a:endParaRPr lang="en-US" dirty="0"/>
          </a:p>
        </p:txBody>
      </p:sp>
      <p:sp>
        <p:nvSpPr>
          <p:cNvPr id="25" name="TextBox 24">
            <a:extLst>
              <a:ext uri="{FF2B5EF4-FFF2-40B4-BE49-F238E27FC236}">
                <a16:creationId xmlns:a16="http://schemas.microsoft.com/office/drawing/2014/main" id="{5A0FC317-2588-493B-B189-8A931BE080A9}"/>
              </a:ext>
            </a:extLst>
          </p:cNvPr>
          <p:cNvSpPr txBox="1"/>
          <p:nvPr/>
        </p:nvSpPr>
        <p:spPr>
          <a:xfrm>
            <a:off x="5486400" y="594288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احتياطيات التكاليف المستخدمة للتعامل مع المخاطر</a:t>
            </a:r>
            <a:endParaRPr lang="en-US" dirty="0"/>
          </a:p>
        </p:txBody>
      </p:sp>
      <p:pic>
        <p:nvPicPr>
          <p:cNvPr id="26" name="Picture 25">
            <a:extLst>
              <a:ext uri="{FF2B5EF4-FFF2-40B4-BE49-F238E27FC236}">
                <a16:creationId xmlns:a16="http://schemas.microsoft.com/office/drawing/2014/main" id="{DCFC5266-2384-4723-99D3-C9DC5621A1CE}"/>
              </a:ext>
            </a:extLst>
          </p:cNvPr>
          <p:cNvPicPr/>
          <p:nvPr/>
        </p:nvPicPr>
        <p:blipFill rotWithShape="1">
          <a:blip r:embed="rId3" cstate="print">
            <a:extLst>
              <a:ext uri="{28A0092B-C50C-407E-A947-70E740481C1C}">
                <a14:useLocalDpi xmlns:a14="http://schemas.microsoft.com/office/drawing/2010/main" val="0"/>
              </a:ext>
            </a:extLst>
          </a:blip>
          <a:srcRect l="9307" t="14790" r="9594" b="14913"/>
          <a:stretch/>
        </p:blipFill>
        <p:spPr bwMode="auto">
          <a:xfrm>
            <a:off x="-7152091" y="2214650"/>
            <a:ext cx="4686300" cy="4061460"/>
          </a:xfrm>
          <a:prstGeom prst="rect">
            <a:avLst/>
          </a:prstGeom>
          <a:noFill/>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79C5CC8E-37A4-4AF2-B936-78FF230217C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1100" y="2145846"/>
            <a:ext cx="4305300" cy="4305300"/>
          </a:xfrm>
          <a:prstGeom prst="rect">
            <a:avLst/>
          </a:prstGeom>
          <a:noFill/>
          <a:ln>
            <a:noFill/>
          </a:ln>
        </p:spPr>
      </p:pic>
      <p:pic>
        <p:nvPicPr>
          <p:cNvPr id="29" name="Picture 28">
            <a:extLst>
              <a:ext uri="{FF2B5EF4-FFF2-40B4-BE49-F238E27FC236}">
                <a16:creationId xmlns:a16="http://schemas.microsoft.com/office/drawing/2014/main" id="{FE02C582-C15B-409A-A5A7-4A627E4E453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333" y="-6644537"/>
            <a:ext cx="5338915" cy="5338915"/>
          </a:xfrm>
          <a:prstGeom prst="rect">
            <a:avLst/>
          </a:prstGeom>
          <a:noFill/>
          <a:ln>
            <a:noFill/>
          </a:ln>
        </p:spPr>
      </p:pic>
    </p:spTree>
    <p:extLst>
      <p:ext uri="{BB962C8B-B14F-4D97-AF65-F5344CB8AC3E}">
        <p14:creationId xmlns:p14="http://schemas.microsoft.com/office/powerpoint/2010/main" val="2388978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2" grpId="0"/>
      <p:bldP spid="24" grpId="0"/>
      <p:bldP spid="2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تلعب عملية تقدير التكاليف دوراً حيوياً في إدارة المشاريع </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1" name="TextBox 20">
            <a:extLst>
              <a:ext uri="{FF2B5EF4-FFF2-40B4-BE49-F238E27FC236}">
                <a16:creationId xmlns:a16="http://schemas.microsoft.com/office/drawing/2014/main" id="{E4461D41-95E4-44C1-8CD9-A4342F987E37}"/>
              </a:ext>
            </a:extLst>
          </p:cNvPr>
          <p:cNvSpPr txBox="1"/>
          <p:nvPr/>
        </p:nvSpPr>
        <p:spPr>
          <a:xfrm>
            <a:off x="5486400" y="206855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وضع الميزانية الإجمالية للمشروع</a:t>
            </a:r>
            <a:endParaRPr lang="en-US" dirty="0"/>
          </a:p>
        </p:txBody>
      </p:sp>
      <p:sp>
        <p:nvSpPr>
          <p:cNvPr id="23" name="TextBox 22">
            <a:extLst>
              <a:ext uri="{FF2B5EF4-FFF2-40B4-BE49-F238E27FC236}">
                <a16:creationId xmlns:a16="http://schemas.microsoft.com/office/drawing/2014/main" id="{C265E175-9F7E-4E61-9617-A2578F14475D}"/>
              </a:ext>
            </a:extLst>
          </p:cNvPr>
          <p:cNvSpPr txBox="1"/>
          <p:nvPr/>
        </p:nvSpPr>
        <p:spPr>
          <a:xfrm>
            <a:off x="5486400" y="2909776"/>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تحديد التكاليف المرتبطة بكل نشاط وتخصيص الموارد بشكل مناسب</a:t>
            </a:r>
            <a:endParaRPr lang="en-US" dirty="0"/>
          </a:p>
        </p:txBody>
      </p:sp>
      <p:sp>
        <p:nvSpPr>
          <p:cNvPr id="22" name="TextBox 21">
            <a:extLst>
              <a:ext uri="{FF2B5EF4-FFF2-40B4-BE49-F238E27FC236}">
                <a16:creationId xmlns:a16="http://schemas.microsoft.com/office/drawing/2014/main" id="{E16A758F-5C95-415B-8FBF-C71B518ED1A8}"/>
              </a:ext>
            </a:extLst>
          </p:cNvPr>
          <p:cNvSpPr txBox="1"/>
          <p:nvPr/>
        </p:nvSpPr>
        <p:spPr>
          <a:xfrm>
            <a:off x="5486400" y="4166494"/>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متابعة الإنفاق الفعلي مقابل التكاليف المقدرة</a:t>
            </a:r>
            <a:endParaRPr lang="en-US" dirty="0"/>
          </a:p>
        </p:txBody>
      </p:sp>
      <p:sp>
        <p:nvSpPr>
          <p:cNvPr id="24" name="TextBox 23">
            <a:extLst>
              <a:ext uri="{FF2B5EF4-FFF2-40B4-BE49-F238E27FC236}">
                <a16:creationId xmlns:a16="http://schemas.microsoft.com/office/drawing/2014/main" id="{ACF1EA4F-2551-43B4-A634-B1C8B0AF5BC4}"/>
              </a:ext>
            </a:extLst>
          </p:cNvPr>
          <p:cNvSpPr txBox="1"/>
          <p:nvPr/>
        </p:nvSpPr>
        <p:spPr>
          <a:xfrm>
            <a:off x="5486400" y="4946831"/>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إجراء التعديلات اللازمة على الخطط والموازنات</a:t>
            </a:r>
            <a:endParaRPr lang="en-US" dirty="0"/>
          </a:p>
        </p:txBody>
      </p:sp>
      <p:sp>
        <p:nvSpPr>
          <p:cNvPr id="25" name="TextBox 24">
            <a:extLst>
              <a:ext uri="{FF2B5EF4-FFF2-40B4-BE49-F238E27FC236}">
                <a16:creationId xmlns:a16="http://schemas.microsoft.com/office/drawing/2014/main" id="{5A0FC317-2588-493B-B189-8A931BE080A9}"/>
              </a:ext>
            </a:extLst>
          </p:cNvPr>
          <p:cNvSpPr txBox="1"/>
          <p:nvPr/>
        </p:nvSpPr>
        <p:spPr>
          <a:xfrm>
            <a:off x="5486400" y="5811974"/>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إبلاغ أصحاب المصلحة بالتكاليف المتوقعة والفعلية</a:t>
            </a:r>
            <a:endParaRPr lang="en-US" dirty="0"/>
          </a:p>
        </p:txBody>
      </p:sp>
      <p:pic>
        <p:nvPicPr>
          <p:cNvPr id="27" name="Picture 26">
            <a:extLst>
              <a:ext uri="{FF2B5EF4-FFF2-40B4-BE49-F238E27FC236}">
                <a16:creationId xmlns:a16="http://schemas.microsoft.com/office/drawing/2014/main" id="{79C5CC8E-37A4-4AF2-B936-78FF230217C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1584" y="2145846"/>
            <a:ext cx="4305300" cy="4305300"/>
          </a:xfrm>
          <a:prstGeom prst="rect">
            <a:avLst/>
          </a:prstGeom>
          <a:noFill/>
          <a:ln>
            <a:noFill/>
          </a:ln>
        </p:spPr>
      </p:pic>
      <p:pic>
        <p:nvPicPr>
          <p:cNvPr id="28" name="Picture 27">
            <a:extLst>
              <a:ext uri="{FF2B5EF4-FFF2-40B4-BE49-F238E27FC236}">
                <a16:creationId xmlns:a16="http://schemas.microsoft.com/office/drawing/2014/main" id="{CEE623C0-BE71-4680-AF3B-90F9F9B7C8C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333" y="1479626"/>
            <a:ext cx="5338915" cy="5338915"/>
          </a:xfrm>
          <a:prstGeom prst="rect">
            <a:avLst/>
          </a:prstGeom>
          <a:noFill/>
          <a:ln>
            <a:noFill/>
          </a:ln>
        </p:spPr>
      </p:pic>
      <p:sp>
        <p:nvSpPr>
          <p:cNvPr id="29" name="TextBox 28">
            <a:extLst>
              <a:ext uri="{FF2B5EF4-FFF2-40B4-BE49-F238E27FC236}">
                <a16:creationId xmlns:a16="http://schemas.microsoft.com/office/drawing/2014/main" id="{1696D708-DF16-4035-85BD-4C1F02765FE1}"/>
              </a:ext>
            </a:extLst>
          </p:cNvPr>
          <p:cNvSpPr txBox="1"/>
          <p:nvPr/>
        </p:nvSpPr>
        <p:spPr>
          <a:xfrm>
            <a:off x="2267398" y="-2998060"/>
            <a:ext cx="38286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لتقدير التكاليف في المشروع؟</a:t>
            </a:r>
            <a:endParaRPr lang="en-US" dirty="0"/>
          </a:p>
        </p:txBody>
      </p:sp>
      <p:pic>
        <p:nvPicPr>
          <p:cNvPr id="30" name="Picture 2" descr="Studying - Free education icons">
            <a:extLst>
              <a:ext uri="{FF2B5EF4-FFF2-40B4-BE49-F238E27FC236}">
                <a16:creationId xmlns:a16="http://schemas.microsoft.com/office/drawing/2014/main" id="{010ABD50-BF19-4C30-A7DD-85AEA6818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0302" y="-4565896"/>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207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2" grpId="0"/>
      <p:bldP spid="24" grpId="0"/>
      <p:bldP spid="2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8" name="Picture 27">
            <a:extLst>
              <a:ext uri="{FF2B5EF4-FFF2-40B4-BE49-F238E27FC236}">
                <a16:creationId xmlns:a16="http://schemas.microsoft.com/office/drawing/2014/main" id="{CEE623C0-BE71-4680-AF3B-90F9F9B7C8C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0325" y="1479626"/>
            <a:ext cx="5338915" cy="5338915"/>
          </a:xfrm>
          <a:prstGeom prst="rect">
            <a:avLst/>
          </a:prstGeom>
          <a:noFill/>
          <a:ln>
            <a:noFill/>
          </a:ln>
        </p:spPr>
      </p:pic>
      <p:sp>
        <p:nvSpPr>
          <p:cNvPr id="26" name="TextBox 25">
            <a:extLst>
              <a:ext uri="{FF2B5EF4-FFF2-40B4-BE49-F238E27FC236}">
                <a16:creationId xmlns:a16="http://schemas.microsoft.com/office/drawing/2014/main" id="{68AEC886-42C6-4371-884F-91D017C23C0B}"/>
              </a:ext>
            </a:extLst>
          </p:cNvPr>
          <p:cNvSpPr txBox="1"/>
          <p:nvPr/>
        </p:nvSpPr>
        <p:spPr>
          <a:xfrm>
            <a:off x="2267398" y="3698530"/>
            <a:ext cx="38286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لتقدير التكاليف في المشروع؟</a:t>
            </a:r>
            <a:endParaRPr lang="en-US" dirty="0"/>
          </a:p>
        </p:txBody>
      </p:sp>
      <p:pic>
        <p:nvPicPr>
          <p:cNvPr id="29" name="Picture 2" descr="Studying - Free education icons">
            <a:extLst>
              <a:ext uri="{FF2B5EF4-FFF2-40B4-BE49-F238E27FC236}">
                <a16:creationId xmlns:a16="http://schemas.microsoft.com/office/drawing/2014/main" id="{6F68E2E2-F0AA-4A75-92F4-70A79034E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dea 3d Images - Free Download on Freepik">
            <a:extLst>
              <a:ext uri="{FF2B5EF4-FFF2-40B4-BE49-F238E27FC236}">
                <a16:creationId xmlns:a16="http://schemas.microsoft.com/office/drawing/2014/main" id="{6859D6E2-1FC3-408A-9CC7-B697A9B8DA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8144"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13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6" name="TextBox 25">
            <a:extLst>
              <a:ext uri="{FF2B5EF4-FFF2-40B4-BE49-F238E27FC236}">
                <a16:creationId xmlns:a16="http://schemas.microsoft.com/office/drawing/2014/main" id="{68AEC886-42C6-4371-884F-91D017C23C0B}"/>
              </a:ext>
            </a:extLst>
          </p:cNvPr>
          <p:cNvSpPr txBox="1"/>
          <p:nvPr/>
        </p:nvSpPr>
        <p:spPr>
          <a:xfrm>
            <a:off x="2267398" y="9066943"/>
            <a:ext cx="38286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ما هي الخطوات الرئيسية لتقدير التكاليف في المشروع؟</a:t>
            </a:r>
            <a:endParaRPr lang="en-US" dirty="0"/>
          </a:p>
        </p:txBody>
      </p:sp>
      <p:pic>
        <p:nvPicPr>
          <p:cNvPr id="29" name="Picture 2" descr="Studying - Free education icons">
            <a:extLst>
              <a:ext uri="{FF2B5EF4-FFF2-40B4-BE49-F238E27FC236}">
                <a16:creationId xmlns:a16="http://schemas.microsoft.com/office/drawing/2014/main" id="{6F68E2E2-F0AA-4A75-92F4-70A79034E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7499107"/>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210A631D-BE3E-4227-B91A-E3F88C25CE2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DB4888F-378F-4CAA-927C-8B904F3F6F91}"/>
              </a:ext>
            </a:extLst>
          </p:cNvPr>
          <p:cNvSpPr txBox="1"/>
          <p:nvPr/>
        </p:nvSpPr>
        <p:spPr>
          <a:xfrm>
            <a:off x="4811275" y="1716786"/>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تحديد نطاق المشروع والأنشطة المطلوبة</a:t>
            </a:r>
            <a:endParaRPr lang="en-US" dirty="0"/>
          </a:p>
        </p:txBody>
      </p:sp>
      <p:sp>
        <p:nvSpPr>
          <p:cNvPr id="22" name="TextBox 21">
            <a:extLst>
              <a:ext uri="{FF2B5EF4-FFF2-40B4-BE49-F238E27FC236}">
                <a16:creationId xmlns:a16="http://schemas.microsoft.com/office/drawing/2014/main" id="{91D6E4B6-B73C-41E8-88B1-F6902F363173}"/>
              </a:ext>
            </a:extLst>
          </p:cNvPr>
          <p:cNvSpPr txBox="1"/>
          <p:nvPr/>
        </p:nvSpPr>
        <p:spPr>
          <a:xfrm>
            <a:off x="4811275" y="2379025"/>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تقدير كميات الموارد اللازمة لكل نشاط (مواد، عمالة، معدات)</a:t>
            </a:r>
            <a:endParaRPr lang="en-US" dirty="0"/>
          </a:p>
        </p:txBody>
      </p:sp>
      <p:sp>
        <p:nvSpPr>
          <p:cNvPr id="23" name="TextBox 22">
            <a:extLst>
              <a:ext uri="{FF2B5EF4-FFF2-40B4-BE49-F238E27FC236}">
                <a16:creationId xmlns:a16="http://schemas.microsoft.com/office/drawing/2014/main" id="{8ADBEBD8-ACC7-4F47-B263-B25A70EFA453}"/>
              </a:ext>
            </a:extLst>
          </p:cNvPr>
          <p:cNvSpPr txBox="1"/>
          <p:nvPr/>
        </p:nvSpPr>
        <p:spPr>
          <a:xfrm>
            <a:off x="4811275" y="3101718"/>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تقدير أسعار الموارد بناءً على الأسواق والعروض المتاحة</a:t>
            </a:r>
            <a:endParaRPr lang="en-US" dirty="0"/>
          </a:p>
        </p:txBody>
      </p:sp>
      <p:sp>
        <p:nvSpPr>
          <p:cNvPr id="24" name="TextBox 23">
            <a:extLst>
              <a:ext uri="{FF2B5EF4-FFF2-40B4-BE49-F238E27FC236}">
                <a16:creationId xmlns:a16="http://schemas.microsoft.com/office/drawing/2014/main" id="{F578D569-92FC-4049-8440-EEFD725E8747}"/>
              </a:ext>
            </a:extLst>
          </p:cNvPr>
          <p:cNvSpPr txBox="1"/>
          <p:nvPr/>
        </p:nvSpPr>
        <p:spPr>
          <a:xfrm>
            <a:off x="4811275" y="3858457"/>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احتساب التكاليف المباشرة لكل نشاط</a:t>
            </a:r>
            <a:endParaRPr lang="en-US" dirty="0"/>
          </a:p>
        </p:txBody>
      </p:sp>
      <p:sp>
        <p:nvSpPr>
          <p:cNvPr id="31" name="TextBox 30">
            <a:extLst>
              <a:ext uri="{FF2B5EF4-FFF2-40B4-BE49-F238E27FC236}">
                <a16:creationId xmlns:a16="http://schemas.microsoft.com/office/drawing/2014/main" id="{A2552CF7-62EF-49E0-852E-A170533C8BD4}"/>
              </a:ext>
            </a:extLst>
          </p:cNvPr>
          <p:cNvSpPr txBox="1"/>
          <p:nvPr/>
        </p:nvSpPr>
        <p:spPr>
          <a:xfrm>
            <a:off x="4811275" y="4527184"/>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تقدير التكاليف غير المباشرة مثل إدارة المشروع والمصاريف العامة</a:t>
            </a:r>
            <a:endParaRPr lang="en-US" dirty="0"/>
          </a:p>
        </p:txBody>
      </p:sp>
      <p:sp>
        <p:nvSpPr>
          <p:cNvPr id="32" name="TextBox 31">
            <a:extLst>
              <a:ext uri="{FF2B5EF4-FFF2-40B4-BE49-F238E27FC236}">
                <a16:creationId xmlns:a16="http://schemas.microsoft.com/office/drawing/2014/main" id="{26776627-1FE8-45D5-844C-DFAC5371AF3B}"/>
              </a:ext>
            </a:extLst>
          </p:cNvPr>
          <p:cNvSpPr txBox="1"/>
          <p:nvPr/>
        </p:nvSpPr>
        <p:spPr>
          <a:xfrm>
            <a:off x="4811275" y="5399768"/>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إضافة احتياطي للمخاطر والطوارئ</a:t>
            </a:r>
            <a:endParaRPr lang="en-US" dirty="0"/>
          </a:p>
        </p:txBody>
      </p:sp>
      <p:sp>
        <p:nvSpPr>
          <p:cNvPr id="33" name="TextBox 32">
            <a:extLst>
              <a:ext uri="{FF2B5EF4-FFF2-40B4-BE49-F238E27FC236}">
                <a16:creationId xmlns:a16="http://schemas.microsoft.com/office/drawing/2014/main" id="{7223D433-12C6-49CA-9DD4-089492C2FA63}"/>
              </a:ext>
            </a:extLst>
          </p:cNvPr>
          <p:cNvSpPr txBox="1"/>
          <p:nvPr/>
        </p:nvSpPr>
        <p:spPr>
          <a:xfrm>
            <a:off x="4811275" y="6156507"/>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دمج التقديرات في ميزانية شاملة للمشروع</a:t>
            </a:r>
            <a:endParaRPr lang="en-US" dirty="0"/>
          </a:p>
        </p:txBody>
      </p:sp>
    </p:spTree>
    <p:extLst>
      <p:ext uri="{BB962C8B-B14F-4D97-AF65-F5344CB8AC3E}">
        <p14:creationId xmlns:p14="http://schemas.microsoft.com/office/powerpoint/2010/main" val="2823850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additive="base">
                                        <p:cTn id="37" dur="500" fill="hold"/>
                                        <p:tgtEl>
                                          <p:spTgt spid="32"/>
                                        </p:tgtEl>
                                        <p:attrNameLst>
                                          <p:attrName>ppt_x</p:attrName>
                                        </p:attrNameLst>
                                      </p:cBhvr>
                                      <p:tavLst>
                                        <p:tav tm="0">
                                          <p:val>
                                            <p:strVal val="#ppt_x"/>
                                          </p:val>
                                        </p:tav>
                                        <p:tav tm="100000">
                                          <p:val>
                                            <p:strVal val="#ppt_x"/>
                                          </p:val>
                                        </p:tav>
                                      </p:tavLst>
                                    </p:anim>
                                    <p:anim calcmode="lin" valueType="num">
                                      <p:cBhvr additive="base">
                                        <p:cTn id="3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31"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ea typeface="Calibri" panose="020F0502020204030204" pitchFamily="34" charset="0"/>
                  <a:cs typeface="GE Dinar Two Medium" panose="020A0503020102020204" pitchFamily="18" charset="-78"/>
                </a:rPr>
                <a:t>نشاط</a:t>
              </a:r>
              <a:endParaRPr lang="en-US" sz="2800" dirty="0">
                <a:solidFill>
                  <a:srgbClr val="627383"/>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sp>
        <p:nvSpPr>
          <p:cNvPr id="20" name="TextBox 19">
            <a:extLst>
              <a:ext uri="{FF2B5EF4-FFF2-40B4-BE49-F238E27FC236}">
                <a16:creationId xmlns:a16="http://schemas.microsoft.com/office/drawing/2014/main" id="{0E5BD9E3-322E-46FB-9CA8-A1839B1DD99D}"/>
              </a:ext>
            </a:extLst>
          </p:cNvPr>
          <p:cNvSpPr txBox="1"/>
          <p:nvPr/>
        </p:nvSpPr>
        <p:spPr>
          <a:xfrm>
            <a:off x="23297" y="3930043"/>
            <a:ext cx="6633012" cy="410882"/>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ea typeface="Calibri" panose="020F0502020204030204" pitchFamily="34" charset="0"/>
                <a:cs typeface="GE Dinar Two Medium" panose="020A0503020102020204" pitchFamily="18" charset="-78"/>
              </a:defRPr>
            </a:lvl1pPr>
          </a:lstStyle>
          <a:p>
            <a:r>
              <a:rPr lang="ar-SA"/>
              <a:t>نشاط تعاوني لتعارف المشاركين وكسر حاجز الجليد</a:t>
            </a:r>
            <a:endParaRPr lang="en-US" dirty="0"/>
          </a:p>
        </p:txBody>
      </p:sp>
      <p:pic>
        <p:nvPicPr>
          <p:cNvPr id="21" name="Picture 2" descr="Open book - Free education icons">
            <a:extLst>
              <a:ext uri="{FF2B5EF4-FFF2-40B4-BE49-F238E27FC236}">
                <a16:creationId xmlns:a16="http://schemas.microsoft.com/office/drawing/2014/main" id="{70636A3A-05F6-477F-857E-A9FC6909D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698" y="2274577"/>
            <a:ext cx="3180942" cy="318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55391393-310C-4EB2-86BE-14053D9DC528}"/>
              </a:ext>
            </a:extLst>
          </p:cNvPr>
          <p:cNvPicPr/>
          <p:nvPr/>
        </p:nvPicPr>
        <p:blipFill rotWithShape="1">
          <a:blip r:embed="rId3" cstate="print">
            <a:extLst>
              <a:ext uri="{28A0092B-C50C-407E-A947-70E740481C1C}">
                <a14:useLocalDpi xmlns:a14="http://schemas.microsoft.com/office/drawing/2010/main" val="0"/>
              </a:ext>
            </a:extLst>
          </a:blip>
          <a:srcRect l="1563" t="9729" r="2708" b="6183"/>
          <a:stretch/>
        </p:blipFill>
        <p:spPr bwMode="auto">
          <a:xfrm>
            <a:off x="-6162220" y="2034999"/>
            <a:ext cx="4904588" cy="4305935"/>
          </a:xfrm>
          <a:prstGeom prst="rect">
            <a:avLst/>
          </a:prstGeom>
          <a:noFill/>
          <a:ln>
            <a:noFill/>
          </a:ln>
          <a:extLst>
            <a:ext uri="{53640926-AAD7-44D8-BBD7-CCE9431645EC}">
              <a14:shadowObscured xmlns:a14="http://schemas.microsoft.com/office/drawing/2010/main"/>
            </a:ext>
          </a:extLst>
        </p:spPr>
      </p:pic>
      <p:sp>
        <p:nvSpPr>
          <p:cNvPr id="24" name="TextBox 23">
            <a:extLst>
              <a:ext uri="{FF2B5EF4-FFF2-40B4-BE49-F238E27FC236}">
                <a16:creationId xmlns:a16="http://schemas.microsoft.com/office/drawing/2014/main" id="{33A06CAD-BB38-4FE1-897A-4B594ECBE999}"/>
              </a:ext>
            </a:extLst>
          </p:cNvPr>
          <p:cNvSpPr txBox="1"/>
          <p:nvPr/>
        </p:nvSpPr>
        <p:spPr>
          <a:xfrm>
            <a:off x="12939252" y="2514431"/>
            <a:ext cx="5108431" cy="3347070"/>
          </a:xfrm>
          <a:prstGeom prst="rect">
            <a:avLst/>
          </a:prstGeom>
          <a:noFill/>
        </p:spPr>
        <p:txBody>
          <a:bodyPr wrap="square">
            <a:spAutoFit/>
          </a:bodyPr>
          <a:lstStyle>
            <a:defPPr>
              <a:defRPr lang="en-US"/>
            </a:defPPr>
            <a:lvl1pPr algn="just" rtl="1">
              <a:lnSpc>
                <a:spcPct val="200000"/>
              </a:lnSpc>
              <a:defRPr>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dirty="0"/>
              <a:t>إدارة المشاريع هي مجموعة من الممارسات والأساليب المنظمة التي تهدف إلى تحقيق أهداف المشروع ضمن الوقت والتكلفة والنطاق المحدد. وتشمل هذه الممارسات تحديد الأهداف، وتخطيط المراحل والأنشطة، وتنظيم الموارد البشرية والمادية، وضبط الجودة، ومراقبة التنفيذ والتحكم في التغييرات</a:t>
            </a:r>
            <a:endParaRPr lang="en-US" dirty="0"/>
          </a:p>
        </p:txBody>
      </p:sp>
    </p:spTree>
    <p:extLst>
      <p:ext uri="{BB962C8B-B14F-4D97-AF65-F5344CB8AC3E}">
        <p14:creationId xmlns:p14="http://schemas.microsoft.com/office/powerpoint/2010/main" val="3607142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إعداد ميزانية المشروع وتوزيع الموارد المالية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210A631D-BE3E-4227-B91A-E3F88C25CE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28144"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943D69A-426F-4635-AB08-62A9D706B57A}"/>
              </a:ext>
            </a:extLst>
          </p:cNvPr>
          <p:cNvGrpSpPr/>
          <p:nvPr/>
        </p:nvGrpSpPr>
        <p:grpSpPr>
          <a:xfrm>
            <a:off x="264461" y="1280523"/>
            <a:ext cx="3086101" cy="3815068"/>
            <a:chOff x="264461" y="1280523"/>
            <a:chExt cx="3086101" cy="3815068"/>
          </a:xfrm>
        </p:grpSpPr>
        <p:pic>
          <p:nvPicPr>
            <p:cNvPr id="27" name="Picture 26" descr="Money ">
              <a:extLst>
                <a:ext uri="{FF2B5EF4-FFF2-40B4-BE49-F238E27FC236}">
                  <a16:creationId xmlns:a16="http://schemas.microsoft.com/office/drawing/2014/main" id="{8689721D-CC5E-4BF3-BD34-C46E75CDF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4114" y="3429010"/>
              <a:ext cx="1381733" cy="1381588"/>
            </a:xfrm>
            <a:prstGeom prst="rect">
              <a:avLst/>
            </a:prstGeom>
            <a:noFill/>
            <a:extLst>
              <a:ext uri="{909E8E84-426E-40DD-AFC4-6F175D3DCCD1}">
                <a14:hiddenFill xmlns:a14="http://schemas.microsoft.com/office/drawing/2010/main">
                  <a:solidFill>
                    <a:srgbClr val="FFFFFF"/>
                  </a:solidFill>
                </a14:hiddenFill>
              </a:ext>
            </a:extLst>
          </p:spPr>
        </p:pic>
        <p:sp>
          <p:nvSpPr>
            <p:cNvPr id="28" name="Freeform: Shape 27">
              <a:extLst>
                <a:ext uri="{FF2B5EF4-FFF2-40B4-BE49-F238E27FC236}">
                  <a16:creationId xmlns:a16="http://schemas.microsoft.com/office/drawing/2014/main" id="{864A50E6-1DD2-4309-A60C-19427BC125CA}"/>
                </a:ext>
              </a:extLst>
            </p:cNvPr>
            <p:cNvSpPr>
              <a:spLocks/>
            </p:cNvSpPr>
            <p:nvPr/>
          </p:nvSpPr>
          <p:spPr bwMode="auto">
            <a:xfrm>
              <a:off x="814675" y="2877297"/>
              <a:ext cx="2269530" cy="1269251"/>
            </a:xfrm>
            <a:custGeom>
              <a:avLst/>
              <a:gdLst>
                <a:gd name="T0" fmla="*/ 1128257 w 2255775"/>
                <a:gd name="T1" fmla="*/ 0 h 1262669"/>
                <a:gd name="T2" fmla="*/ 1243245 w 2255775"/>
                <a:gd name="T3" fmla="*/ 27119 h 1262669"/>
                <a:gd name="T4" fmla="*/ 2099877 w 2255775"/>
                <a:gd name="T5" fmla="*/ 521986 h 1262669"/>
                <a:gd name="T6" fmla="*/ 2113310 w 2255775"/>
                <a:gd name="T7" fmla="*/ 529747 h 1262669"/>
                <a:gd name="T8" fmla="*/ 2140698 w 2255775"/>
                <a:gd name="T9" fmla="*/ 545569 h 1262669"/>
                <a:gd name="T10" fmla="*/ 2255458 w 2255775"/>
                <a:gd name="T11" fmla="*/ 744338 h 1262669"/>
                <a:gd name="T12" fmla="*/ 2255775 w 2255775"/>
                <a:gd name="T13" fmla="*/ 1262669 h 1262669"/>
                <a:gd name="T14" fmla="*/ 2054456 w 2255775"/>
                <a:gd name="T15" fmla="*/ 1262669 h 1262669"/>
                <a:gd name="T16" fmla="*/ 2055481 w 2255775"/>
                <a:gd name="T17" fmla="*/ 1171598 h 1262669"/>
                <a:gd name="T18" fmla="*/ 2050001 w 2255775"/>
                <a:gd name="T19" fmla="*/ 838798 h 1262669"/>
                <a:gd name="T20" fmla="*/ 1956163 w 2255775"/>
                <a:gd name="T21" fmla="*/ 676265 h 1262669"/>
                <a:gd name="T22" fmla="*/ 1239168 w 2255775"/>
                <a:gd name="T23" fmla="*/ 262065 h 1262669"/>
                <a:gd name="T24" fmla="*/ 1222319 w 2255775"/>
                <a:gd name="T25" fmla="*/ 252332 h 1262669"/>
                <a:gd name="T26" fmla="*/ 1128294 w 2255775"/>
                <a:gd name="T27" fmla="*/ 230156 h 1262669"/>
                <a:gd name="T28" fmla="*/ 1033916 w 2255775"/>
                <a:gd name="T29" fmla="*/ 252751 h 1262669"/>
                <a:gd name="T30" fmla="*/ 300288 w 2255775"/>
                <a:gd name="T31" fmla="*/ 676311 h 1262669"/>
                <a:gd name="T32" fmla="*/ 205722 w 2255775"/>
                <a:gd name="T33" fmla="*/ 839264 h 1262669"/>
                <a:gd name="T34" fmla="*/ 205831 w 2255775"/>
                <a:gd name="T35" fmla="*/ 1262669 h 1262669"/>
                <a:gd name="T36" fmla="*/ 133 w 2255775"/>
                <a:gd name="T37" fmla="*/ 1262669 h 1262669"/>
                <a:gd name="T38" fmla="*/ 0 w 2255775"/>
                <a:gd name="T39" fmla="*/ 744906 h 1262669"/>
                <a:gd name="T40" fmla="*/ 115651 w 2255775"/>
                <a:gd name="T41" fmla="*/ 545622 h 1262669"/>
                <a:gd name="T42" fmla="*/ 1012836 w 2255775"/>
                <a:gd name="T43" fmla="*/ 27632 h 1262669"/>
                <a:gd name="T44" fmla="*/ 1128257 w 2255775"/>
                <a:gd name="T45" fmla="*/ 0 h 12626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55775" h="1262669">
                  <a:moveTo>
                    <a:pt x="1128257" y="0"/>
                  </a:moveTo>
                  <a:cubicBezTo>
                    <a:pt x="1169910" y="-4"/>
                    <a:pt x="1211491" y="9118"/>
                    <a:pt x="1243245" y="27119"/>
                  </a:cubicBezTo>
                  <a:lnTo>
                    <a:pt x="2099877" y="521986"/>
                  </a:lnTo>
                  <a:lnTo>
                    <a:pt x="2113310" y="529747"/>
                  </a:lnTo>
                  <a:lnTo>
                    <a:pt x="2140698" y="545569"/>
                  </a:lnTo>
                  <a:cubicBezTo>
                    <a:pt x="2204206" y="581570"/>
                    <a:pt x="2256034" y="671338"/>
                    <a:pt x="2255458" y="744338"/>
                  </a:cubicBezTo>
                  <a:lnTo>
                    <a:pt x="2255775" y="1262669"/>
                  </a:lnTo>
                  <a:lnTo>
                    <a:pt x="2054456" y="1262669"/>
                  </a:lnTo>
                  <a:lnTo>
                    <a:pt x="2055481" y="1171598"/>
                  </a:lnTo>
                  <a:cubicBezTo>
                    <a:pt x="2056593" y="1032949"/>
                    <a:pt x="2055889" y="907866"/>
                    <a:pt x="2050001" y="838798"/>
                  </a:cubicBezTo>
                  <a:cubicBezTo>
                    <a:pt x="2050472" y="779107"/>
                    <a:pt x="2008093" y="705704"/>
                    <a:pt x="1956163" y="676265"/>
                  </a:cubicBezTo>
                  <a:lnTo>
                    <a:pt x="1239168" y="262065"/>
                  </a:lnTo>
                  <a:lnTo>
                    <a:pt x="1222319" y="252332"/>
                  </a:lnTo>
                  <a:cubicBezTo>
                    <a:pt x="1196353" y="237612"/>
                    <a:pt x="1162353" y="230154"/>
                    <a:pt x="1128294" y="230156"/>
                  </a:cubicBezTo>
                  <a:cubicBezTo>
                    <a:pt x="1094234" y="230160"/>
                    <a:pt x="1060116" y="237624"/>
                    <a:pt x="1033916" y="252751"/>
                  </a:cubicBezTo>
                  <a:lnTo>
                    <a:pt x="300288" y="676311"/>
                  </a:lnTo>
                  <a:cubicBezTo>
                    <a:pt x="249197" y="705808"/>
                    <a:pt x="206193" y="779571"/>
                    <a:pt x="205722" y="839264"/>
                  </a:cubicBezTo>
                  <a:cubicBezTo>
                    <a:pt x="205758" y="980399"/>
                    <a:pt x="205795" y="1121534"/>
                    <a:pt x="205831" y="1262669"/>
                  </a:cubicBezTo>
                  <a:lnTo>
                    <a:pt x="133" y="1262669"/>
                  </a:lnTo>
                  <a:cubicBezTo>
                    <a:pt x="89" y="1090081"/>
                    <a:pt x="44" y="917494"/>
                    <a:pt x="0" y="744906"/>
                  </a:cubicBezTo>
                  <a:cubicBezTo>
                    <a:pt x="577" y="671905"/>
                    <a:pt x="53167" y="581697"/>
                    <a:pt x="115651" y="545622"/>
                  </a:cubicBezTo>
                  <a:lnTo>
                    <a:pt x="1012836" y="27632"/>
                  </a:lnTo>
                  <a:cubicBezTo>
                    <a:pt x="1044879" y="9132"/>
                    <a:pt x="1086603" y="4"/>
                    <a:pt x="1128257" y="0"/>
                  </a:cubicBezTo>
                  <a:close/>
                </a:path>
              </a:pathLst>
            </a:custGeom>
            <a:solidFill>
              <a:srgbClr val="3379B5"/>
            </a:solidFill>
            <a:ln>
              <a:noFill/>
            </a:ln>
          </p:spPr>
          <p:txBody>
            <a:bodyPr rot="0" vert="horz" wrap="square" lIns="91440" tIns="45720" rIns="91440" bIns="45720" anchor="ctr" anchorCtr="0" upright="1">
              <a:noAutofit/>
            </a:bodyPr>
            <a:lstStyle/>
            <a:p>
              <a:endParaRPr lang="en-US" sz="2400"/>
            </a:p>
          </p:txBody>
        </p:sp>
        <p:sp>
          <p:nvSpPr>
            <p:cNvPr id="34" name="Freeform: Shape 33">
              <a:extLst>
                <a:ext uri="{FF2B5EF4-FFF2-40B4-BE49-F238E27FC236}">
                  <a16:creationId xmlns:a16="http://schemas.microsoft.com/office/drawing/2014/main" id="{EAB0D97A-321F-4562-8F68-7BA8675F3F7D}"/>
                </a:ext>
              </a:extLst>
            </p:cNvPr>
            <p:cNvSpPr>
              <a:spLocks/>
            </p:cNvSpPr>
            <p:nvPr/>
          </p:nvSpPr>
          <p:spPr bwMode="auto">
            <a:xfrm>
              <a:off x="1101122" y="3197511"/>
              <a:ext cx="1697040" cy="1898080"/>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noFill/>
            <a:ln w="28575">
              <a:solidFill>
                <a:srgbClr val="3379B5"/>
              </a:solidFill>
            </a:ln>
          </p:spPr>
          <p:txBody>
            <a:bodyPr rot="0" vert="horz" wrap="square" lIns="91440" tIns="45720" rIns="91440" bIns="45720" anchor="ctr" anchorCtr="0" upright="1">
              <a:noAutofit/>
            </a:bodyPr>
            <a:lstStyle/>
            <a:p>
              <a:endParaRPr lang="en-US" sz="2400"/>
            </a:p>
          </p:txBody>
        </p:sp>
        <p:sp>
          <p:nvSpPr>
            <p:cNvPr id="36" name="TextBox 41">
              <a:extLst>
                <a:ext uri="{FF2B5EF4-FFF2-40B4-BE49-F238E27FC236}">
                  <a16:creationId xmlns:a16="http://schemas.microsoft.com/office/drawing/2014/main" id="{6AD1DD25-456C-4063-98E4-9DFD967574BD}"/>
                </a:ext>
              </a:extLst>
            </p:cNvPr>
            <p:cNvSpPr txBox="1">
              <a:spLocks noChangeArrowheads="1"/>
            </p:cNvSpPr>
            <p:nvPr/>
          </p:nvSpPr>
          <p:spPr bwMode="auto">
            <a:xfrm>
              <a:off x="264461" y="1280523"/>
              <a:ext cx="3086101" cy="1361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مراقبة وتحديث الميزانية </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grpSp>
        <p:nvGrpSpPr>
          <p:cNvPr id="3" name="Group 2">
            <a:extLst>
              <a:ext uri="{FF2B5EF4-FFF2-40B4-BE49-F238E27FC236}">
                <a16:creationId xmlns:a16="http://schemas.microsoft.com/office/drawing/2014/main" id="{95E70619-93EC-4455-A262-21343163CB59}"/>
              </a:ext>
            </a:extLst>
          </p:cNvPr>
          <p:cNvGrpSpPr/>
          <p:nvPr/>
        </p:nvGrpSpPr>
        <p:grpSpPr>
          <a:xfrm>
            <a:off x="8330080" y="1780941"/>
            <a:ext cx="3597465" cy="3314646"/>
            <a:chOff x="8330080" y="1780941"/>
            <a:chExt cx="3597465" cy="3314646"/>
          </a:xfrm>
        </p:grpSpPr>
        <p:sp>
          <p:nvSpPr>
            <p:cNvPr id="37" name="TextBox 47">
              <a:extLst>
                <a:ext uri="{FF2B5EF4-FFF2-40B4-BE49-F238E27FC236}">
                  <a16:creationId xmlns:a16="http://schemas.microsoft.com/office/drawing/2014/main" id="{C58D0925-2B3D-4B35-B2EF-FD08B8E904B7}"/>
                </a:ext>
              </a:extLst>
            </p:cNvPr>
            <p:cNvSpPr txBox="1">
              <a:spLocks noChangeArrowheads="1"/>
            </p:cNvSpPr>
            <p:nvPr/>
          </p:nvSpPr>
          <p:spPr bwMode="auto">
            <a:xfrm>
              <a:off x="8330080" y="1780941"/>
              <a:ext cx="3597465" cy="81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تقدير التكاليف </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2" name="Group 1">
              <a:extLst>
                <a:ext uri="{FF2B5EF4-FFF2-40B4-BE49-F238E27FC236}">
                  <a16:creationId xmlns:a16="http://schemas.microsoft.com/office/drawing/2014/main" id="{F66DCCCF-19C9-45D3-A146-D5786AEA0D38}"/>
                </a:ext>
              </a:extLst>
            </p:cNvPr>
            <p:cNvGrpSpPr/>
            <p:nvPr/>
          </p:nvGrpSpPr>
          <p:grpSpPr>
            <a:xfrm>
              <a:off x="9058952" y="2877297"/>
              <a:ext cx="2275265" cy="2218290"/>
              <a:chOff x="9058952" y="2877297"/>
              <a:chExt cx="2275265" cy="2218290"/>
            </a:xfrm>
          </p:grpSpPr>
          <p:sp>
            <p:nvSpPr>
              <p:cNvPr id="30" name="Freeform: Shape 29">
                <a:extLst>
                  <a:ext uri="{FF2B5EF4-FFF2-40B4-BE49-F238E27FC236}">
                    <a16:creationId xmlns:a16="http://schemas.microsoft.com/office/drawing/2014/main" id="{B427DF68-A7B8-40AB-85D0-AFE33575CD06}"/>
                  </a:ext>
                </a:extLst>
              </p:cNvPr>
              <p:cNvSpPr>
                <a:spLocks/>
              </p:cNvSpPr>
              <p:nvPr/>
            </p:nvSpPr>
            <p:spPr bwMode="auto">
              <a:xfrm>
                <a:off x="9058952" y="2877297"/>
                <a:ext cx="2275265" cy="1269251"/>
              </a:xfrm>
              <a:custGeom>
                <a:avLst/>
                <a:gdLst>
                  <a:gd name="T0" fmla="*/ 1134195 w 2261529"/>
                  <a:gd name="T1" fmla="*/ 0 h 1262669"/>
                  <a:gd name="T2" fmla="*/ 1249184 w 2261529"/>
                  <a:gd name="T3" fmla="*/ 27119 h 1262669"/>
                  <a:gd name="T4" fmla="*/ 2105816 w 2261529"/>
                  <a:gd name="T5" fmla="*/ 521986 h 1262669"/>
                  <a:gd name="T6" fmla="*/ 2105815 w 2261529"/>
                  <a:gd name="T7" fmla="*/ 521986 h 1262669"/>
                  <a:gd name="T8" fmla="*/ 2119249 w 2261529"/>
                  <a:gd name="T9" fmla="*/ 529747 h 1262669"/>
                  <a:gd name="T10" fmla="*/ 2146637 w 2261529"/>
                  <a:gd name="T11" fmla="*/ 545569 h 1262669"/>
                  <a:gd name="T12" fmla="*/ 2261397 w 2261529"/>
                  <a:gd name="T13" fmla="*/ 744338 h 1262669"/>
                  <a:gd name="T14" fmla="*/ 2261529 w 2261529"/>
                  <a:gd name="T15" fmla="*/ 1262669 h 1262669"/>
                  <a:gd name="T16" fmla="*/ 2056048 w 2261529"/>
                  <a:gd name="T17" fmla="*/ 1262669 h 1262669"/>
                  <a:gd name="T18" fmla="*/ 2055940 w 2261529"/>
                  <a:gd name="T19" fmla="*/ 838798 h 1262669"/>
                  <a:gd name="T20" fmla="*/ 1962102 w 2261529"/>
                  <a:gd name="T21" fmla="*/ 676265 h 1262669"/>
                  <a:gd name="T22" fmla="*/ 1245107 w 2261529"/>
                  <a:gd name="T23" fmla="*/ 262065 h 1262669"/>
                  <a:gd name="T24" fmla="*/ 1228257 w 2261529"/>
                  <a:gd name="T25" fmla="*/ 252332 h 1262669"/>
                  <a:gd name="T26" fmla="*/ 1134233 w 2261529"/>
                  <a:gd name="T27" fmla="*/ 230156 h 1262669"/>
                  <a:gd name="T28" fmla="*/ 1039854 w 2261529"/>
                  <a:gd name="T29" fmla="*/ 252751 h 1262669"/>
                  <a:gd name="T30" fmla="*/ 306227 w 2261529"/>
                  <a:gd name="T31" fmla="*/ 676311 h 1262669"/>
                  <a:gd name="T32" fmla="*/ 211661 w 2261529"/>
                  <a:gd name="T33" fmla="*/ 839264 h 1262669"/>
                  <a:gd name="T34" fmla="*/ 211617 w 2261529"/>
                  <a:gd name="T35" fmla="*/ 1262669 h 1262669"/>
                  <a:gd name="T36" fmla="*/ 5700 w 2261529"/>
                  <a:gd name="T37" fmla="*/ 1262669 h 1262669"/>
                  <a:gd name="T38" fmla="*/ 4681 w 2261529"/>
                  <a:gd name="T39" fmla="*/ 1217870 h 1262669"/>
                  <a:gd name="T40" fmla="*/ 5939 w 2261529"/>
                  <a:gd name="T41" fmla="*/ 744906 h 1262669"/>
                  <a:gd name="T42" fmla="*/ 121589 w 2261529"/>
                  <a:gd name="T43" fmla="*/ 545622 h 1262669"/>
                  <a:gd name="T44" fmla="*/ 1018775 w 2261529"/>
                  <a:gd name="T45" fmla="*/ 27632 h 1262669"/>
                  <a:gd name="T46" fmla="*/ 1134195 w 2261529"/>
                  <a:gd name="T47" fmla="*/ 0 h 12626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61529" h="1262669">
                    <a:moveTo>
                      <a:pt x="1134195" y="0"/>
                    </a:moveTo>
                    <a:cubicBezTo>
                      <a:pt x="1175849" y="-4"/>
                      <a:pt x="1217429" y="9118"/>
                      <a:pt x="1249184" y="27119"/>
                    </a:cubicBezTo>
                    <a:lnTo>
                      <a:pt x="2105816" y="521986"/>
                    </a:lnTo>
                    <a:lnTo>
                      <a:pt x="2105815" y="521986"/>
                    </a:lnTo>
                    <a:lnTo>
                      <a:pt x="2119249" y="529747"/>
                    </a:lnTo>
                    <a:lnTo>
                      <a:pt x="2146637" y="545569"/>
                    </a:lnTo>
                    <a:cubicBezTo>
                      <a:pt x="2210145" y="581570"/>
                      <a:pt x="2261972" y="671338"/>
                      <a:pt x="2261397" y="744338"/>
                    </a:cubicBezTo>
                    <a:lnTo>
                      <a:pt x="2261529" y="1262669"/>
                    </a:lnTo>
                    <a:lnTo>
                      <a:pt x="2056048" y="1262669"/>
                    </a:lnTo>
                    <a:lnTo>
                      <a:pt x="2055940" y="838798"/>
                    </a:lnTo>
                    <a:cubicBezTo>
                      <a:pt x="2056411" y="779107"/>
                      <a:pt x="2014032" y="705704"/>
                      <a:pt x="1962102" y="676265"/>
                    </a:cubicBezTo>
                    <a:lnTo>
                      <a:pt x="1245107" y="262065"/>
                    </a:lnTo>
                    <a:lnTo>
                      <a:pt x="1228257" y="252332"/>
                    </a:lnTo>
                    <a:cubicBezTo>
                      <a:pt x="1202292" y="237612"/>
                      <a:pt x="1168291" y="230154"/>
                      <a:pt x="1134233" y="230156"/>
                    </a:cubicBezTo>
                    <a:cubicBezTo>
                      <a:pt x="1100173" y="230160"/>
                      <a:pt x="1066055" y="237624"/>
                      <a:pt x="1039854" y="252751"/>
                    </a:cubicBezTo>
                    <a:lnTo>
                      <a:pt x="306227" y="676311"/>
                    </a:lnTo>
                    <a:cubicBezTo>
                      <a:pt x="255136" y="705808"/>
                      <a:pt x="212132" y="779571"/>
                      <a:pt x="211661" y="839264"/>
                    </a:cubicBezTo>
                    <a:lnTo>
                      <a:pt x="211617" y="1262669"/>
                    </a:lnTo>
                    <a:lnTo>
                      <a:pt x="5700" y="1262669"/>
                    </a:lnTo>
                    <a:lnTo>
                      <a:pt x="4681" y="1217870"/>
                    </a:lnTo>
                    <a:cubicBezTo>
                      <a:pt x="277" y="1029295"/>
                      <a:pt x="-3689" y="839962"/>
                      <a:pt x="5939" y="744906"/>
                    </a:cubicBezTo>
                    <a:cubicBezTo>
                      <a:pt x="6515" y="671905"/>
                      <a:pt x="59106" y="581697"/>
                      <a:pt x="121589" y="545622"/>
                    </a:cubicBezTo>
                    <a:lnTo>
                      <a:pt x="1018775" y="27632"/>
                    </a:lnTo>
                    <a:cubicBezTo>
                      <a:pt x="1050817" y="9132"/>
                      <a:pt x="1092542" y="4"/>
                      <a:pt x="1134195" y="0"/>
                    </a:cubicBezTo>
                    <a:close/>
                  </a:path>
                </a:pathLst>
              </a:custGeom>
              <a:solidFill>
                <a:srgbClr val="3379B5"/>
              </a:solidFill>
              <a:ln>
                <a:noFill/>
              </a:ln>
            </p:spPr>
            <p:txBody>
              <a:bodyPr rot="0" vert="horz" wrap="square" lIns="91440" tIns="45720" rIns="91440" bIns="45720" anchor="ctr" anchorCtr="0" upright="1">
                <a:noAutofit/>
              </a:bodyPr>
              <a:lstStyle/>
              <a:p>
                <a:endParaRPr lang="en-US" sz="2400"/>
              </a:p>
            </p:txBody>
          </p:sp>
          <p:sp>
            <p:nvSpPr>
              <p:cNvPr id="35" name="Freeform: Shape 34">
                <a:extLst>
                  <a:ext uri="{FF2B5EF4-FFF2-40B4-BE49-F238E27FC236}">
                    <a16:creationId xmlns:a16="http://schemas.microsoft.com/office/drawing/2014/main" id="{AED4CAE3-6A0B-44EF-B472-A1DF94235916}"/>
                  </a:ext>
                </a:extLst>
              </p:cNvPr>
              <p:cNvSpPr>
                <a:spLocks/>
              </p:cNvSpPr>
              <p:nvPr/>
            </p:nvSpPr>
            <p:spPr bwMode="auto">
              <a:xfrm>
                <a:off x="9357089" y="3197513"/>
                <a:ext cx="1696895" cy="1898074"/>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noFill/>
              <a:ln w="28575">
                <a:solidFill>
                  <a:srgbClr val="3379B5"/>
                </a:solidFill>
              </a:ln>
            </p:spPr>
            <p:txBody>
              <a:bodyPr rot="0" vert="horz" wrap="square" lIns="91440" tIns="45720" rIns="91440" bIns="45720" anchor="ctr" anchorCtr="0" upright="1">
                <a:noAutofit/>
              </a:bodyPr>
              <a:lstStyle/>
              <a:p>
                <a:endParaRPr lang="en-US" sz="2400"/>
              </a:p>
            </p:txBody>
          </p:sp>
          <p:pic>
            <p:nvPicPr>
              <p:cNvPr id="47" name="Picture 46" descr="Budget ">
                <a:extLst>
                  <a:ext uri="{FF2B5EF4-FFF2-40B4-BE49-F238E27FC236}">
                    <a16:creationId xmlns:a16="http://schemas.microsoft.com/office/drawing/2014/main" id="{910CF737-2550-416A-96FA-B020C29A6A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9283" y="3511923"/>
                <a:ext cx="1112540" cy="111242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Group 3">
            <a:extLst>
              <a:ext uri="{FF2B5EF4-FFF2-40B4-BE49-F238E27FC236}">
                <a16:creationId xmlns:a16="http://schemas.microsoft.com/office/drawing/2014/main" id="{33E5287C-6280-4320-A60D-D6BDD121FBDF}"/>
              </a:ext>
            </a:extLst>
          </p:cNvPr>
          <p:cNvGrpSpPr/>
          <p:nvPr/>
        </p:nvGrpSpPr>
        <p:grpSpPr>
          <a:xfrm>
            <a:off x="6373409" y="3197513"/>
            <a:ext cx="3758075" cy="3176505"/>
            <a:chOff x="6373409" y="3197513"/>
            <a:chExt cx="3758075" cy="3176505"/>
          </a:xfrm>
        </p:grpSpPr>
        <p:sp>
          <p:nvSpPr>
            <p:cNvPr id="40" name="Freeform: Shape 39">
              <a:extLst>
                <a:ext uri="{FF2B5EF4-FFF2-40B4-BE49-F238E27FC236}">
                  <a16:creationId xmlns:a16="http://schemas.microsoft.com/office/drawing/2014/main" id="{CCE92924-ED6C-4F63-9947-3B8B5E7414D9}"/>
                </a:ext>
              </a:extLst>
            </p:cNvPr>
            <p:cNvSpPr>
              <a:spLocks/>
            </p:cNvSpPr>
            <p:nvPr/>
          </p:nvSpPr>
          <p:spPr bwMode="auto">
            <a:xfrm>
              <a:off x="7002409" y="4146548"/>
              <a:ext cx="2269428" cy="1269251"/>
            </a:xfrm>
            <a:custGeom>
              <a:avLst/>
              <a:gdLst>
                <a:gd name="T0" fmla="*/ 0 w 2255684"/>
                <a:gd name="T1" fmla="*/ 0 h 1262669"/>
                <a:gd name="T2" fmla="*/ 205608 w 2255684"/>
                <a:gd name="T3" fmla="*/ 0 h 1262669"/>
                <a:gd name="T4" fmla="*/ 205849 w 2255684"/>
                <a:gd name="T5" fmla="*/ 424088 h 1262669"/>
                <a:gd name="T6" fmla="*/ 234100 w 2255684"/>
                <a:gd name="T7" fmla="*/ 516133 h 1262669"/>
                <a:gd name="T8" fmla="*/ 256960 w 2255684"/>
                <a:gd name="T9" fmla="*/ 547429 h 1262669"/>
                <a:gd name="T10" fmla="*/ 263787 w 2255684"/>
                <a:gd name="T11" fmla="*/ 556775 h 1262669"/>
                <a:gd name="T12" fmla="*/ 299687 w 2255684"/>
                <a:gd name="T13" fmla="*/ 586621 h 1262669"/>
                <a:gd name="T14" fmla="*/ 1033530 w 2255684"/>
                <a:gd name="T15" fmla="*/ 1010556 h 1262669"/>
                <a:gd name="T16" fmla="*/ 1053157 w 2255684"/>
                <a:gd name="T17" fmla="*/ 1017889 h 1262669"/>
                <a:gd name="T18" fmla="*/ 1077693 w 2255684"/>
                <a:gd name="T19" fmla="*/ 1027058 h 1262669"/>
                <a:gd name="T20" fmla="*/ 1221934 w 2255684"/>
                <a:gd name="T21" fmla="*/ 1010135 h 1262669"/>
                <a:gd name="T22" fmla="*/ 1955561 w 2255684"/>
                <a:gd name="T23" fmla="*/ 586576 h 1262669"/>
                <a:gd name="T24" fmla="*/ 2050126 w 2255684"/>
                <a:gd name="T25" fmla="*/ 423624 h 1262669"/>
                <a:gd name="T26" fmla="*/ 2051928 w 2255684"/>
                <a:gd name="T27" fmla="*/ 95006 h 1262669"/>
                <a:gd name="T28" fmla="*/ 2049767 w 2255684"/>
                <a:gd name="T29" fmla="*/ 0 h 1262669"/>
                <a:gd name="T30" fmla="*/ 2255684 w 2255684"/>
                <a:gd name="T31" fmla="*/ 0 h 1262669"/>
                <a:gd name="T32" fmla="*/ 2255631 w 2255684"/>
                <a:gd name="T33" fmla="*/ 518110 h 1262669"/>
                <a:gd name="T34" fmla="*/ 2139982 w 2255684"/>
                <a:gd name="T35" fmla="*/ 717392 h 1262669"/>
                <a:gd name="T36" fmla="*/ 1242796 w 2255684"/>
                <a:gd name="T37" fmla="*/ 1235383 h 1262669"/>
                <a:gd name="T38" fmla="*/ 1012387 w 2255684"/>
                <a:gd name="T39" fmla="*/ 1235897 h 1262669"/>
                <a:gd name="T40" fmla="*/ 114935 w 2255684"/>
                <a:gd name="T41" fmla="*/ 717448 h 1262669"/>
                <a:gd name="T42" fmla="*/ 71032 w 2255684"/>
                <a:gd name="T43" fmla="*/ 680948 h 1262669"/>
                <a:gd name="T44" fmla="*/ 57585 w 2255684"/>
                <a:gd name="T45" fmla="*/ 662539 h 1262669"/>
                <a:gd name="T46" fmla="*/ 34725 w 2255684"/>
                <a:gd name="T47" fmla="*/ 631244 h 1262669"/>
                <a:gd name="T48" fmla="*/ 175 w 2255684"/>
                <a:gd name="T49" fmla="*/ 518678 h 12626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55684" h="1262669">
                  <a:moveTo>
                    <a:pt x="0" y="0"/>
                  </a:moveTo>
                  <a:lnTo>
                    <a:pt x="205608" y="0"/>
                  </a:lnTo>
                  <a:lnTo>
                    <a:pt x="205849" y="424088"/>
                  </a:lnTo>
                  <a:cubicBezTo>
                    <a:pt x="206269" y="453557"/>
                    <a:pt x="217073" y="486642"/>
                    <a:pt x="234100" y="516133"/>
                  </a:cubicBezTo>
                  <a:lnTo>
                    <a:pt x="256960" y="547429"/>
                  </a:lnTo>
                  <a:lnTo>
                    <a:pt x="263787" y="556775"/>
                  </a:lnTo>
                  <a:cubicBezTo>
                    <a:pt x="274892" y="568824"/>
                    <a:pt x="287032" y="579073"/>
                    <a:pt x="299687" y="586621"/>
                  </a:cubicBezTo>
                  <a:lnTo>
                    <a:pt x="1033530" y="1010556"/>
                  </a:lnTo>
                  <a:lnTo>
                    <a:pt x="1053157" y="1017889"/>
                  </a:lnTo>
                  <a:lnTo>
                    <a:pt x="1077693" y="1027058"/>
                  </a:lnTo>
                  <a:cubicBezTo>
                    <a:pt x="1126010" y="1037993"/>
                    <a:pt x="1183616" y="1032258"/>
                    <a:pt x="1221934" y="1010135"/>
                  </a:cubicBezTo>
                  <a:lnTo>
                    <a:pt x="1955561" y="586576"/>
                  </a:lnTo>
                  <a:cubicBezTo>
                    <a:pt x="2007963" y="556322"/>
                    <a:pt x="2049656" y="483317"/>
                    <a:pt x="2050126" y="423624"/>
                  </a:cubicBezTo>
                  <a:cubicBezTo>
                    <a:pt x="2056029" y="354603"/>
                    <a:pt x="2054780" y="231699"/>
                    <a:pt x="2051928" y="95006"/>
                  </a:cubicBezTo>
                  <a:lnTo>
                    <a:pt x="2049767" y="0"/>
                  </a:lnTo>
                  <a:lnTo>
                    <a:pt x="2255684" y="0"/>
                  </a:lnTo>
                  <a:lnTo>
                    <a:pt x="2255631" y="518110"/>
                  </a:lnTo>
                  <a:cubicBezTo>
                    <a:pt x="2255054" y="591111"/>
                    <a:pt x="2204067" y="680393"/>
                    <a:pt x="2139982" y="717392"/>
                  </a:cubicBezTo>
                  <a:lnTo>
                    <a:pt x="1242796" y="1235383"/>
                  </a:lnTo>
                  <a:cubicBezTo>
                    <a:pt x="1180312" y="1271457"/>
                    <a:pt x="1075895" y="1271898"/>
                    <a:pt x="1012387" y="1235897"/>
                  </a:cubicBezTo>
                  <a:lnTo>
                    <a:pt x="114935" y="717448"/>
                  </a:lnTo>
                  <a:cubicBezTo>
                    <a:pt x="99459" y="708217"/>
                    <a:pt x="84611" y="695682"/>
                    <a:pt x="71032" y="680948"/>
                  </a:cubicBezTo>
                  <a:lnTo>
                    <a:pt x="57585" y="662539"/>
                  </a:lnTo>
                  <a:lnTo>
                    <a:pt x="34725" y="631244"/>
                  </a:lnTo>
                  <a:cubicBezTo>
                    <a:pt x="13902" y="595177"/>
                    <a:pt x="689" y="554717"/>
                    <a:pt x="175" y="518678"/>
                  </a:cubicBezTo>
                  <a:lnTo>
                    <a:pt x="0" y="0"/>
                  </a:lnTo>
                  <a:close/>
                </a:path>
              </a:pathLst>
            </a:custGeom>
            <a:solidFill>
              <a:schemeClr val="bg1">
                <a:lumMod val="65000"/>
              </a:schemeClr>
            </a:solidFill>
            <a:ln>
              <a:noFill/>
            </a:ln>
          </p:spPr>
          <p:txBody>
            <a:bodyPr rot="0" vert="horz" wrap="square" lIns="91440" tIns="45720" rIns="91440" bIns="45720" anchor="ctr" anchorCtr="0" upright="1">
              <a:noAutofit/>
            </a:bodyPr>
            <a:lstStyle/>
            <a:p>
              <a:endParaRPr lang="en-US" sz="2400"/>
            </a:p>
          </p:txBody>
        </p:sp>
        <p:sp>
          <p:nvSpPr>
            <p:cNvPr id="43" name="Freeform: Shape 42">
              <a:extLst>
                <a:ext uri="{FF2B5EF4-FFF2-40B4-BE49-F238E27FC236}">
                  <a16:creationId xmlns:a16="http://schemas.microsoft.com/office/drawing/2014/main" id="{7E11D658-1FE6-4656-93DA-EC74809CB4BB}"/>
                </a:ext>
              </a:extLst>
            </p:cNvPr>
            <p:cNvSpPr>
              <a:spLocks/>
            </p:cNvSpPr>
            <p:nvPr/>
          </p:nvSpPr>
          <p:spPr bwMode="auto">
            <a:xfrm>
              <a:off x="7282639" y="3197513"/>
              <a:ext cx="1696895" cy="1898074"/>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noFill/>
            <a:ln w="28575">
              <a:solidFill>
                <a:srgbClr val="A6A6A6"/>
              </a:solidFill>
            </a:ln>
          </p:spPr>
          <p:txBody>
            <a:bodyPr rot="0" vert="horz" wrap="square" lIns="91440" tIns="45720" rIns="91440" bIns="45720" anchor="ctr" anchorCtr="0" upright="1">
              <a:noAutofit/>
            </a:bodyPr>
            <a:lstStyle/>
            <a:p>
              <a:endParaRPr lang="en-US" sz="2400"/>
            </a:p>
          </p:txBody>
        </p:sp>
        <p:sp>
          <p:nvSpPr>
            <p:cNvPr id="45" name="TextBox 38">
              <a:extLst>
                <a:ext uri="{FF2B5EF4-FFF2-40B4-BE49-F238E27FC236}">
                  <a16:creationId xmlns:a16="http://schemas.microsoft.com/office/drawing/2014/main" id="{03800F16-9760-4130-82B1-CBDEB8C6D8F6}"/>
                </a:ext>
              </a:extLst>
            </p:cNvPr>
            <p:cNvSpPr txBox="1">
              <a:spLocks noChangeArrowheads="1"/>
            </p:cNvSpPr>
            <p:nvPr/>
          </p:nvSpPr>
          <p:spPr bwMode="auto">
            <a:xfrm>
              <a:off x="6373409" y="5502507"/>
              <a:ext cx="3758075" cy="871511"/>
            </a:xfrm>
            <a:prstGeom prst="rect">
              <a:avLst/>
            </a:prstGeom>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مصادر التمويل </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48" name="Picture 47" descr="Crowdfunding ">
              <a:extLst>
                <a:ext uri="{FF2B5EF4-FFF2-40B4-BE49-F238E27FC236}">
                  <a16:creationId xmlns:a16="http://schemas.microsoft.com/office/drawing/2014/main" id="{34043F6F-F363-4DB7-BCBE-1ECB7256F1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0068" y="3451768"/>
              <a:ext cx="1231648" cy="12315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491A1F23-0B09-472B-B9AD-097E98691F92}"/>
              </a:ext>
            </a:extLst>
          </p:cNvPr>
          <p:cNvGrpSpPr/>
          <p:nvPr/>
        </p:nvGrpSpPr>
        <p:grpSpPr>
          <a:xfrm>
            <a:off x="4322110" y="1306536"/>
            <a:ext cx="3331151" cy="3789055"/>
            <a:chOff x="4322110" y="1306536"/>
            <a:chExt cx="3331151" cy="3789055"/>
          </a:xfrm>
        </p:grpSpPr>
        <p:sp>
          <p:nvSpPr>
            <p:cNvPr id="39" name="Freeform: Shape 38">
              <a:extLst>
                <a:ext uri="{FF2B5EF4-FFF2-40B4-BE49-F238E27FC236}">
                  <a16:creationId xmlns:a16="http://schemas.microsoft.com/office/drawing/2014/main" id="{C5A85C54-A73D-4197-8014-A91478DDC221}"/>
                </a:ext>
              </a:extLst>
            </p:cNvPr>
            <p:cNvSpPr>
              <a:spLocks/>
            </p:cNvSpPr>
            <p:nvPr/>
          </p:nvSpPr>
          <p:spPr bwMode="auto">
            <a:xfrm>
              <a:off x="4939831" y="2877297"/>
              <a:ext cx="2269428" cy="1269251"/>
            </a:xfrm>
            <a:custGeom>
              <a:avLst/>
              <a:gdLst>
                <a:gd name="T0" fmla="*/ 1128257 w 2255752"/>
                <a:gd name="T1" fmla="*/ 0 h 1262669"/>
                <a:gd name="T2" fmla="*/ 1243245 w 2255752"/>
                <a:gd name="T3" fmla="*/ 27119 h 1262669"/>
                <a:gd name="T4" fmla="*/ 2099877 w 2255752"/>
                <a:gd name="T5" fmla="*/ 521986 h 1262669"/>
                <a:gd name="T6" fmla="*/ 2099876 w 2255752"/>
                <a:gd name="T7" fmla="*/ 521986 h 1262669"/>
                <a:gd name="T8" fmla="*/ 2113310 w 2255752"/>
                <a:gd name="T9" fmla="*/ 529747 h 1262669"/>
                <a:gd name="T10" fmla="*/ 2140698 w 2255752"/>
                <a:gd name="T11" fmla="*/ 545569 h 1262669"/>
                <a:gd name="T12" fmla="*/ 2255458 w 2255752"/>
                <a:gd name="T13" fmla="*/ 744338 h 1262669"/>
                <a:gd name="T14" fmla="*/ 2255752 w 2255752"/>
                <a:gd name="T15" fmla="*/ 1262669 h 1262669"/>
                <a:gd name="T16" fmla="*/ 2050144 w 2255752"/>
                <a:gd name="T17" fmla="*/ 1262669 h 1262669"/>
                <a:gd name="T18" fmla="*/ 2050001 w 2255752"/>
                <a:gd name="T19" fmla="*/ 838798 h 1262669"/>
                <a:gd name="T20" fmla="*/ 1956163 w 2255752"/>
                <a:gd name="T21" fmla="*/ 676265 h 1262669"/>
                <a:gd name="T22" fmla="*/ 1239168 w 2255752"/>
                <a:gd name="T23" fmla="*/ 262065 h 1262669"/>
                <a:gd name="T24" fmla="*/ 1222318 w 2255752"/>
                <a:gd name="T25" fmla="*/ 252332 h 1262669"/>
                <a:gd name="T26" fmla="*/ 1128294 w 2255752"/>
                <a:gd name="T27" fmla="*/ 230156 h 1262669"/>
                <a:gd name="T28" fmla="*/ 1033915 w 2255752"/>
                <a:gd name="T29" fmla="*/ 252751 h 1262669"/>
                <a:gd name="T30" fmla="*/ 300288 w 2255752"/>
                <a:gd name="T31" fmla="*/ 676311 h 1262669"/>
                <a:gd name="T32" fmla="*/ 205722 w 2255752"/>
                <a:gd name="T33" fmla="*/ 839264 h 1262669"/>
                <a:gd name="T34" fmla="*/ 205698 w 2255752"/>
                <a:gd name="T35" fmla="*/ 1262669 h 1262669"/>
                <a:gd name="T36" fmla="*/ 90 w 2255752"/>
                <a:gd name="T37" fmla="*/ 1262669 h 1262669"/>
                <a:gd name="T38" fmla="*/ 0 w 2255752"/>
                <a:gd name="T39" fmla="*/ 744906 h 1262669"/>
                <a:gd name="T40" fmla="*/ 115650 w 2255752"/>
                <a:gd name="T41" fmla="*/ 545622 h 1262669"/>
                <a:gd name="T42" fmla="*/ 1012836 w 2255752"/>
                <a:gd name="T43" fmla="*/ 27632 h 1262669"/>
                <a:gd name="T44" fmla="*/ 1128257 w 2255752"/>
                <a:gd name="T45" fmla="*/ 0 h 12626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255752" h="1262669">
                  <a:moveTo>
                    <a:pt x="1128257" y="0"/>
                  </a:moveTo>
                  <a:cubicBezTo>
                    <a:pt x="1169910" y="-4"/>
                    <a:pt x="1211490" y="9118"/>
                    <a:pt x="1243245" y="27119"/>
                  </a:cubicBezTo>
                  <a:lnTo>
                    <a:pt x="2099877" y="521986"/>
                  </a:lnTo>
                  <a:lnTo>
                    <a:pt x="2099876" y="521986"/>
                  </a:lnTo>
                  <a:lnTo>
                    <a:pt x="2113310" y="529747"/>
                  </a:lnTo>
                  <a:lnTo>
                    <a:pt x="2140698" y="545569"/>
                  </a:lnTo>
                  <a:cubicBezTo>
                    <a:pt x="2204206" y="581570"/>
                    <a:pt x="2256033" y="671338"/>
                    <a:pt x="2255458" y="744338"/>
                  </a:cubicBezTo>
                  <a:lnTo>
                    <a:pt x="2255752" y="1262669"/>
                  </a:lnTo>
                  <a:lnTo>
                    <a:pt x="2050144" y="1262669"/>
                  </a:lnTo>
                  <a:lnTo>
                    <a:pt x="2050001" y="838798"/>
                  </a:lnTo>
                  <a:cubicBezTo>
                    <a:pt x="2050472" y="779107"/>
                    <a:pt x="2008093" y="705704"/>
                    <a:pt x="1956163" y="676265"/>
                  </a:cubicBezTo>
                  <a:lnTo>
                    <a:pt x="1239168" y="262065"/>
                  </a:lnTo>
                  <a:lnTo>
                    <a:pt x="1222318" y="252332"/>
                  </a:lnTo>
                  <a:cubicBezTo>
                    <a:pt x="1196353" y="237612"/>
                    <a:pt x="1162353" y="230154"/>
                    <a:pt x="1128294" y="230156"/>
                  </a:cubicBezTo>
                  <a:cubicBezTo>
                    <a:pt x="1094234" y="230160"/>
                    <a:pt x="1060116" y="237624"/>
                    <a:pt x="1033915" y="252751"/>
                  </a:cubicBezTo>
                  <a:lnTo>
                    <a:pt x="300288" y="676311"/>
                  </a:lnTo>
                  <a:cubicBezTo>
                    <a:pt x="249197" y="705808"/>
                    <a:pt x="206193" y="779571"/>
                    <a:pt x="205722" y="839264"/>
                  </a:cubicBezTo>
                  <a:lnTo>
                    <a:pt x="205698" y="1262669"/>
                  </a:lnTo>
                  <a:lnTo>
                    <a:pt x="90" y="1262669"/>
                  </a:lnTo>
                  <a:lnTo>
                    <a:pt x="0" y="744906"/>
                  </a:lnTo>
                  <a:cubicBezTo>
                    <a:pt x="577" y="671905"/>
                    <a:pt x="53167" y="581697"/>
                    <a:pt x="115650" y="545622"/>
                  </a:cubicBezTo>
                  <a:lnTo>
                    <a:pt x="1012836" y="27632"/>
                  </a:lnTo>
                  <a:cubicBezTo>
                    <a:pt x="1044879" y="9132"/>
                    <a:pt x="1086604" y="4"/>
                    <a:pt x="1128257" y="0"/>
                  </a:cubicBezTo>
                  <a:close/>
                </a:path>
              </a:pathLst>
            </a:custGeom>
            <a:solidFill>
              <a:srgbClr val="3379B5"/>
            </a:solidFill>
            <a:ln>
              <a:noFill/>
            </a:ln>
          </p:spPr>
          <p:txBody>
            <a:bodyPr rot="0" vert="horz" wrap="square" lIns="91440" tIns="45720" rIns="91440" bIns="45720" anchor="ctr" anchorCtr="0" upright="1">
              <a:noAutofit/>
            </a:bodyPr>
            <a:lstStyle/>
            <a:p>
              <a:endParaRPr lang="en-US" sz="2400"/>
            </a:p>
          </p:txBody>
        </p:sp>
        <p:sp>
          <p:nvSpPr>
            <p:cNvPr id="42" name="Freeform: Shape 41">
              <a:extLst>
                <a:ext uri="{FF2B5EF4-FFF2-40B4-BE49-F238E27FC236}">
                  <a16:creationId xmlns:a16="http://schemas.microsoft.com/office/drawing/2014/main" id="{443FAA96-6C30-43C0-8BAD-5A9FE6FBF4A5}"/>
                </a:ext>
              </a:extLst>
            </p:cNvPr>
            <p:cNvSpPr>
              <a:spLocks/>
            </p:cNvSpPr>
            <p:nvPr/>
          </p:nvSpPr>
          <p:spPr bwMode="auto">
            <a:xfrm>
              <a:off x="5225975" y="3197511"/>
              <a:ext cx="1697040" cy="1898080"/>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noFill/>
            <a:ln w="28575">
              <a:solidFill>
                <a:srgbClr val="3379B5"/>
              </a:solidFill>
            </a:ln>
          </p:spPr>
          <p:txBody>
            <a:bodyPr rot="0" vert="horz" wrap="square" lIns="91440" tIns="45720" rIns="91440" bIns="45720" anchor="ctr" anchorCtr="0" upright="1">
              <a:noAutofit/>
            </a:bodyPr>
            <a:lstStyle/>
            <a:p>
              <a:endParaRPr lang="en-US" sz="2400"/>
            </a:p>
          </p:txBody>
        </p:sp>
        <p:sp>
          <p:nvSpPr>
            <p:cNvPr id="46" name="TextBox 44">
              <a:extLst>
                <a:ext uri="{FF2B5EF4-FFF2-40B4-BE49-F238E27FC236}">
                  <a16:creationId xmlns:a16="http://schemas.microsoft.com/office/drawing/2014/main" id="{EA395941-883B-4ADB-AB98-E4FD3733B264}"/>
                </a:ext>
              </a:extLst>
            </p:cNvPr>
            <p:cNvSpPr txBox="1">
              <a:spLocks noChangeArrowheads="1"/>
            </p:cNvSpPr>
            <p:nvPr/>
          </p:nvSpPr>
          <p:spPr bwMode="auto">
            <a:xfrm>
              <a:off x="4322110" y="1306536"/>
              <a:ext cx="3331151" cy="125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تخصيص الموارد المالية </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49" name="Picture 48" descr="Resource ">
              <a:extLst>
                <a:ext uri="{FF2B5EF4-FFF2-40B4-BE49-F238E27FC236}">
                  <a16:creationId xmlns:a16="http://schemas.microsoft.com/office/drawing/2014/main" id="{7DB33A8C-0A5F-42EC-81CE-E6E635FB69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5206" y="3311526"/>
              <a:ext cx="1566540" cy="1566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8FBCC5BB-B0B1-4528-B7CC-28B8BE86ECB1}"/>
              </a:ext>
            </a:extLst>
          </p:cNvPr>
          <p:cNvGrpSpPr/>
          <p:nvPr/>
        </p:nvGrpSpPr>
        <p:grpSpPr>
          <a:xfrm>
            <a:off x="2146733" y="3197511"/>
            <a:ext cx="3530712" cy="3241094"/>
            <a:chOff x="2146733" y="3197511"/>
            <a:chExt cx="3530712" cy="3241094"/>
          </a:xfrm>
        </p:grpSpPr>
        <p:sp>
          <p:nvSpPr>
            <p:cNvPr id="38" name="Freeform: Shape 37">
              <a:extLst>
                <a:ext uri="{FF2B5EF4-FFF2-40B4-BE49-F238E27FC236}">
                  <a16:creationId xmlns:a16="http://schemas.microsoft.com/office/drawing/2014/main" id="{0A5E7389-3BBA-4590-953A-C5411FD838E1}"/>
                </a:ext>
              </a:extLst>
            </p:cNvPr>
            <p:cNvSpPr>
              <a:spLocks/>
            </p:cNvSpPr>
            <p:nvPr/>
          </p:nvSpPr>
          <p:spPr bwMode="auto">
            <a:xfrm>
              <a:off x="2876449" y="4146548"/>
              <a:ext cx="2270336" cy="1269251"/>
            </a:xfrm>
            <a:custGeom>
              <a:avLst/>
              <a:gdLst>
                <a:gd name="T0" fmla="*/ 5137 w 2256529"/>
                <a:gd name="T1" fmla="*/ 0 h 1262669"/>
                <a:gd name="T2" fmla="*/ 206456 w 2256529"/>
                <a:gd name="T3" fmla="*/ 0 h 1262669"/>
                <a:gd name="T4" fmla="*/ 206715 w 2256529"/>
                <a:gd name="T5" fmla="*/ 424088 h 1262669"/>
                <a:gd name="T6" fmla="*/ 234968 w 2256529"/>
                <a:gd name="T7" fmla="*/ 516133 h 1262669"/>
                <a:gd name="T8" fmla="*/ 257828 w 2256529"/>
                <a:gd name="T9" fmla="*/ 547429 h 1262669"/>
                <a:gd name="T10" fmla="*/ 264654 w 2256529"/>
                <a:gd name="T11" fmla="*/ 556775 h 1262669"/>
                <a:gd name="T12" fmla="*/ 300555 w 2256529"/>
                <a:gd name="T13" fmla="*/ 586621 h 1262669"/>
                <a:gd name="T14" fmla="*/ 1034398 w 2256529"/>
                <a:gd name="T15" fmla="*/ 1010556 h 1262669"/>
                <a:gd name="T16" fmla="*/ 1054024 w 2256529"/>
                <a:gd name="T17" fmla="*/ 1017889 h 1262669"/>
                <a:gd name="T18" fmla="*/ 1078561 w 2256529"/>
                <a:gd name="T19" fmla="*/ 1027058 h 1262669"/>
                <a:gd name="T20" fmla="*/ 1222801 w 2256529"/>
                <a:gd name="T21" fmla="*/ 1010135 h 1262669"/>
                <a:gd name="T22" fmla="*/ 1956428 w 2256529"/>
                <a:gd name="T23" fmla="*/ 586576 h 1262669"/>
                <a:gd name="T24" fmla="*/ 2050994 w 2256529"/>
                <a:gd name="T25" fmla="*/ 423624 h 1262669"/>
                <a:gd name="T26" fmla="*/ 2050921 w 2256529"/>
                <a:gd name="T27" fmla="*/ 0 h 1262669"/>
                <a:gd name="T28" fmla="*/ 2256529 w 2256529"/>
                <a:gd name="T29" fmla="*/ 0 h 1262669"/>
                <a:gd name="T30" fmla="*/ 2256498 w 2256529"/>
                <a:gd name="T31" fmla="*/ 518110 h 1262669"/>
                <a:gd name="T32" fmla="*/ 2140849 w 2256529"/>
                <a:gd name="T33" fmla="*/ 717392 h 1262669"/>
                <a:gd name="T34" fmla="*/ 1243664 w 2256529"/>
                <a:gd name="T35" fmla="*/ 1235383 h 1262669"/>
                <a:gd name="T36" fmla="*/ 1013254 w 2256529"/>
                <a:gd name="T37" fmla="*/ 1235897 h 1262669"/>
                <a:gd name="T38" fmla="*/ 115803 w 2256529"/>
                <a:gd name="T39" fmla="*/ 717448 h 1262669"/>
                <a:gd name="T40" fmla="*/ 71900 w 2256529"/>
                <a:gd name="T41" fmla="*/ 680948 h 1262669"/>
                <a:gd name="T42" fmla="*/ 58452 w 2256529"/>
                <a:gd name="T43" fmla="*/ 662539 h 1262669"/>
                <a:gd name="T44" fmla="*/ 35592 w 2256529"/>
                <a:gd name="T45" fmla="*/ 631244 h 1262669"/>
                <a:gd name="T46" fmla="*/ 1043 w 2256529"/>
                <a:gd name="T47" fmla="*/ 518678 h 1262669"/>
                <a:gd name="T48" fmla="*/ 4569 w 2256529"/>
                <a:gd name="T49" fmla="*/ 50527 h 12626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56529" h="1262669">
                  <a:moveTo>
                    <a:pt x="5137" y="0"/>
                  </a:moveTo>
                  <a:lnTo>
                    <a:pt x="206456" y="0"/>
                  </a:lnTo>
                  <a:lnTo>
                    <a:pt x="206715" y="424088"/>
                  </a:lnTo>
                  <a:cubicBezTo>
                    <a:pt x="207136" y="453557"/>
                    <a:pt x="217941" y="486642"/>
                    <a:pt x="234968" y="516133"/>
                  </a:cubicBezTo>
                  <a:lnTo>
                    <a:pt x="257828" y="547429"/>
                  </a:lnTo>
                  <a:lnTo>
                    <a:pt x="264654" y="556775"/>
                  </a:lnTo>
                  <a:cubicBezTo>
                    <a:pt x="275759" y="568824"/>
                    <a:pt x="287898" y="579073"/>
                    <a:pt x="300555" y="586621"/>
                  </a:cubicBezTo>
                  <a:lnTo>
                    <a:pt x="1034398" y="1010556"/>
                  </a:lnTo>
                  <a:lnTo>
                    <a:pt x="1054024" y="1017889"/>
                  </a:lnTo>
                  <a:lnTo>
                    <a:pt x="1078561" y="1027058"/>
                  </a:lnTo>
                  <a:cubicBezTo>
                    <a:pt x="1126877" y="1037993"/>
                    <a:pt x="1184483" y="1032258"/>
                    <a:pt x="1222801" y="1010135"/>
                  </a:cubicBezTo>
                  <a:lnTo>
                    <a:pt x="1956428" y="586576"/>
                  </a:lnTo>
                  <a:cubicBezTo>
                    <a:pt x="2008831" y="556322"/>
                    <a:pt x="2050524" y="483317"/>
                    <a:pt x="2050994" y="423624"/>
                  </a:cubicBezTo>
                  <a:lnTo>
                    <a:pt x="2050921" y="0"/>
                  </a:lnTo>
                  <a:lnTo>
                    <a:pt x="2256529" y="0"/>
                  </a:lnTo>
                  <a:lnTo>
                    <a:pt x="2256498" y="518110"/>
                  </a:lnTo>
                  <a:cubicBezTo>
                    <a:pt x="2255922" y="591111"/>
                    <a:pt x="2204934" y="680393"/>
                    <a:pt x="2140849" y="717392"/>
                  </a:cubicBezTo>
                  <a:lnTo>
                    <a:pt x="1243664" y="1235383"/>
                  </a:lnTo>
                  <a:cubicBezTo>
                    <a:pt x="1181180" y="1271457"/>
                    <a:pt x="1076763" y="1271898"/>
                    <a:pt x="1013254" y="1235897"/>
                  </a:cubicBezTo>
                  <a:lnTo>
                    <a:pt x="115803" y="717448"/>
                  </a:lnTo>
                  <a:cubicBezTo>
                    <a:pt x="100327" y="708217"/>
                    <a:pt x="85478" y="695682"/>
                    <a:pt x="71900" y="680948"/>
                  </a:cubicBezTo>
                  <a:lnTo>
                    <a:pt x="58452" y="662539"/>
                  </a:lnTo>
                  <a:lnTo>
                    <a:pt x="35592" y="631244"/>
                  </a:lnTo>
                  <a:cubicBezTo>
                    <a:pt x="14770" y="595177"/>
                    <a:pt x="1556" y="554717"/>
                    <a:pt x="1043" y="518678"/>
                  </a:cubicBezTo>
                  <a:cubicBezTo>
                    <a:pt x="-1866" y="430752"/>
                    <a:pt x="1969" y="241160"/>
                    <a:pt x="4569" y="50527"/>
                  </a:cubicBezTo>
                  <a:lnTo>
                    <a:pt x="5137" y="0"/>
                  </a:lnTo>
                  <a:close/>
                </a:path>
              </a:pathLst>
            </a:custGeom>
            <a:solidFill>
              <a:schemeClr val="bg1">
                <a:lumMod val="65000"/>
              </a:schemeClr>
            </a:solidFill>
            <a:ln>
              <a:noFill/>
            </a:ln>
          </p:spPr>
          <p:txBody>
            <a:bodyPr rot="0" vert="horz" wrap="square" lIns="91440" tIns="45720" rIns="91440" bIns="45720" anchor="ctr" anchorCtr="0" upright="1">
              <a:noAutofit/>
            </a:bodyPr>
            <a:lstStyle/>
            <a:p>
              <a:endParaRPr lang="en-US" sz="2400"/>
            </a:p>
          </p:txBody>
        </p:sp>
        <p:sp>
          <p:nvSpPr>
            <p:cNvPr id="41" name="Freeform: Shape 40">
              <a:extLst>
                <a:ext uri="{FF2B5EF4-FFF2-40B4-BE49-F238E27FC236}">
                  <a16:creationId xmlns:a16="http://schemas.microsoft.com/office/drawing/2014/main" id="{3E0428A1-EE7E-4283-89DB-2A924BFD89AB}"/>
                </a:ext>
              </a:extLst>
            </p:cNvPr>
            <p:cNvSpPr>
              <a:spLocks/>
            </p:cNvSpPr>
            <p:nvPr/>
          </p:nvSpPr>
          <p:spPr bwMode="auto">
            <a:xfrm>
              <a:off x="3163095" y="3197511"/>
              <a:ext cx="1697040" cy="1898080"/>
            </a:xfrm>
            <a:custGeom>
              <a:avLst/>
              <a:gdLst>
                <a:gd name="T0" fmla="*/ 600377 w 1200333"/>
                <a:gd name="T1" fmla="*/ 1 h 1343805"/>
                <a:gd name="T2" fmla="*/ 661566 w 1200333"/>
                <a:gd name="T3" fmla="*/ 14431 h 1343805"/>
                <a:gd name="T4" fmla="*/ 1117404 w 1200333"/>
                <a:gd name="T5" fmla="*/ 277764 h 1343805"/>
                <a:gd name="T6" fmla="*/ 1117404 w 1200333"/>
                <a:gd name="T7" fmla="*/ 277764 h 1343805"/>
                <a:gd name="T8" fmla="*/ 1124552 w 1200333"/>
                <a:gd name="T9" fmla="*/ 281894 h 1343805"/>
                <a:gd name="T10" fmla="*/ 1139126 w 1200333"/>
                <a:gd name="T11" fmla="*/ 290313 h 1343805"/>
                <a:gd name="T12" fmla="*/ 1200193 w 1200333"/>
                <a:gd name="T13" fmla="*/ 396084 h 1343805"/>
                <a:gd name="T14" fmla="*/ 1200333 w 1200333"/>
                <a:gd name="T15" fmla="*/ 947604 h 1343805"/>
                <a:gd name="T16" fmla="*/ 1138793 w 1200333"/>
                <a:gd name="T17" fmla="*/ 1053648 h 1343805"/>
                <a:gd name="T18" fmla="*/ 661375 w 1200333"/>
                <a:gd name="T19" fmla="*/ 1329285 h 1343805"/>
                <a:gd name="T20" fmla="*/ 538767 w 1200333"/>
                <a:gd name="T21" fmla="*/ 1329559 h 1343805"/>
                <a:gd name="T22" fmla="*/ 61208 w 1200333"/>
                <a:gd name="T23" fmla="*/ 1053677 h 1343805"/>
                <a:gd name="T24" fmla="*/ 37846 w 1200333"/>
                <a:gd name="T25" fmla="*/ 1034255 h 1343805"/>
                <a:gd name="T26" fmla="*/ 30690 w 1200333"/>
                <a:gd name="T27" fmla="*/ 1024459 h 1343805"/>
                <a:gd name="T28" fmla="*/ 18526 w 1200333"/>
                <a:gd name="T29" fmla="*/ 1007806 h 1343805"/>
                <a:gd name="T30" fmla="*/ 141 w 1200333"/>
                <a:gd name="T31" fmla="*/ 947906 h 1343805"/>
                <a:gd name="T32" fmla="*/ 0 w 1200333"/>
                <a:gd name="T33" fmla="*/ 396386 h 1343805"/>
                <a:gd name="T34" fmla="*/ 61541 w 1200333"/>
                <a:gd name="T35" fmla="*/ 290342 h 1343805"/>
                <a:gd name="T36" fmla="*/ 538959 w 1200333"/>
                <a:gd name="T37" fmla="*/ 14704 h 1343805"/>
                <a:gd name="T38" fmla="*/ 600377 w 1200333"/>
                <a:gd name="T39" fmla="*/ 1 h 134380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00333" h="1343805">
                  <a:moveTo>
                    <a:pt x="600377" y="1"/>
                  </a:moveTo>
                  <a:cubicBezTo>
                    <a:pt x="622542" y="-2"/>
                    <a:pt x="644668" y="4853"/>
                    <a:pt x="661566" y="14431"/>
                  </a:cubicBezTo>
                  <a:lnTo>
                    <a:pt x="1117404" y="277764"/>
                  </a:lnTo>
                  <a:lnTo>
                    <a:pt x="1124552" y="281894"/>
                  </a:lnTo>
                  <a:lnTo>
                    <a:pt x="1139126" y="290313"/>
                  </a:lnTo>
                  <a:cubicBezTo>
                    <a:pt x="1172921" y="309471"/>
                    <a:pt x="1200499" y="357239"/>
                    <a:pt x="1200193" y="396084"/>
                  </a:cubicBezTo>
                  <a:lnTo>
                    <a:pt x="1200333" y="947604"/>
                  </a:lnTo>
                  <a:cubicBezTo>
                    <a:pt x="1200026" y="986450"/>
                    <a:pt x="1172895" y="1033959"/>
                    <a:pt x="1138793" y="1053648"/>
                  </a:cubicBezTo>
                  <a:lnTo>
                    <a:pt x="661375" y="1329285"/>
                  </a:lnTo>
                  <a:cubicBezTo>
                    <a:pt x="628126" y="1348482"/>
                    <a:pt x="572562" y="1348716"/>
                    <a:pt x="538767" y="1329559"/>
                  </a:cubicBezTo>
                  <a:lnTo>
                    <a:pt x="61208" y="1053677"/>
                  </a:lnTo>
                  <a:cubicBezTo>
                    <a:pt x="52973" y="1048765"/>
                    <a:pt x="45072" y="1042095"/>
                    <a:pt x="37846" y="1034255"/>
                  </a:cubicBezTo>
                  <a:lnTo>
                    <a:pt x="30690" y="1024459"/>
                  </a:lnTo>
                  <a:lnTo>
                    <a:pt x="18526" y="1007806"/>
                  </a:lnTo>
                  <a:cubicBezTo>
                    <a:pt x="7445" y="988613"/>
                    <a:pt x="414" y="967083"/>
                    <a:pt x="141" y="947906"/>
                  </a:cubicBezTo>
                  <a:lnTo>
                    <a:pt x="0" y="396386"/>
                  </a:lnTo>
                  <a:cubicBezTo>
                    <a:pt x="307" y="357541"/>
                    <a:pt x="28291" y="309538"/>
                    <a:pt x="61541" y="290342"/>
                  </a:cubicBezTo>
                  <a:lnTo>
                    <a:pt x="538959" y="14704"/>
                  </a:lnTo>
                  <a:cubicBezTo>
                    <a:pt x="556010" y="4860"/>
                    <a:pt x="578213" y="2"/>
                    <a:pt x="600377" y="1"/>
                  </a:cubicBezTo>
                  <a:close/>
                </a:path>
              </a:pathLst>
            </a:custGeom>
            <a:noFill/>
            <a:ln w="28575">
              <a:solidFill>
                <a:srgbClr val="A6A6A6"/>
              </a:solidFill>
            </a:ln>
          </p:spPr>
          <p:txBody>
            <a:bodyPr rot="0" vert="horz" wrap="square" lIns="91440" tIns="45720" rIns="91440" bIns="45720" anchor="ctr" anchorCtr="0" upright="1">
              <a:noAutofit/>
            </a:bodyPr>
            <a:lstStyle/>
            <a:p>
              <a:endParaRPr lang="en-US" sz="2400"/>
            </a:p>
          </p:txBody>
        </p:sp>
        <p:sp>
          <p:nvSpPr>
            <p:cNvPr id="44" name="TextBox 35">
              <a:extLst>
                <a:ext uri="{FF2B5EF4-FFF2-40B4-BE49-F238E27FC236}">
                  <a16:creationId xmlns:a16="http://schemas.microsoft.com/office/drawing/2014/main" id="{70BC637B-B1B1-4CB1-9D42-0ED8D5230E3A}"/>
                </a:ext>
              </a:extLst>
            </p:cNvPr>
            <p:cNvSpPr txBox="1">
              <a:spLocks noChangeArrowheads="1"/>
            </p:cNvSpPr>
            <p:nvPr/>
          </p:nvSpPr>
          <p:spPr bwMode="auto">
            <a:xfrm>
              <a:off x="2146733" y="5644627"/>
              <a:ext cx="3530712" cy="793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45720" rIns="0" bIns="45720" anchor="b" anchorCtr="0" upright="1">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إعداد الميزانية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50" name="Picture 49" descr="Budget ">
              <a:extLst>
                <a:ext uri="{FF2B5EF4-FFF2-40B4-BE49-F238E27FC236}">
                  <a16:creationId xmlns:a16="http://schemas.microsoft.com/office/drawing/2014/main" id="{903BE262-3BA2-44E3-994B-3681034AFB0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9647" y="3653708"/>
              <a:ext cx="1029687" cy="1029579"/>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50">
            <a:extLst>
              <a:ext uri="{FF2B5EF4-FFF2-40B4-BE49-F238E27FC236}">
                <a16:creationId xmlns:a16="http://schemas.microsoft.com/office/drawing/2014/main" id="{AE9DAD28-0C4C-40D5-A70B-50BE07386E25}"/>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33634" y="1966654"/>
            <a:ext cx="4476750" cy="4476750"/>
          </a:xfrm>
          <a:prstGeom prst="rect">
            <a:avLst/>
          </a:prstGeom>
          <a:noFill/>
          <a:ln>
            <a:noFill/>
          </a:ln>
        </p:spPr>
      </p:pic>
    </p:spTree>
    <p:extLst>
      <p:ext uri="{BB962C8B-B14F-4D97-AF65-F5344CB8AC3E}">
        <p14:creationId xmlns:p14="http://schemas.microsoft.com/office/powerpoint/2010/main" val="1277606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عوامل </a:t>
              </a:r>
              <a:r>
                <a:rPr lang="ar-SA" sz="2400" b="1" dirty="0">
                  <a:solidFill>
                    <a:srgbClr val="627383"/>
                  </a:solidFill>
                  <a:latin typeface="Times New Roman" panose="02020603050405020304" pitchFamily="18" charset="0"/>
                  <a:cs typeface="GE Dinar Two Medium" panose="020A0503020102020204" pitchFamily="18" charset="-78"/>
                </a:rPr>
                <a:t>توزيع الموارد المالية على مختلف مكونات المشروع </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51" name="Picture 50">
            <a:extLst>
              <a:ext uri="{FF2B5EF4-FFF2-40B4-BE49-F238E27FC236}">
                <a16:creationId xmlns:a16="http://schemas.microsoft.com/office/drawing/2014/main" id="{D7A2D567-EA50-43B3-8CE9-084493DA34F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052" y="1966654"/>
            <a:ext cx="4476750" cy="4476750"/>
          </a:xfrm>
          <a:prstGeom prst="rect">
            <a:avLst/>
          </a:prstGeom>
          <a:noFill/>
          <a:ln>
            <a:noFill/>
          </a:ln>
        </p:spPr>
      </p:pic>
      <p:sp>
        <p:nvSpPr>
          <p:cNvPr id="52" name="TextBox 51">
            <a:extLst>
              <a:ext uri="{FF2B5EF4-FFF2-40B4-BE49-F238E27FC236}">
                <a16:creationId xmlns:a16="http://schemas.microsoft.com/office/drawing/2014/main" id="{5E869630-91F4-43B3-8EB2-768FF2C624A1}"/>
              </a:ext>
            </a:extLst>
          </p:cNvPr>
          <p:cNvSpPr txBox="1"/>
          <p:nvPr/>
        </p:nvSpPr>
        <p:spPr>
          <a:xfrm>
            <a:off x="5486400" y="206855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أولويات المشروع وأهدافه الاستراتيجية</a:t>
            </a:r>
            <a:endParaRPr lang="en-US" dirty="0"/>
          </a:p>
        </p:txBody>
      </p:sp>
      <p:sp>
        <p:nvSpPr>
          <p:cNvPr id="53" name="TextBox 52">
            <a:extLst>
              <a:ext uri="{FF2B5EF4-FFF2-40B4-BE49-F238E27FC236}">
                <a16:creationId xmlns:a16="http://schemas.microsoft.com/office/drawing/2014/main" id="{03D2C3A5-CD26-424D-A4A9-0EF975E29C9B}"/>
              </a:ext>
            </a:extLst>
          </p:cNvPr>
          <p:cNvSpPr txBox="1"/>
          <p:nvPr/>
        </p:nvSpPr>
        <p:spPr>
          <a:xfrm>
            <a:off x="5486400" y="2782908"/>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طبيعة وحجم المشروع والأنشطة المطلوبة</a:t>
            </a:r>
            <a:endParaRPr lang="en-US" dirty="0"/>
          </a:p>
        </p:txBody>
      </p:sp>
      <p:sp>
        <p:nvSpPr>
          <p:cNvPr id="54" name="TextBox 53">
            <a:extLst>
              <a:ext uri="{FF2B5EF4-FFF2-40B4-BE49-F238E27FC236}">
                <a16:creationId xmlns:a16="http://schemas.microsoft.com/office/drawing/2014/main" id="{02876B2A-7E1E-4A2D-998F-01905E2DBB49}"/>
              </a:ext>
            </a:extLst>
          </p:cNvPr>
          <p:cNvSpPr txBox="1"/>
          <p:nvPr/>
        </p:nvSpPr>
        <p:spPr>
          <a:xfrm>
            <a:off x="5486400" y="3601886"/>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متطلبات الجودة والأداء المطلوبة</a:t>
            </a:r>
            <a:endParaRPr lang="en-US" dirty="0"/>
          </a:p>
        </p:txBody>
      </p:sp>
      <p:sp>
        <p:nvSpPr>
          <p:cNvPr id="55" name="TextBox 54">
            <a:extLst>
              <a:ext uri="{FF2B5EF4-FFF2-40B4-BE49-F238E27FC236}">
                <a16:creationId xmlns:a16="http://schemas.microsoft.com/office/drawing/2014/main" id="{5787DFA3-D600-43A7-BD28-8AF837F9640B}"/>
              </a:ext>
            </a:extLst>
          </p:cNvPr>
          <p:cNvSpPr txBox="1"/>
          <p:nvPr/>
        </p:nvSpPr>
        <p:spPr>
          <a:xfrm>
            <a:off x="5486400" y="4376821"/>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dirty="0"/>
              <a:t>جدول زمني المشروع والمراحل المختلفة</a:t>
            </a:r>
            <a:endParaRPr lang="en-US" dirty="0"/>
          </a:p>
        </p:txBody>
      </p:sp>
      <p:sp>
        <p:nvSpPr>
          <p:cNvPr id="56" name="TextBox 55">
            <a:extLst>
              <a:ext uri="{FF2B5EF4-FFF2-40B4-BE49-F238E27FC236}">
                <a16:creationId xmlns:a16="http://schemas.microsoft.com/office/drawing/2014/main" id="{3A9004AD-C7BB-413F-98F5-14FD6FBB4216}"/>
              </a:ext>
            </a:extLst>
          </p:cNvPr>
          <p:cNvSpPr txBox="1"/>
          <p:nvPr/>
        </p:nvSpPr>
        <p:spPr>
          <a:xfrm>
            <a:off x="5486400" y="5218916"/>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المخاطر المتوقعة والاحتياطيات المطلوبة</a:t>
            </a:r>
            <a:endParaRPr lang="en-US" dirty="0"/>
          </a:p>
        </p:txBody>
      </p:sp>
      <p:sp>
        <p:nvSpPr>
          <p:cNvPr id="57" name="TextBox 56">
            <a:extLst>
              <a:ext uri="{FF2B5EF4-FFF2-40B4-BE49-F238E27FC236}">
                <a16:creationId xmlns:a16="http://schemas.microsoft.com/office/drawing/2014/main" id="{FE003EB6-01CC-4BCB-A73A-0CC0913F6104}"/>
              </a:ext>
            </a:extLst>
          </p:cNvPr>
          <p:cNvSpPr txBox="1"/>
          <p:nvPr/>
        </p:nvSpPr>
        <p:spPr>
          <a:xfrm>
            <a:off x="5486400" y="6008040"/>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dirty="0"/>
              <a:t>متطلبات التمويل الخارجي (إن وجدت)</a:t>
            </a:r>
            <a:endParaRPr lang="en-US" dirty="0"/>
          </a:p>
        </p:txBody>
      </p:sp>
      <p:sp>
        <p:nvSpPr>
          <p:cNvPr id="58" name="TextBox 57">
            <a:extLst>
              <a:ext uri="{FF2B5EF4-FFF2-40B4-BE49-F238E27FC236}">
                <a16:creationId xmlns:a16="http://schemas.microsoft.com/office/drawing/2014/main" id="{9BAAE4E5-A3E4-482E-9D94-9571CF403F0A}"/>
              </a:ext>
            </a:extLst>
          </p:cNvPr>
          <p:cNvSpPr txBox="1"/>
          <p:nvPr/>
        </p:nvSpPr>
        <p:spPr>
          <a:xfrm>
            <a:off x="1600648" y="-2758454"/>
            <a:ext cx="51621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لإعداد ميزانية المشروع وتوزيع الموارد المالية بشكل فعال؟</a:t>
            </a:r>
            <a:endParaRPr lang="en-US" dirty="0"/>
          </a:p>
        </p:txBody>
      </p:sp>
      <p:pic>
        <p:nvPicPr>
          <p:cNvPr id="59" name="Picture 2" descr="Studying - Free education icons">
            <a:extLst>
              <a:ext uri="{FF2B5EF4-FFF2-40B4-BE49-F238E27FC236}">
                <a16:creationId xmlns:a16="http://schemas.microsoft.com/office/drawing/2014/main" id="{78DA8E94-7C97-4074-B540-84D57CB1FB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302" y="-4326290"/>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125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randombar(horizont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randombar(horizontal)">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randombar(horizontal)">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randombar(horizontal)">
                                      <p:cBhvr>
                                        <p:cTn id="27" dur="500"/>
                                        <p:tgtEl>
                                          <p:spTgt spid="5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randombar(horizontal)">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51" name="Picture 50">
            <a:extLst>
              <a:ext uri="{FF2B5EF4-FFF2-40B4-BE49-F238E27FC236}">
                <a16:creationId xmlns:a16="http://schemas.microsoft.com/office/drawing/2014/main" id="{D7A2D567-EA50-43B3-8CE9-084493DA34F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6198" y="1966654"/>
            <a:ext cx="4476750" cy="4476750"/>
          </a:xfrm>
          <a:prstGeom prst="rect">
            <a:avLst/>
          </a:prstGeom>
          <a:noFill/>
          <a:ln>
            <a:noFill/>
          </a:ln>
        </p:spPr>
      </p:pic>
      <p:sp>
        <p:nvSpPr>
          <p:cNvPr id="21" name="TextBox 20">
            <a:extLst>
              <a:ext uri="{FF2B5EF4-FFF2-40B4-BE49-F238E27FC236}">
                <a16:creationId xmlns:a16="http://schemas.microsoft.com/office/drawing/2014/main" id="{2BACD9F3-9A73-4D89-B0D4-EF6E650C9DB1}"/>
              </a:ext>
            </a:extLst>
          </p:cNvPr>
          <p:cNvSpPr txBox="1"/>
          <p:nvPr/>
        </p:nvSpPr>
        <p:spPr>
          <a:xfrm>
            <a:off x="1600648" y="3698530"/>
            <a:ext cx="51621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لإعداد ميزانية المشروع وتوزيع الموارد المالية بشكل فعال؟</a:t>
            </a:r>
            <a:endParaRPr lang="en-US" dirty="0"/>
          </a:p>
        </p:txBody>
      </p:sp>
      <p:pic>
        <p:nvPicPr>
          <p:cNvPr id="22" name="Picture 2" descr="Studying - Free education icons">
            <a:extLst>
              <a:ext uri="{FF2B5EF4-FFF2-40B4-BE49-F238E27FC236}">
                <a16:creationId xmlns:a16="http://schemas.microsoft.com/office/drawing/2014/main" id="{F2522424-0CAA-4EBA-9EB4-372E1A63F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dea 3d Images - Free Download on Freepik">
            <a:extLst>
              <a:ext uri="{FF2B5EF4-FFF2-40B4-BE49-F238E27FC236}">
                <a16:creationId xmlns:a16="http://schemas.microsoft.com/office/drawing/2014/main" id="{E20B9062-6C8A-4540-9B34-591A2565FE1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44982"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745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1" name="TextBox 20">
            <a:extLst>
              <a:ext uri="{FF2B5EF4-FFF2-40B4-BE49-F238E27FC236}">
                <a16:creationId xmlns:a16="http://schemas.microsoft.com/office/drawing/2014/main" id="{2BACD9F3-9A73-4D89-B0D4-EF6E650C9DB1}"/>
              </a:ext>
            </a:extLst>
          </p:cNvPr>
          <p:cNvSpPr txBox="1"/>
          <p:nvPr/>
        </p:nvSpPr>
        <p:spPr>
          <a:xfrm>
            <a:off x="1600648" y="9951846"/>
            <a:ext cx="516210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ما هي الخطوات الرئيسية لإعداد ميزانية المشروع وتوزيع الموارد المالية بشكل فعال؟</a:t>
            </a:r>
            <a:endParaRPr lang="en-US" dirty="0"/>
          </a:p>
        </p:txBody>
      </p:sp>
      <p:pic>
        <p:nvPicPr>
          <p:cNvPr id="22" name="Picture 2" descr="Studying - Free education icons">
            <a:extLst>
              <a:ext uri="{FF2B5EF4-FFF2-40B4-BE49-F238E27FC236}">
                <a16:creationId xmlns:a16="http://schemas.microsoft.com/office/drawing/2014/main" id="{F2522424-0CAA-4EBA-9EB4-372E1A63F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384010"/>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dea 3d Images - Free Download on Freepik">
            <a:extLst>
              <a:ext uri="{FF2B5EF4-FFF2-40B4-BE49-F238E27FC236}">
                <a16:creationId xmlns:a16="http://schemas.microsoft.com/office/drawing/2014/main" id="{090F0BDB-C672-4998-9DAC-DFB14DDD03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FCF012E-648C-4B21-AAFA-43CC6AB2B610}"/>
              </a:ext>
            </a:extLst>
          </p:cNvPr>
          <p:cNvSpPr txBox="1"/>
          <p:nvPr/>
        </p:nvSpPr>
        <p:spPr>
          <a:xfrm>
            <a:off x="4811275" y="1971100"/>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marL="0" indent="0">
              <a:buNone/>
            </a:pPr>
            <a:r>
              <a:rPr lang="ar-SA">
                <a:solidFill>
                  <a:srgbClr val="C00000"/>
                </a:solidFill>
              </a:rPr>
              <a:t>الخطوات الرئيسية لإعداد ميزانية المشروع وتوزيع الموارد المالية هي:</a:t>
            </a:r>
            <a:endParaRPr lang="en-US">
              <a:solidFill>
                <a:srgbClr val="C00000"/>
              </a:solidFill>
            </a:endParaRPr>
          </a:p>
        </p:txBody>
      </p:sp>
      <p:sp>
        <p:nvSpPr>
          <p:cNvPr id="24" name="TextBox 23">
            <a:extLst>
              <a:ext uri="{FF2B5EF4-FFF2-40B4-BE49-F238E27FC236}">
                <a16:creationId xmlns:a16="http://schemas.microsoft.com/office/drawing/2014/main" id="{AD48253E-CE48-47EF-B327-76E22FC73384}"/>
              </a:ext>
            </a:extLst>
          </p:cNvPr>
          <p:cNvSpPr txBox="1"/>
          <p:nvPr/>
        </p:nvSpPr>
        <p:spPr>
          <a:xfrm>
            <a:off x="4811275" y="3355349"/>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تجميع تقديرات التكاليف لجميع أنشطة المشروع</a:t>
            </a:r>
            <a:endParaRPr lang="en-US" dirty="0"/>
          </a:p>
        </p:txBody>
      </p:sp>
      <p:sp>
        <p:nvSpPr>
          <p:cNvPr id="25" name="TextBox 24">
            <a:extLst>
              <a:ext uri="{FF2B5EF4-FFF2-40B4-BE49-F238E27FC236}">
                <a16:creationId xmlns:a16="http://schemas.microsoft.com/office/drawing/2014/main" id="{17A871F6-3364-4846-9CD2-D19A7B0AF199}"/>
              </a:ext>
            </a:extLst>
          </p:cNvPr>
          <p:cNvSpPr txBox="1"/>
          <p:nvPr/>
        </p:nvSpPr>
        <p:spPr>
          <a:xfrm>
            <a:off x="4811275" y="4437476"/>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تحديد المصادر التمويلية المتاحة (ميزانية، قروض، تمويل خارجي)</a:t>
            </a:r>
            <a:endParaRPr lang="en-US" dirty="0"/>
          </a:p>
        </p:txBody>
      </p:sp>
      <p:sp>
        <p:nvSpPr>
          <p:cNvPr id="26" name="TextBox 25">
            <a:extLst>
              <a:ext uri="{FF2B5EF4-FFF2-40B4-BE49-F238E27FC236}">
                <a16:creationId xmlns:a16="http://schemas.microsoft.com/office/drawing/2014/main" id="{0111A7CD-4957-4E81-87B4-BBEF652617CC}"/>
              </a:ext>
            </a:extLst>
          </p:cNvPr>
          <p:cNvSpPr txBox="1"/>
          <p:nvPr/>
        </p:nvSpPr>
        <p:spPr>
          <a:xfrm>
            <a:off x="4811275" y="5503906"/>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توزيع الموارد المالية على الأنشطة والمراحل المختلفة للمشروع</a:t>
            </a:r>
            <a:endParaRPr lang="en-US" dirty="0"/>
          </a:p>
        </p:txBody>
      </p:sp>
    </p:spTree>
    <p:extLst>
      <p:ext uri="{BB962C8B-B14F-4D97-AF65-F5344CB8AC3E}">
        <p14:creationId xmlns:p14="http://schemas.microsoft.com/office/powerpoint/2010/main" val="3682433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090F0BDB-C672-4998-9DAC-DFB14DDD03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FCF012E-648C-4B21-AAFA-43CC6AB2B610}"/>
              </a:ext>
            </a:extLst>
          </p:cNvPr>
          <p:cNvSpPr txBox="1"/>
          <p:nvPr/>
        </p:nvSpPr>
        <p:spPr>
          <a:xfrm>
            <a:off x="4811275" y="1971100"/>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إنشاء ميزانية شاملة تتضمن التكاليف المباشرة وغير المباشرة والاحتياطيات</a:t>
            </a:r>
            <a:endParaRPr lang="en-US" dirty="0"/>
          </a:p>
        </p:txBody>
      </p:sp>
      <p:sp>
        <p:nvSpPr>
          <p:cNvPr id="24" name="TextBox 23">
            <a:extLst>
              <a:ext uri="{FF2B5EF4-FFF2-40B4-BE49-F238E27FC236}">
                <a16:creationId xmlns:a16="http://schemas.microsoft.com/office/drawing/2014/main" id="{AD48253E-CE48-47EF-B327-76E22FC73384}"/>
              </a:ext>
            </a:extLst>
          </p:cNvPr>
          <p:cNvSpPr txBox="1"/>
          <p:nvPr/>
        </p:nvSpPr>
        <p:spPr>
          <a:xfrm>
            <a:off x="4811275" y="3355349"/>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تخصيص احتياطي للمخاطر والطوارئ في الميزانية</a:t>
            </a:r>
            <a:endParaRPr lang="en-US" dirty="0"/>
          </a:p>
        </p:txBody>
      </p:sp>
      <p:sp>
        <p:nvSpPr>
          <p:cNvPr id="25" name="TextBox 24">
            <a:extLst>
              <a:ext uri="{FF2B5EF4-FFF2-40B4-BE49-F238E27FC236}">
                <a16:creationId xmlns:a16="http://schemas.microsoft.com/office/drawing/2014/main" id="{17A871F6-3364-4846-9CD2-D19A7B0AF199}"/>
              </a:ext>
            </a:extLst>
          </p:cNvPr>
          <p:cNvSpPr txBox="1"/>
          <p:nvPr/>
        </p:nvSpPr>
        <p:spPr>
          <a:xfrm>
            <a:off x="4811275" y="4437476"/>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مراجعة الميزانية والتأكد من توازن الإيرادات والنفقات</a:t>
            </a:r>
            <a:endParaRPr lang="en-US" dirty="0"/>
          </a:p>
        </p:txBody>
      </p:sp>
      <p:sp>
        <p:nvSpPr>
          <p:cNvPr id="26" name="TextBox 25">
            <a:extLst>
              <a:ext uri="{FF2B5EF4-FFF2-40B4-BE49-F238E27FC236}">
                <a16:creationId xmlns:a16="http://schemas.microsoft.com/office/drawing/2014/main" id="{0111A7CD-4957-4E81-87B4-BBEF652617CC}"/>
              </a:ext>
            </a:extLst>
          </p:cNvPr>
          <p:cNvSpPr txBox="1"/>
          <p:nvPr/>
        </p:nvSpPr>
        <p:spPr>
          <a:xfrm>
            <a:off x="4811275" y="5503906"/>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الحصول على الموافقات اللازمة على الميزانية</a:t>
            </a:r>
            <a:endParaRPr lang="en-US" dirty="0"/>
          </a:p>
        </p:txBody>
      </p:sp>
    </p:spTree>
    <p:extLst>
      <p:ext uri="{BB962C8B-B14F-4D97-AF65-F5344CB8AC3E}">
        <p14:creationId xmlns:p14="http://schemas.microsoft.com/office/powerpoint/2010/main" val="3493730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مراقبة التكاليف الفعلية ومقارنتها بالميزانية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2" descr="Idea 3d Images - Free Download on Freepik">
            <a:extLst>
              <a:ext uri="{FF2B5EF4-FFF2-40B4-BE49-F238E27FC236}">
                <a16:creationId xmlns:a16="http://schemas.microsoft.com/office/drawing/2014/main" id="{090F0BDB-C672-4998-9DAC-DFB14DDD03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55783"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C436FE04-9D81-42CE-9535-B8166D39F517}"/>
              </a:ext>
            </a:extLst>
          </p:cNvPr>
          <p:cNvGrpSpPr/>
          <p:nvPr/>
        </p:nvGrpSpPr>
        <p:grpSpPr>
          <a:xfrm>
            <a:off x="8622313" y="2217592"/>
            <a:ext cx="3344221" cy="3589303"/>
            <a:chOff x="8622313" y="2217592"/>
            <a:chExt cx="3344221" cy="3589303"/>
          </a:xfrm>
        </p:grpSpPr>
        <p:sp>
          <p:nvSpPr>
            <p:cNvPr id="33" name="Shape">
              <a:extLst>
                <a:ext uri="{FF2B5EF4-FFF2-40B4-BE49-F238E27FC236}">
                  <a16:creationId xmlns:a16="http://schemas.microsoft.com/office/drawing/2014/main" id="{8DD51C4B-0BE2-44AB-832F-EC253AF81817}"/>
                </a:ext>
              </a:extLst>
            </p:cNvPr>
            <p:cNvSpPr/>
            <p:nvPr/>
          </p:nvSpPr>
          <p:spPr>
            <a:xfrm>
              <a:off x="9760203" y="2217592"/>
              <a:ext cx="1068443" cy="1076059"/>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99BCDA"/>
            </a:solidFill>
            <a:ln w="12700">
              <a:miter lim="400000"/>
            </a:ln>
          </p:spPr>
          <p:txBody>
            <a:bodyPr lIns="38100" tIns="38100" rIns="38100" bIns="38100" anchor="ctr"/>
            <a:lstStyle/>
            <a:p>
              <a:endParaRPr lang="en-US" sz="2400"/>
            </a:p>
          </p:txBody>
        </p:sp>
        <p:sp>
          <p:nvSpPr>
            <p:cNvPr id="38" name="Shape">
              <a:extLst>
                <a:ext uri="{FF2B5EF4-FFF2-40B4-BE49-F238E27FC236}">
                  <a16:creationId xmlns:a16="http://schemas.microsoft.com/office/drawing/2014/main" id="{A77CED01-F19F-4FB3-98C8-C80DBE8996B2}"/>
                </a:ext>
              </a:extLst>
            </p:cNvPr>
            <p:cNvSpPr/>
            <p:nvPr/>
          </p:nvSpPr>
          <p:spPr>
            <a:xfrm>
              <a:off x="8622313" y="3040408"/>
              <a:ext cx="3344221" cy="276648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10"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7" y="3583"/>
                    <a:pt x="9891" y="3362"/>
                    <a:pt x="9557" y="2955"/>
                  </a:cubicBezTo>
                  <a:lnTo>
                    <a:pt x="7745" y="749"/>
                  </a:lnTo>
                  <a:cubicBezTo>
                    <a:pt x="7499" y="450"/>
                    <a:pt x="7177" y="293"/>
                    <a:pt x="6836" y="293"/>
                  </a:cubicBezTo>
                  <a:close/>
                </a:path>
              </a:pathLst>
            </a:custGeom>
            <a:solidFill>
              <a:schemeClr val="tx2"/>
            </a:solidFill>
            <a:ln w="12700">
              <a:miter lim="400000"/>
            </a:ln>
          </p:spPr>
          <p:txBody>
            <a:bodyPr lIns="38100" tIns="38100" rIns="38100" bIns="38100" anchor="ctr"/>
            <a:lstStyle/>
            <a:p>
              <a:endParaRPr lang="en-US" sz="2400"/>
            </a:p>
          </p:txBody>
        </p:sp>
        <p:sp>
          <p:nvSpPr>
            <p:cNvPr id="42" name="TextBox 22">
              <a:extLst>
                <a:ext uri="{FF2B5EF4-FFF2-40B4-BE49-F238E27FC236}">
                  <a16:creationId xmlns:a16="http://schemas.microsoft.com/office/drawing/2014/main" id="{6EFE4280-A4CB-4647-9CDA-B1B32CD5D805}"/>
                </a:ext>
              </a:extLst>
            </p:cNvPr>
            <p:cNvSpPr txBox="1"/>
            <p:nvPr/>
          </p:nvSpPr>
          <p:spPr>
            <a:xfrm>
              <a:off x="9227548" y="3588378"/>
              <a:ext cx="2321492" cy="1722818"/>
            </a:xfrm>
            <a:prstGeom prst="rect">
              <a:avLst/>
            </a:prstGeom>
            <a:noFill/>
          </p:spPr>
          <p:txBody>
            <a:bodyPr wrap="square" lIns="0" rIns="0" rtlCol="0" anchor="t">
              <a:noAutofit/>
            </a:bodyPr>
            <a:lstStyle/>
            <a:p>
              <a:pPr marL="0" marR="0" algn="ctr" rtl="1">
                <a:lnSpc>
                  <a:spcPct val="115000"/>
                </a:lnSpc>
                <a:spcBef>
                  <a:spcPts val="0"/>
                </a:spcBef>
                <a:spcAft>
                  <a:spcPts val="0"/>
                </a:spcAft>
              </a:pPr>
              <a:r>
                <a:rPr lang="ar-SY" sz="2400" kern="120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جمع البيانات الفعلية عن التكاليف</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7" name="Graphic 53" descr="Coins with solid fill">
              <a:extLst>
                <a:ext uri="{FF2B5EF4-FFF2-40B4-BE49-F238E27FC236}">
                  <a16:creationId xmlns:a16="http://schemas.microsoft.com/office/drawing/2014/main" id="{D0E5F737-313A-4EE5-A7FC-4326F35D59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62726" y="2370442"/>
              <a:ext cx="663409" cy="663366"/>
            </a:xfrm>
            <a:prstGeom prst="rect">
              <a:avLst/>
            </a:prstGeom>
          </p:spPr>
        </p:pic>
      </p:grpSp>
      <p:grpSp>
        <p:nvGrpSpPr>
          <p:cNvPr id="4" name="Group 3">
            <a:extLst>
              <a:ext uri="{FF2B5EF4-FFF2-40B4-BE49-F238E27FC236}">
                <a16:creationId xmlns:a16="http://schemas.microsoft.com/office/drawing/2014/main" id="{B24895D4-439C-4654-B1B9-F16941E73767}"/>
              </a:ext>
            </a:extLst>
          </p:cNvPr>
          <p:cNvGrpSpPr/>
          <p:nvPr/>
        </p:nvGrpSpPr>
        <p:grpSpPr>
          <a:xfrm>
            <a:off x="3021388" y="2217592"/>
            <a:ext cx="3344217" cy="3744450"/>
            <a:chOff x="3021388" y="2217592"/>
            <a:chExt cx="3344217" cy="3744450"/>
          </a:xfrm>
        </p:grpSpPr>
        <p:sp>
          <p:nvSpPr>
            <p:cNvPr id="34" name="Shape">
              <a:extLst>
                <a:ext uri="{FF2B5EF4-FFF2-40B4-BE49-F238E27FC236}">
                  <a16:creationId xmlns:a16="http://schemas.microsoft.com/office/drawing/2014/main" id="{A95A8211-8C11-4DE3-87D0-7E48C0534AF6}"/>
                </a:ext>
              </a:extLst>
            </p:cNvPr>
            <p:cNvSpPr/>
            <p:nvPr/>
          </p:nvSpPr>
          <p:spPr>
            <a:xfrm>
              <a:off x="4159276" y="2217592"/>
              <a:ext cx="1068443" cy="1076059"/>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42" y="21228"/>
                    <a:pt x="9232" y="21228"/>
                    <a:pt x="7744" y="19739"/>
                  </a:cubicBezTo>
                  <a:close/>
                </a:path>
              </a:pathLst>
            </a:custGeom>
            <a:solidFill>
              <a:srgbClr val="99BCDA"/>
            </a:solidFill>
            <a:ln w="12700">
              <a:miter lim="400000"/>
            </a:ln>
          </p:spPr>
          <p:txBody>
            <a:bodyPr lIns="38100" tIns="38100" rIns="38100" bIns="38100" anchor="ctr"/>
            <a:lstStyle/>
            <a:p>
              <a:endParaRPr lang="en-US" sz="2400"/>
            </a:p>
          </p:txBody>
        </p:sp>
        <p:sp>
          <p:nvSpPr>
            <p:cNvPr id="36" name="Shape">
              <a:extLst>
                <a:ext uri="{FF2B5EF4-FFF2-40B4-BE49-F238E27FC236}">
                  <a16:creationId xmlns:a16="http://schemas.microsoft.com/office/drawing/2014/main" id="{DA39DDC5-42EC-447A-9346-E214102408E5}"/>
                </a:ext>
              </a:extLst>
            </p:cNvPr>
            <p:cNvSpPr/>
            <p:nvPr/>
          </p:nvSpPr>
          <p:spPr>
            <a:xfrm>
              <a:off x="3021388" y="3040408"/>
              <a:ext cx="3344217" cy="276648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lnTo>
                    <a:pt x="13773" y="642"/>
                  </a:ln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9" y="20972"/>
                  </a:lnTo>
                  <a:cubicBezTo>
                    <a:pt x="11703" y="21386"/>
                    <a:pt x="11251" y="21600"/>
                    <a:pt x="10800" y="21600"/>
                  </a:cubicBezTo>
                  <a:close/>
                  <a:moveTo>
                    <a:pt x="6836" y="293"/>
                  </a:moveTo>
                  <a:cubicBezTo>
                    <a:pt x="6496" y="293"/>
                    <a:pt x="6174" y="457"/>
                    <a:pt x="5934" y="749"/>
                  </a:cubicBezTo>
                  <a:lnTo>
                    <a:pt x="686" y="7138"/>
                  </a:lnTo>
                  <a:cubicBezTo>
                    <a:pt x="399" y="7488"/>
                    <a:pt x="240" y="7959"/>
                    <a:pt x="240" y="8452"/>
                  </a:cubicBezTo>
                  <a:cubicBezTo>
                    <a:pt x="240" y="8944"/>
                    <a:pt x="399" y="9415"/>
                    <a:pt x="686" y="9765"/>
                  </a:cubicBezTo>
                  <a:lnTo>
                    <a:pt x="9721" y="20765"/>
                  </a:lnTo>
                  <a:cubicBezTo>
                    <a:pt x="10319" y="21493"/>
                    <a:pt x="11287" y="21493"/>
                    <a:pt x="11885" y="20765"/>
                  </a:cubicBezTo>
                  <a:lnTo>
                    <a:pt x="20920" y="9765"/>
                  </a:lnTo>
                  <a:cubicBezTo>
                    <a:pt x="21207" y="9415"/>
                    <a:pt x="21365" y="8944"/>
                    <a:pt x="21365" y="8452"/>
                  </a:cubicBezTo>
                  <a:cubicBezTo>
                    <a:pt x="21365" y="7959"/>
                    <a:pt x="21207" y="7488"/>
                    <a:pt x="20920" y="7138"/>
                  </a:cubicBezTo>
                  <a:lnTo>
                    <a:pt x="15672" y="749"/>
                  </a:lnTo>
                  <a:cubicBezTo>
                    <a:pt x="15432" y="457"/>
                    <a:pt x="15109" y="293"/>
                    <a:pt x="14769" y="293"/>
                  </a:cubicBezTo>
                  <a:cubicBezTo>
                    <a:pt x="14429" y="293"/>
                    <a:pt x="14107" y="457"/>
                    <a:pt x="13866" y="749"/>
                  </a:cubicBezTo>
                  <a:lnTo>
                    <a:pt x="12055" y="2955"/>
                  </a:lnTo>
                  <a:cubicBezTo>
                    <a:pt x="11721" y="3362"/>
                    <a:pt x="11281" y="3583"/>
                    <a:pt x="10806" y="3583"/>
                  </a:cubicBezTo>
                  <a:cubicBezTo>
                    <a:pt x="10331" y="3583"/>
                    <a:pt x="9891" y="3362"/>
                    <a:pt x="9557" y="2955"/>
                  </a:cubicBezTo>
                  <a:lnTo>
                    <a:pt x="7745" y="749"/>
                  </a:lnTo>
                  <a:cubicBezTo>
                    <a:pt x="7499" y="450"/>
                    <a:pt x="7177" y="293"/>
                    <a:pt x="6836" y="293"/>
                  </a:cubicBezTo>
                  <a:close/>
                </a:path>
              </a:pathLst>
            </a:custGeom>
            <a:solidFill>
              <a:schemeClr val="tx2"/>
            </a:solidFill>
            <a:ln w="12700">
              <a:miter lim="400000"/>
            </a:ln>
          </p:spPr>
          <p:txBody>
            <a:bodyPr lIns="38100" tIns="38100" rIns="38100" bIns="38100" anchor="ctr"/>
            <a:lstStyle/>
            <a:p>
              <a:endParaRPr lang="en-US" sz="2400"/>
            </a:p>
          </p:txBody>
        </p:sp>
        <p:sp>
          <p:nvSpPr>
            <p:cNvPr id="40" name="TextBox 69">
              <a:extLst>
                <a:ext uri="{FF2B5EF4-FFF2-40B4-BE49-F238E27FC236}">
                  <a16:creationId xmlns:a16="http://schemas.microsoft.com/office/drawing/2014/main" id="{54BB0D20-0FEC-4DAB-B405-D2487EB9DBD3}"/>
                </a:ext>
              </a:extLst>
            </p:cNvPr>
            <p:cNvSpPr txBox="1"/>
            <p:nvPr/>
          </p:nvSpPr>
          <p:spPr>
            <a:xfrm>
              <a:off x="3695298" y="3788442"/>
              <a:ext cx="1988034" cy="2173600"/>
            </a:xfrm>
            <a:prstGeom prst="rect">
              <a:avLst/>
            </a:prstGeom>
            <a:noFill/>
          </p:spPr>
          <p:txBody>
            <a:bodyPr wrap="square" lIns="0" rIns="0" rtlCol="0" anchor="t">
              <a:noAutofit/>
            </a:bodyPr>
            <a:lstStyle/>
            <a:p>
              <a:pPr marL="0" marR="0" algn="ctr" rtl="1">
                <a:lnSpc>
                  <a:spcPct val="115000"/>
                </a:lnSpc>
                <a:spcBef>
                  <a:spcPts val="0"/>
                </a:spcBef>
                <a:spcAft>
                  <a:spcPts val="0"/>
                </a:spcAft>
              </a:pPr>
              <a:r>
                <a:rPr lang="ar-SY" sz="2400" kern="1200" dirty="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إعداد التقارير والعروض</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8" name="Graphic 32" descr="List with solid fill">
              <a:extLst>
                <a:ext uri="{FF2B5EF4-FFF2-40B4-BE49-F238E27FC236}">
                  <a16:creationId xmlns:a16="http://schemas.microsoft.com/office/drawing/2014/main" id="{DF1E01A0-A31A-4BCD-9E54-2ED7596AF67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22250" y="2390836"/>
              <a:ext cx="748085" cy="748034"/>
            </a:xfrm>
            <a:prstGeom prst="rect">
              <a:avLst/>
            </a:prstGeom>
          </p:spPr>
        </p:pic>
      </p:grpSp>
      <p:grpSp>
        <p:nvGrpSpPr>
          <p:cNvPr id="3" name="Group 2">
            <a:extLst>
              <a:ext uri="{FF2B5EF4-FFF2-40B4-BE49-F238E27FC236}">
                <a16:creationId xmlns:a16="http://schemas.microsoft.com/office/drawing/2014/main" id="{7FDB5049-7132-41F7-8C0A-8573DE664BDA}"/>
              </a:ext>
            </a:extLst>
          </p:cNvPr>
          <p:cNvGrpSpPr/>
          <p:nvPr/>
        </p:nvGrpSpPr>
        <p:grpSpPr>
          <a:xfrm>
            <a:off x="5826391" y="2217592"/>
            <a:ext cx="3344221" cy="3589303"/>
            <a:chOff x="5826391" y="2217592"/>
            <a:chExt cx="3344221" cy="3589303"/>
          </a:xfrm>
        </p:grpSpPr>
        <p:sp>
          <p:nvSpPr>
            <p:cNvPr id="32" name="Shape">
              <a:extLst>
                <a:ext uri="{FF2B5EF4-FFF2-40B4-BE49-F238E27FC236}">
                  <a16:creationId xmlns:a16="http://schemas.microsoft.com/office/drawing/2014/main" id="{5A311966-3453-4A3B-B809-FFF7778DF72A}"/>
                </a:ext>
              </a:extLst>
            </p:cNvPr>
            <p:cNvSpPr/>
            <p:nvPr/>
          </p:nvSpPr>
          <p:spPr>
            <a:xfrm>
              <a:off x="6964279" y="2217592"/>
              <a:ext cx="1068443" cy="1076059"/>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rgbClr val="99BCDA"/>
            </a:solidFill>
            <a:ln w="12700">
              <a:miter lim="400000"/>
            </a:ln>
          </p:spPr>
          <p:txBody>
            <a:bodyPr lIns="38100" tIns="38100" rIns="38100" bIns="38100" anchor="ctr"/>
            <a:lstStyle/>
            <a:p>
              <a:endParaRPr lang="en-US" sz="2400"/>
            </a:p>
          </p:txBody>
        </p:sp>
        <p:sp>
          <p:nvSpPr>
            <p:cNvPr id="37" name="Shape">
              <a:extLst>
                <a:ext uri="{FF2B5EF4-FFF2-40B4-BE49-F238E27FC236}">
                  <a16:creationId xmlns:a16="http://schemas.microsoft.com/office/drawing/2014/main" id="{5105ED1F-297C-4A17-BF93-E5C54AE49E08}"/>
                </a:ext>
              </a:extLst>
            </p:cNvPr>
            <p:cNvSpPr/>
            <p:nvPr/>
          </p:nvSpPr>
          <p:spPr>
            <a:xfrm>
              <a:off x="5826391" y="3040408"/>
              <a:ext cx="3344221" cy="2766487"/>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0349" y="21600"/>
                    <a:pt x="9897" y="21393"/>
                    <a:pt x="9551" y="20972"/>
                  </a:cubicBezTo>
                  <a:lnTo>
                    <a:pt x="516" y="9972"/>
                  </a:lnTo>
                  <a:cubicBezTo>
                    <a:pt x="182" y="9565"/>
                    <a:pt x="0" y="9030"/>
                    <a:pt x="0" y="8452"/>
                  </a:cubicBezTo>
                  <a:cubicBezTo>
                    <a:pt x="0" y="7873"/>
                    <a:pt x="182" y="7338"/>
                    <a:pt x="516" y="6931"/>
                  </a:cubicBezTo>
                  <a:lnTo>
                    <a:pt x="5764" y="543"/>
                  </a:lnTo>
                  <a:cubicBezTo>
                    <a:pt x="6051" y="193"/>
                    <a:pt x="6432" y="0"/>
                    <a:pt x="6836" y="0"/>
                  </a:cubicBezTo>
                  <a:cubicBezTo>
                    <a:pt x="7241" y="0"/>
                    <a:pt x="7622" y="193"/>
                    <a:pt x="7909" y="543"/>
                  </a:cubicBezTo>
                  <a:lnTo>
                    <a:pt x="9721" y="2748"/>
                  </a:lnTo>
                  <a:cubicBezTo>
                    <a:pt x="10008" y="3098"/>
                    <a:pt x="10395" y="3291"/>
                    <a:pt x="10800" y="3291"/>
                  </a:cubicBezTo>
                  <a:cubicBezTo>
                    <a:pt x="11205" y="3291"/>
                    <a:pt x="11592" y="3098"/>
                    <a:pt x="11879" y="2748"/>
                  </a:cubicBezTo>
                  <a:lnTo>
                    <a:pt x="13691" y="543"/>
                  </a:lnTo>
                  <a:cubicBezTo>
                    <a:pt x="13978" y="193"/>
                    <a:pt x="14359" y="0"/>
                    <a:pt x="14764" y="0"/>
                  </a:cubicBezTo>
                  <a:cubicBezTo>
                    <a:pt x="15168" y="0"/>
                    <a:pt x="15549" y="193"/>
                    <a:pt x="15836" y="543"/>
                  </a:cubicBezTo>
                  <a:lnTo>
                    <a:pt x="21084" y="6931"/>
                  </a:lnTo>
                  <a:cubicBezTo>
                    <a:pt x="21418" y="7338"/>
                    <a:pt x="21600" y="7873"/>
                    <a:pt x="21600" y="8452"/>
                  </a:cubicBezTo>
                  <a:cubicBezTo>
                    <a:pt x="21600" y="9030"/>
                    <a:pt x="21418" y="9565"/>
                    <a:pt x="21084" y="9972"/>
                  </a:cubicBezTo>
                  <a:lnTo>
                    <a:pt x="12043" y="20972"/>
                  </a:lnTo>
                  <a:cubicBezTo>
                    <a:pt x="11703" y="21386"/>
                    <a:pt x="11251" y="21600"/>
                    <a:pt x="10800" y="21600"/>
                  </a:cubicBezTo>
                  <a:close/>
                  <a:moveTo>
                    <a:pt x="6831" y="293"/>
                  </a:moveTo>
                  <a:cubicBezTo>
                    <a:pt x="6491" y="293"/>
                    <a:pt x="6168" y="457"/>
                    <a:pt x="5928" y="749"/>
                  </a:cubicBezTo>
                  <a:lnTo>
                    <a:pt x="680" y="7138"/>
                  </a:lnTo>
                  <a:cubicBezTo>
                    <a:pt x="393" y="7488"/>
                    <a:pt x="235" y="7959"/>
                    <a:pt x="235" y="8452"/>
                  </a:cubicBezTo>
                  <a:cubicBezTo>
                    <a:pt x="235" y="8944"/>
                    <a:pt x="393" y="9415"/>
                    <a:pt x="680" y="9765"/>
                  </a:cubicBezTo>
                  <a:lnTo>
                    <a:pt x="9715" y="20765"/>
                  </a:lnTo>
                  <a:cubicBezTo>
                    <a:pt x="10313" y="21493"/>
                    <a:pt x="11281" y="21493"/>
                    <a:pt x="11879" y="20765"/>
                  </a:cubicBezTo>
                  <a:lnTo>
                    <a:pt x="20914" y="9765"/>
                  </a:lnTo>
                  <a:cubicBezTo>
                    <a:pt x="21201" y="9415"/>
                    <a:pt x="21360" y="8944"/>
                    <a:pt x="21360" y="8452"/>
                  </a:cubicBezTo>
                  <a:cubicBezTo>
                    <a:pt x="21360" y="7959"/>
                    <a:pt x="21201" y="7488"/>
                    <a:pt x="20914" y="7138"/>
                  </a:cubicBezTo>
                  <a:lnTo>
                    <a:pt x="15666" y="749"/>
                  </a:lnTo>
                  <a:cubicBezTo>
                    <a:pt x="15426" y="457"/>
                    <a:pt x="15104" y="293"/>
                    <a:pt x="14763" y="293"/>
                  </a:cubicBezTo>
                  <a:cubicBezTo>
                    <a:pt x="14423" y="293"/>
                    <a:pt x="14101" y="457"/>
                    <a:pt x="13861" y="749"/>
                  </a:cubicBezTo>
                  <a:lnTo>
                    <a:pt x="12049" y="2955"/>
                  </a:lnTo>
                  <a:cubicBezTo>
                    <a:pt x="11715" y="3362"/>
                    <a:pt x="11275" y="3583"/>
                    <a:pt x="10800" y="3583"/>
                  </a:cubicBezTo>
                  <a:cubicBezTo>
                    <a:pt x="10325" y="3583"/>
                    <a:pt x="9885" y="3362"/>
                    <a:pt x="9551" y="2955"/>
                  </a:cubicBezTo>
                  <a:lnTo>
                    <a:pt x="7739" y="749"/>
                  </a:lnTo>
                  <a:cubicBezTo>
                    <a:pt x="7493" y="450"/>
                    <a:pt x="7177" y="293"/>
                    <a:pt x="6831" y="293"/>
                  </a:cubicBezTo>
                  <a:close/>
                </a:path>
              </a:pathLst>
            </a:custGeom>
            <a:solidFill>
              <a:schemeClr val="tx2"/>
            </a:solidFill>
            <a:ln w="12700">
              <a:miter lim="400000"/>
            </a:ln>
          </p:spPr>
          <p:txBody>
            <a:bodyPr lIns="38100" tIns="38100" rIns="38100" bIns="38100" anchor="ctr"/>
            <a:lstStyle/>
            <a:p>
              <a:endParaRPr lang="en-US" sz="2400"/>
            </a:p>
          </p:txBody>
        </p:sp>
        <p:sp>
          <p:nvSpPr>
            <p:cNvPr id="41" name="TextBox 19">
              <a:extLst>
                <a:ext uri="{FF2B5EF4-FFF2-40B4-BE49-F238E27FC236}">
                  <a16:creationId xmlns:a16="http://schemas.microsoft.com/office/drawing/2014/main" id="{F4890CC5-C75D-425C-8F2F-5946273506E0}"/>
                </a:ext>
              </a:extLst>
            </p:cNvPr>
            <p:cNvSpPr txBox="1"/>
            <p:nvPr/>
          </p:nvSpPr>
          <p:spPr>
            <a:xfrm>
              <a:off x="6502753" y="3850437"/>
              <a:ext cx="2000494" cy="1695925"/>
            </a:xfrm>
            <a:prstGeom prst="rect">
              <a:avLst/>
            </a:prstGeom>
            <a:noFill/>
          </p:spPr>
          <p:txBody>
            <a:bodyPr wrap="square" lIns="0" rIns="0" rtlCol="0" anchor="t">
              <a:noAutofit/>
            </a:bodyPr>
            <a:lstStyle/>
            <a:p>
              <a:pPr marL="0" marR="0" algn="ctr" rtl="1">
                <a:lnSpc>
                  <a:spcPct val="115000"/>
                </a:lnSpc>
                <a:spcBef>
                  <a:spcPts val="0"/>
                </a:spcBef>
                <a:spcAft>
                  <a:spcPts val="0"/>
                </a:spcAft>
              </a:pPr>
              <a:r>
                <a:rPr lang="ar-SY" sz="2400" kern="1200" dirty="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تحليل البيانات والحسابات</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9" name="Graphic 14" descr="Presentation with bar chart with solid fill">
              <a:extLst>
                <a:ext uri="{FF2B5EF4-FFF2-40B4-BE49-F238E27FC236}">
                  <a16:creationId xmlns:a16="http://schemas.microsoft.com/office/drawing/2014/main" id="{C9720386-AE8A-4D57-BDBA-B982FFC1FA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93462" y="2390836"/>
              <a:ext cx="810083" cy="810030"/>
            </a:xfrm>
            <a:prstGeom prst="rect">
              <a:avLst/>
            </a:prstGeom>
          </p:spPr>
        </p:pic>
      </p:grpSp>
      <p:grpSp>
        <p:nvGrpSpPr>
          <p:cNvPr id="5" name="Group 4">
            <a:extLst>
              <a:ext uri="{FF2B5EF4-FFF2-40B4-BE49-F238E27FC236}">
                <a16:creationId xmlns:a16="http://schemas.microsoft.com/office/drawing/2014/main" id="{7C27D684-C477-46BD-B4A9-5A58BD321131}"/>
              </a:ext>
            </a:extLst>
          </p:cNvPr>
          <p:cNvGrpSpPr/>
          <p:nvPr/>
        </p:nvGrpSpPr>
        <p:grpSpPr>
          <a:xfrm>
            <a:off x="225466" y="2217592"/>
            <a:ext cx="3343763" cy="3588392"/>
            <a:chOff x="225466" y="2217592"/>
            <a:chExt cx="3343763" cy="3588392"/>
          </a:xfrm>
        </p:grpSpPr>
        <p:sp>
          <p:nvSpPr>
            <p:cNvPr id="31" name="Shape">
              <a:extLst>
                <a:ext uri="{FF2B5EF4-FFF2-40B4-BE49-F238E27FC236}">
                  <a16:creationId xmlns:a16="http://schemas.microsoft.com/office/drawing/2014/main" id="{00C91770-667B-412E-ACC1-425FFD83C035}"/>
                </a:ext>
              </a:extLst>
            </p:cNvPr>
            <p:cNvSpPr/>
            <p:nvPr/>
          </p:nvSpPr>
          <p:spPr>
            <a:xfrm>
              <a:off x="1363126" y="2217592"/>
              <a:ext cx="1068443" cy="1076059"/>
            </a:xfrm>
            <a:custGeom>
              <a:avLst/>
              <a:gdLst/>
              <a:ahLst/>
              <a:cxnLst>
                <a:cxn ang="0">
                  <a:pos x="wd2" y="hd2"/>
                </a:cxn>
                <a:cxn ang="5400000">
                  <a:pos x="wd2" y="hd2"/>
                </a:cxn>
                <a:cxn ang="10800000">
                  <a:pos x="wd2" y="hd2"/>
                </a:cxn>
                <a:cxn ang="16200000">
                  <a:pos x="wd2" y="hd2"/>
                </a:cxn>
              </a:cxnLst>
              <a:rect l="0" t="0" r="r" b="b"/>
              <a:pathLst>
                <a:path w="20856" h="20856" extrusionOk="0">
                  <a:moveTo>
                    <a:pt x="7744" y="19739"/>
                  </a:moveTo>
                  <a:lnTo>
                    <a:pt x="1116" y="13112"/>
                  </a:lnTo>
                  <a:cubicBezTo>
                    <a:pt x="-372" y="11624"/>
                    <a:pt x="-372" y="9232"/>
                    <a:pt x="1116" y="7743"/>
                  </a:cubicBezTo>
                  <a:lnTo>
                    <a:pt x="7744" y="1116"/>
                  </a:lnTo>
                  <a:cubicBezTo>
                    <a:pt x="9232" y="-372"/>
                    <a:pt x="11624" y="-372"/>
                    <a:pt x="13112" y="1116"/>
                  </a:cubicBezTo>
                  <a:lnTo>
                    <a:pt x="19740" y="7743"/>
                  </a:lnTo>
                  <a:cubicBezTo>
                    <a:pt x="21228" y="9232"/>
                    <a:pt x="21228" y="11624"/>
                    <a:pt x="19740" y="13112"/>
                  </a:cubicBezTo>
                  <a:lnTo>
                    <a:pt x="13112" y="19739"/>
                  </a:lnTo>
                  <a:cubicBezTo>
                    <a:pt x="11624" y="21228"/>
                    <a:pt x="9232" y="21228"/>
                    <a:pt x="7744" y="19739"/>
                  </a:cubicBezTo>
                  <a:close/>
                </a:path>
              </a:pathLst>
            </a:custGeom>
            <a:solidFill>
              <a:srgbClr val="99BCDA"/>
            </a:solidFill>
            <a:ln w="12700">
              <a:miter lim="400000"/>
            </a:ln>
          </p:spPr>
          <p:txBody>
            <a:bodyPr lIns="38100" tIns="38100" rIns="38100" bIns="38100" anchor="ctr"/>
            <a:lstStyle/>
            <a:p>
              <a:endParaRPr lang="en-US" sz="2400"/>
            </a:p>
          </p:txBody>
        </p:sp>
        <p:sp>
          <p:nvSpPr>
            <p:cNvPr id="35" name="Shape">
              <a:extLst>
                <a:ext uri="{FF2B5EF4-FFF2-40B4-BE49-F238E27FC236}">
                  <a16:creationId xmlns:a16="http://schemas.microsoft.com/office/drawing/2014/main" id="{1FA2F19C-6C9D-4D94-ACE9-3AF784346CFD}"/>
                </a:ext>
              </a:extLst>
            </p:cNvPr>
            <p:cNvSpPr/>
            <p:nvPr/>
          </p:nvSpPr>
          <p:spPr>
            <a:xfrm>
              <a:off x="225466" y="3040408"/>
              <a:ext cx="3343763" cy="2765576"/>
            </a:xfrm>
            <a:custGeom>
              <a:avLst/>
              <a:gdLst/>
              <a:ahLst/>
              <a:cxnLst>
                <a:cxn ang="0">
                  <a:pos x="wd2" y="hd2"/>
                </a:cxn>
                <a:cxn ang="5400000">
                  <a:pos x="wd2" y="hd2"/>
                </a:cxn>
                <a:cxn ang="10800000">
                  <a:pos x="wd2" y="hd2"/>
                </a:cxn>
                <a:cxn ang="16200000">
                  <a:pos x="wd2" y="hd2"/>
                </a:cxn>
              </a:cxnLst>
              <a:rect l="0" t="0" r="r" b="b"/>
              <a:pathLst>
                <a:path w="21262" h="21600" extrusionOk="0">
                  <a:moveTo>
                    <a:pt x="10625" y="21600"/>
                  </a:moveTo>
                  <a:cubicBezTo>
                    <a:pt x="10181" y="21600"/>
                    <a:pt x="9736" y="21393"/>
                    <a:pt x="9396" y="20972"/>
                  </a:cubicBezTo>
                  <a:lnTo>
                    <a:pt x="506" y="9968"/>
                  </a:lnTo>
                  <a:cubicBezTo>
                    <a:pt x="-169" y="9133"/>
                    <a:pt x="-169" y="7769"/>
                    <a:pt x="506" y="6933"/>
                  </a:cubicBezTo>
                  <a:lnTo>
                    <a:pt x="5673" y="543"/>
                  </a:lnTo>
                  <a:cubicBezTo>
                    <a:pt x="5955" y="193"/>
                    <a:pt x="6331" y="0"/>
                    <a:pt x="6729" y="0"/>
                  </a:cubicBezTo>
                  <a:cubicBezTo>
                    <a:pt x="7127" y="0"/>
                    <a:pt x="7502" y="193"/>
                    <a:pt x="7785" y="543"/>
                  </a:cubicBezTo>
                  <a:lnTo>
                    <a:pt x="9569" y="2749"/>
                  </a:lnTo>
                  <a:cubicBezTo>
                    <a:pt x="9852" y="3099"/>
                    <a:pt x="10233" y="3292"/>
                    <a:pt x="10631" y="3292"/>
                  </a:cubicBezTo>
                  <a:cubicBezTo>
                    <a:pt x="11029" y="3292"/>
                    <a:pt x="11410" y="3099"/>
                    <a:pt x="11693" y="2749"/>
                  </a:cubicBezTo>
                  <a:lnTo>
                    <a:pt x="13477" y="543"/>
                  </a:lnTo>
                  <a:cubicBezTo>
                    <a:pt x="13760" y="193"/>
                    <a:pt x="14135" y="0"/>
                    <a:pt x="14533" y="0"/>
                  </a:cubicBezTo>
                  <a:cubicBezTo>
                    <a:pt x="14931" y="0"/>
                    <a:pt x="15307" y="193"/>
                    <a:pt x="15589" y="543"/>
                  </a:cubicBezTo>
                  <a:lnTo>
                    <a:pt x="20756" y="6933"/>
                  </a:lnTo>
                  <a:cubicBezTo>
                    <a:pt x="21431" y="7769"/>
                    <a:pt x="21431" y="9133"/>
                    <a:pt x="20756" y="9968"/>
                  </a:cubicBezTo>
                  <a:lnTo>
                    <a:pt x="11861" y="20972"/>
                  </a:lnTo>
                  <a:cubicBezTo>
                    <a:pt x="11520" y="21386"/>
                    <a:pt x="11075" y="21600"/>
                    <a:pt x="10625" y="21600"/>
                  </a:cubicBezTo>
                  <a:close/>
                  <a:moveTo>
                    <a:pt x="6723" y="286"/>
                  </a:moveTo>
                  <a:cubicBezTo>
                    <a:pt x="6388" y="286"/>
                    <a:pt x="6071" y="450"/>
                    <a:pt x="5834" y="743"/>
                  </a:cubicBezTo>
                  <a:lnTo>
                    <a:pt x="668" y="7133"/>
                  </a:lnTo>
                  <a:cubicBezTo>
                    <a:pt x="79" y="7862"/>
                    <a:pt x="79" y="9040"/>
                    <a:pt x="668" y="9768"/>
                  </a:cubicBezTo>
                  <a:lnTo>
                    <a:pt x="9563" y="20772"/>
                  </a:lnTo>
                  <a:cubicBezTo>
                    <a:pt x="10152" y="21500"/>
                    <a:pt x="11104" y="21500"/>
                    <a:pt x="11693" y="20772"/>
                  </a:cubicBezTo>
                  <a:lnTo>
                    <a:pt x="20588" y="9768"/>
                  </a:lnTo>
                  <a:cubicBezTo>
                    <a:pt x="21177" y="9040"/>
                    <a:pt x="21177" y="7862"/>
                    <a:pt x="20588" y="7133"/>
                  </a:cubicBezTo>
                  <a:lnTo>
                    <a:pt x="15422" y="743"/>
                  </a:lnTo>
                  <a:cubicBezTo>
                    <a:pt x="15185" y="450"/>
                    <a:pt x="14868" y="286"/>
                    <a:pt x="14533" y="286"/>
                  </a:cubicBezTo>
                  <a:cubicBezTo>
                    <a:pt x="14198" y="286"/>
                    <a:pt x="13881" y="450"/>
                    <a:pt x="13644" y="743"/>
                  </a:cubicBezTo>
                  <a:lnTo>
                    <a:pt x="11860" y="2949"/>
                  </a:lnTo>
                  <a:cubicBezTo>
                    <a:pt x="11531" y="3356"/>
                    <a:pt x="11099" y="3577"/>
                    <a:pt x="10631" y="3577"/>
                  </a:cubicBezTo>
                  <a:cubicBezTo>
                    <a:pt x="10163" y="3577"/>
                    <a:pt x="9731" y="3356"/>
                    <a:pt x="9401" y="2949"/>
                  </a:cubicBezTo>
                  <a:lnTo>
                    <a:pt x="7618" y="743"/>
                  </a:lnTo>
                  <a:cubicBezTo>
                    <a:pt x="7375" y="443"/>
                    <a:pt x="7064" y="286"/>
                    <a:pt x="6723" y="286"/>
                  </a:cubicBezTo>
                  <a:close/>
                </a:path>
              </a:pathLst>
            </a:custGeom>
            <a:solidFill>
              <a:schemeClr val="tx2"/>
            </a:solidFill>
            <a:ln w="12700">
              <a:miter lim="400000"/>
            </a:ln>
          </p:spPr>
          <p:txBody>
            <a:bodyPr lIns="38100" tIns="38100" rIns="38100" bIns="38100" anchor="ctr"/>
            <a:lstStyle/>
            <a:p>
              <a:endParaRPr lang="en-US" sz="2400"/>
            </a:p>
          </p:txBody>
        </p:sp>
        <p:sp>
          <p:nvSpPr>
            <p:cNvPr id="39" name="TextBox 13">
              <a:extLst>
                <a:ext uri="{FF2B5EF4-FFF2-40B4-BE49-F238E27FC236}">
                  <a16:creationId xmlns:a16="http://schemas.microsoft.com/office/drawing/2014/main" id="{389E7C7E-631A-4982-8EBE-6FD6A07FEC16}"/>
                </a:ext>
              </a:extLst>
            </p:cNvPr>
            <p:cNvSpPr txBox="1"/>
            <p:nvPr/>
          </p:nvSpPr>
          <p:spPr>
            <a:xfrm>
              <a:off x="766571" y="3788442"/>
              <a:ext cx="2087117" cy="1841361"/>
            </a:xfrm>
            <a:prstGeom prst="rect">
              <a:avLst/>
            </a:prstGeom>
            <a:noFill/>
          </p:spPr>
          <p:txBody>
            <a:bodyPr wrap="square" lIns="0" rIns="0" rtlCol="0" anchor="t">
              <a:noAutofit/>
            </a:bodyPr>
            <a:lstStyle/>
            <a:p>
              <a:pPr marL="0" marR="0" algn="ctr" rtl="1">
                <a:lnSpc>
                  <a:spcPct val="115000"/>
                </a:lnSpc>
                <a:spcBef>
                  <a:spcPts val="0"/>
                </a:spcBef>
                <a:spcAft>
                  <a:spcPts val="0"/>
                </a:spcAft>
              </a:pPr>
              <a:r>
                <a:rPr lang="ar-SY" sz="2400" kern="1200" dirty="0">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rPr>
                <a:t>اتخاذ الإجراءات التصحيحية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0" name="Graphic 35" descr="Open book with solid fill">
              <a:extLst>
                <a:ext uri="{FF2B5EF4-FFF2-40B4-BE49-F238E27FC236}">
                  <a16:creationId xmlns:a16="http://schemas.microsoft.com/office/drawing/2014/main" id="{3CEC952B-ADF7-42A6-AD1B-99C34A37BB0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26326" y="2377852"/>
              <a:ext cx="696667" cy="696685"/>
            </a:xfrm>
            <a:prstGeom prst="rect">
              <a:avLst/>
            </a:prstGeom>
          </p:spPr>
        </p:pic>
      </p:grpSp>
      <p:pic>
        <p:nvPicPr>
          <p:cNvPr id="43" name="Picture 42">
            <a:extLst>
              <a:ext uri="{FF2B5EF4-FFF2-40B4-BE49-F238E27FC236}">
                <a16:creationId xmlns:a16="http://schemas.microsoft.com/office/drawing/2014/main" id="{E820B9C2-C7A3-4B17-87FD-86456C8494B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4209" y="1811926"/>
            <a:ext cx="4526331" cy="4526331"/>
          </a:xfrm>
          <a:prstGeom prst="rect">
            <a:avLst/>
          </a:prstGeom>
        </p:spPr>
      </p:pic>
    </p:spTree>
    <p:extLst>
      <p:ext uri="{BB962C8B-B14F-4D97-AF65-F5344CB8AC3E}">
        <p14:creationId xmlns:p14="http://schemas.microsoft.com/office/powerpoint/2010/main" val="19549955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مراقبة التكاليف الفعلية ومقارنتها بالميزانية </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43" name="TextBox 42">
            <a:extLst>
              <a:ext uri="{FF2B5EF4-FFF2-40B4-BE49-F238E27FC236}">
                <a16:creationId xmlns:a16="http://schemas.microsoft.com/office/drawing/2014/main" id="{C9B8E433-36D3-4529-A452-912CAC4C6E0E}"/>
              </a:ext>
            </a:extLst>
          </p:cNvPr>
          <p:cNvSpPr txBox="1"/>
          <p:nvPr/>
        </p:nvSpPr>
        <p:spPr>
          <a:xfrm>
            <a:off x="5486400" y="2068557"/>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تساعد على الحفاظ على السير في المشروع ضمن الميزانية المخطط لها</a:t>
            </a:r>
            <a:endParaRPr lang="en-US" dirty="0"/>
          </a:p>
        </p:txBody>
      </p:sp>
      <p:sp>
        <p:nvSpPr>
          <p:cNvPr id="44" name="TextBox 43">
            <a:extLst>
              <a:ext uri="{FF2B5EF4-FFF2-40B4-BE49-F238E27FC236}">
                <a16:creationId xmlns:a16="http://schemas.microsoft.com/office/drawing/2014/main" id="{A961F05F-4F4B-4B48-BAE6-C89D85D540B8}"/>
              </a:ext>
            </a:extLst>
          </p:cNvPr>
          <p:cNvSpPr txBox="1"/>
          <p:nvPr/>
        </p:nvSpPr>
        <p:spPr>
          <a:xfrm>
            <a:off x="5486400" y="3198602"/>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تسمح بتحديد المشكلات والانحرافات في وقت مبكر والتعامل معها</a:t>
            </a:r>
            <a:endParaRPr lang="en-US" dirty="0"/>
          </a:p>
        </p:txBody>
      </p:sp>
      <p:sp>
        <p:nvSpPr>
          <p:cNvPr id="46" name="TextBox 45">
            <a:extLst>
              <a:ext uri="{FF2B5EF4-FFF2-40B4-BE49-F238E27FC236}">
                <a16:creationId xmlns:a16="http://schemas.microsoft.com/office/drawing/2014/main" id="{273D68D6-66DC-40B5-A478-4460EA8EF1B8}"/>
              </a:ext>
            </a:extLst>
          </p:cNvPr>
          <p:cNvSpPr txBox="1"/>
          <p:nvPr/>
        </p:nvSpPr>
        <p:spPr>
          <a:xfrm>
            <a:off x="5486400" y="432864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dirty="0"/>
              <a:t>تزيد من دقة التنبؤ بالتكاليف المستقبلية للمشروع</a:t>
            </a:r>
            <a:endParaRPr lang="en-US" dirty="0"/>
          </a:p>
        </p:txBody>
      </p:sp>
      <p:sp>
        <p:nvSpPr>
          <p:cNvPr id="47" name="TextBox 46">
            <a:extLst>
              <a:ext uri="{FF2B5EF4-FFF2-40B4-BE49-F238E27FC236}">
                <a16:creationId xmlns:a16="http://schemas.microsoft.com/office/drawing/2014/main" id="{F23A758D-635C-4295-92CA-6B4E0BE77113}"/>
              </a:ext>
            </a:extLst>
          </p:cNvPr>
          <p:cNvSpPr txBox="1"/>
          <p:nvPr/>
        </p:nvSpPr>
        <p:spPr>
          <a:xfrm>
            <a:off x="5486400" y="5168343"/>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تعزز الشفافية والمساءلة في إدارة التكاليف</a:t>
            </a:r>
            <a:endParaRPr lang="en-US" dirty="0"/>
          </a:p>
        </p:txBody>
      </p:sp>
      <p:sp>
        <p:nvSpPr>
          <p:cNvPr id="48" name="TextBox 47">
            <a:extLst>
              <a:ext uri="{FF2B5EF4-FFF2-40B4-BE49-F238E27FC236}">
                <a16:creationId xmlns:a16="http://schemas.microsoft.com/office/drawing/2014/main" id="{8D621957-9649-4B38-9C80-D4F6F845A38D}"/>
              </a:ext>
            </a:extLst>
          </p:cNvPr>
          <p:cNvSpPr txBox="1"/>
          <p:nvPr/>
        </p:nvSpPr>
        <p:spPr>
          <a:xfrm>
            <a:off x="5486400" y="6008040"/>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2"/>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تساهم في اتخاذ قرارات مدروسة بشأن إدارة المشروع</a:t>
            </a:r>
            <a:endParaRPr lang="en-US" dirty="0"/>
          </a:p>
        </p:txBody>
      </p:sp>
      <p:pic>
        <p:nvPicPr>
          <p:cNvPr id="7" name="Picture 6">
            <a:extLst>
              <a:ext uri="{FF2B5EF4-FFF2-40B4-BE49-F238E27FC236}">
                <a16:creationId xmlns:a16="http://schemas.microsoft.com/office/drawing/2014/main" id="{FF44C110-F6FD-4964-BD6A-58EB6FC4C0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57" y="1811926"/>
            <a:ext cx="4526331" cy="4526331"/>
          </a:xfrm>
          <a:prstGeom prst="rect">
            <a:avLst/>
          </a:prstGeom>
        </p:spPr>
      </p:pic>
      <p:sp>
        <p:nvSpPr>
          <p:cNvPr id="49" name="TextBox 48">
            <a:extLst>
              <a:ext uri="{FF2B5EF4-FFF2-40B4-BE49-F238E27FC236}">
                <a16:creationId xmlns:a16="http://schemas.microsoft.com/office/drawing/2014/main" id="{E7E794F6-E242-413E-A55C-34C90DB70624}"/>
              </a:ext>
            </a:extLst>
          </p:cNvPr>
          <p:cNvSpPr txBox="1"/>
          <p:nvPr/>
        </p:nvSpPr>
        <p:spPr>
          <a:xfrm>
            <a:off x="1107192" y="-2579902"/>
            <a:ext cx="6149014"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لمراقبة التكاليف الفعلية وتحليلها مقارنةً بالميزانية المعتمدة للمشروع؟</a:t>
            </a:r>
            <a:endParaRPr lang="en-US" dirty="0"/>
          </a:p>
        </p:txBody>
      </p:sp>
      <p:pic>
        <p:nvPicPr>
          <p:cNvPr id="50" name="Picture 2" descr="Studying - Free education icons">
            <a:extLst>
              <a:ext uri="{FF2B5EF4-FFF2-40B4-BE49-F238E27FC236}">
                <a16:creationId xmlns:a16="http://schemas.microsoft.com/office/drawing/2014/main" id="{12EC0221-6CA8-46A2-B75E-87B0BB404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302" y="-4147738"/>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094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randombar(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randombar(horizont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randombar(horizontal)">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randombar(horizontal)">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6" grpId="0"/>
      <p:bldP spid="47" grpId="0"/>
      <p:bldP spid="4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7" name="Picture 6">
            <a:extLst>
              <a:ext uri="{FF2B5EF4-FFF2-40B4-BE49-F238E27FC236}">
                <a16:creationId xmlns:a16="http://schemas.microsoft.com/office/drawing/2014/main" id="{FF44C110-F6FD-4964-BD6A-58EB6FC4C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0208" y="1811926"/>
            <a:ext cx="4526331" cy="4526331"/>
          </a:xfrm>
          <a:prstGeom prst="rect">
            <a:avLst/>
          </a:prstGeom>
        </p:spPr>
      </p:pic>
      <p:sp>
        <p:nvSpPr>
          <p:cNvPr id="20" name="TextBox 19">
            <a:extLst>
              <a:ext uri="{FF2B5EF4-FFF2-40B4-BE49-F238E27FC236}">
                <a16:creationId xmlns:a16="http://schemas.microsoft.com/office/drawing/2014/main" id="{159B03C9-ED92-4E9B-98D2-E5260826730F}"/>
              </a:ext>
            </a:extLst>
          </p:cNvPr>
          <p:cNvSpPr txBox="1"/>
          <p:nvPr/>
        </p:nvSpPr>
        <p:spPr>
          <a:xfrm>
            <a:off x="1107192" y="3698530"/>
            <a:ext cx="6149014"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لمراقبة التكاليف الفعلية وتحليلها مقارنةً بالميزانية المعتمدة للمشروع؟</a:t>
            </a:r>
            <a:endParaRPr lang="en-US" dirty="0"/>
          </a:p>
        </p:txBody>
      </p:sp>
      <p:pic>
        <p:nvPicPr>
          <p:cNvPr id="21" name="Picture 2" descr="Studying - Free education icons">
            <a:extLst>
              <a:ext uri="{FF2B5EF4-FFF2-40B4-BE49-F238E27FC236}">
                <a16:creationId xmlns:a16="http://schemas.microsoft.com/office/drawing/2014/main" id="{B4EB0463-272A-4BE9-9941-49B8224040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dea 3d Images - Free Download on Freepik">
            <a:extLst>
              <a:ext uri="{FF2B5EF4-FFF2-40B4-BE49-F238E27FC236}">
                <a16:creationId xmlns:a16="http://schemas.microsoft.com/office/drawing/2014/main" id="{09685BED-D38B-47ED-9BC4-F3D981916A7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53900"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492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0" name="TextBox 19">
            <a:extLst>
              <a:ext uri="{FF2B5EF4-FFF2-40B4-BE49-F238E27FC236}">
                <a16:creationId xmlns:a16="http://schemas.microsoft.com/office/drawing/2014/main" id="{159B03C9-ED92-4E9B-98D2-E5260826730F}"/>
              </a:ext>
            </a:extLst>
          </p:cNvPr>
          <p:cNvSpPr txBox="1"/>
          <p:nvPr/>
        </p:nvSpPr>
        <p:spPr>
          <a:xfrm>
            <a:off x="1107192" y="10040337"/>
            <a:ext cx="6149014"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dirty="0"/>
              <a:t>ما هي الخطوات الرئيسية لمراقبة التكاليف الفعلية وتحليلها مقارنةً بالميزانية المعتمدة للمشروع؟</a:t>
            </a:r>
            <a:endParaRPr lang="en-US" dirty="0"/>
          </a:p>
        </p:txBody>
      </p:sp>
      <p:pic>
        <p:nvPicPr>
          <p:cNvPr id="21" name="Picture 2" descr="Studying - Free education icons">
            <a:extLst>
              <a:ext uri="{FF2B5EF4-FFF2-40B4-BE49-F238E27FC236}">
                <a16:creationId xmlns:a16="http://schemas.microsoft.com/office/drawing/2014/main" id="{B4EB0463-272A-4BE9-9941-49B8224040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472501"/>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dea 3d Images - Free Download on Freepik">
            <a:extLst>
              <a:ext uri="{FF2B5EF4-FFF2-40B4-BE49-F238E27FC236}">
                <a16:creationId xmlns:a16="http://schemas.microsoft.com/office/drawing/2014/main" id="{E0BAB529-75DD-4C64-8949-33801F77D6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ABE04B6-1065-4CE5-8C3B-ED7ACED72F52}"/>
              </a:ext>
            </a:extLst>
          </p:cNvPr>
          <p:cNvSpPr txBox="1"/>
          <p:nvPr/>
        </p:nvSpPr>
        <p:spPr>
          <a:xfrm>
            <a:off x="4811275" y="2052485"/>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جمع البيانات عن التكاليف الفعلية المتكبدة لكل نشاط أو مرحلة في المشروع</a:t>
            </a:r>
            <a:endParaRPr lang="en-US" dirty="0"/>
          </a:p>
        </p:txBody>
      </p:sp>
      <p:sp>
        <p:nvSpPr>
          <p:cNvPr id="24" name="TextBox 23">
            <a:extLst>
              <a:ext uri="{FF2B5EF4-FFF2-40B4-BE49-F238E27FC236}">
                <a16:creationId xmlns:a16="http://schemas.microsoft.com/office/drawing/2014/main" id="{84B2F0DE-601B-46A4-9D90-4988B67888FF}"/>
              </a:ext>
            </a:extLst>
          </p:cNvPr>
          <p:cNvSpPr txBox="1"/>
          <p:nvPr/>
        </p:nvSpPr>
        <p:spPr>
          <a:xfrm>
            <a:off x="4811275" y="3761593"/>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مقارنة التكاليف الفعلية بالتكاليف المخطط لها في الميزانية</a:t>
            </a:r>
            <a:endParaRPr lang="en-US" dirty="0"/>
          </a:p>
        </p:txBody>
      </p:sp>
      <p:sp>
        <p:nvSpPr>
          <p:cNvPr id="25" name="TextBox 24">
            <a:extLst>
              <a:ext uri="{FF2B5EF4-FFF2-40B4-BE49-F238E27FC236}">
                <a16:creationId xmlns:a16="http://schemas.microsoft.com/office/drawing/2014/main" id="{CFFE7C24-889B-4474-8A8B-14E96DDED0C9}"/>
              </a:ext>
            </a:extLst>
          </p:cNvPr>
          <p:cNvSpPr txBox="1"/>
          <p:nvPr/>
        </p:nvSpPr>
        <p:spPr>
          <a:xfrm>
            <a:off x="4811275" y="5119335"/>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تحليل الانحرافات في التكاليف وتحديد أسبابها (زيادة في الموارد، تغييرات في النطاق، مشاكل تنفيذية)</a:t>
            </a:r>
            <a:endParaRPr lang="en-US" dirty="0"/>
          </a:p>
        </p:txBody>
      </p:sp>
    </p:spTree>
    <p:extLst>
      <p:ext uri="{BB962C8B-B14F-4D97-AF65-F5344CB8AC3E}">
        <p14:creationId xmlns:p14="http://schemas.microsoft.com/office/powerpoint/2010/main" val="2267357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2" name="Picture 2" descr="Idea 3d Images - Free Download on Freepik">
            <a:extLst>
              <a:ext uri="{FF2B5EF4-FFF2-40B4-BE49-F238E27FC236}">
                <a16:creationId xmlns:a16="http://schemas.microsoft.com/office/drawing/2014/main" id="{E0BAB529-75DD-4C64-8949-33801F77D6F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ABE04B6-1065-4CE5-8C3B-ED7ACED72F52}"/>
              </a:ext>
            </a:extLst>
          </p:cNvPr>
          <p:cNvSpPr txBox="1"/>
          <p:nvPr/>
        </p:nvSpPr>
        <p:spPr>
          <a:xfrm>
            <a:off x="4811275" y="2271086"/>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تقييم تأثير الانحرافات على الميزانية الإجمالية للمشروع</a:t>
            </a:r>
            <a:endParaRPr lang="en-US" dirty="0"/>
          </a:p>
        </p:txBody>
      </p:sp>
      <p:sp>
        <p:nvSpPr>
          <p:cNvPr id="24" name="TextBox 23">
            <a:extLst>
              <a:ext uri="{FF2B5EF4-FFF2-40B4-BE49-F238E27FC236}">
                <a16:creationId xmlns:a16="http://schemas.microsoft.com/office/drawing/2014/main" id="{84B2F0DE-601B-46A4-9D90-4988B67888FF}"/>
              </a:ext>
            </a:extLst>
          </p:cNvPr>
          <p:cNvSpPr txBox="1"/>
          <p:nvPr/>
        </p:nvSpPr>
        <p:spPr>
          <a:xfrm>
            <a:off x="4811275" y="3516316"/>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اتخاذ إجراءات تصحيحية مناسبة لضبط التكاليف والحفاظ على الميزانية (إعادة تخطيط، تخفيض النفقات، طلب موارد إضافية)</a:t>
            </a:r>
            <a:endParaRPr lang="en-US" dirty="0"/>
          </a:p>
        </p:txBody>
      </p:sp>
      <p:sp>
        <p:nvSpPr>
          <p:cNvPr id="25" name="TextBox 24">
            <a:extLst>
              <a:ext uri="{FF2B5EF4-FFF2-40B4-BE49-F238E27FC236}">
                <a16:creationId xmlns:a16="http://schemas.microsoft.com/office/drawing/2014/main" id="{CFFE7C24-889B-4474-8A8B-14E96DDED0C9}"/>
              </a:ext>
            </a:extLst>
          </p:cNvPr>
          <p:cNvSpPr txBox="1"/>
          <p:nvPr/>
        </p:nvSpPr>
        <p:spPr>
          <a:xfrm>
            <a:off x="4811275" y="5119335"/>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تحديث الميزانية والخطط المالية بناءً على التغييرات</a:t>
            </a:r>
            <a:endParaRPr lang="en-US" dirty="0"/>
          </a:p>
        </p:txBody>
      </p:sp>
    </p:spTree>
    <p:extLst>
      <p:ext uri="{BB962C8B-B14F-4D97-AF65-F5344CB8AC3E}">
        <p14:creationId xmlns:p14="http://schemas.microsoft.com/office/powerpoint/2010/main" val="3574181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731DD5-20CF-451A-BA2D-5C434A3924C2}"/>
              </a:ext>
            </a:extLst>
          </p:cNvPr>
          <p:cNvGrpSpPr/>
          <p:nvPr/>
        </p:nvGrpSpPr>
        <p:grpSpPr>
          <a:xfrm>
            <a:off x="2698136" y="849960"/>
            <a:ext cx="6957150" cy="706814"/>
            <a:chOff x="2698136" y="781134"/>
            <a:chExt cx="6957150" cy="706814"/>
          </a:xfrm>
        </p:grpSpPr>
        <p:grpSp>
          <p:nvGrpSpPr>
            <p:cNvPr id="9" name="Group 8">
              <a:extLst>
                <a:ext uri="{FF2B5EF4-FFF2-40B4-BE49-F238E27FC236}">
                  <a16:creationId xmlns:a16="http://schemas.microsoft.com/office/drawing/2014/main" id="{C3D1EF7B-D4EB-4CF8-8526-BC0230DA09B8}"/>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A1FD7EE3-44EE-467B-A95D-DA5901D454DF}"/>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2" name="Group 11">
                <a:extLst>
                  <a:ext uri="{FF2B5EF4-FFF2-40B4-BE49-F238E27FC236}">
                    <a16:creationId xmlns:a16="http://schemas.microsoft.com/office/drawing/2014/main" id="{6DDE5ABF-E0EA-438E-B74B-E381877564AC}"/>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598ECFC3-88AA-4EE3-A493-A9F806784F8E}"/>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950FD209-0BAB-44B8-9240-ACDB7B0DB871}"/>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CD0C0B96-8327-4F73-9585-90B1D01C6720}"/>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FDAA1F54-945C-46EE-B648-1D74AE3EF3F3}"/>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4E9323BF-BB33-4523-8C4D-B28578B12E6A}"/>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BC13F252-F97D-4529-943D-87AF029C05E0}"/>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4E8AD87C-9BEE-45A1-BCBB-DC61BA3E9CA3}"/>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0FD0A373-3FA7-4218-A1E9-247C0A84F063}"/>
                </a:ext>
              </a:extLst>
            </p:cNvPr>
            <p:cNvSpPr txBox="1"/>
            <p:nvPr/>
          </p:nvSpPr>
          <p:spPr>
            <a:xfrm>
              <a:off x="2779494" y="781134"/>
              <a:ext cx="6633012"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مفهوم إدارة المشاريع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0" name="TextBox 19">
            <a:extLst>
              <a:ext uri="{FF2B5EF4-FFF2-40B4-BE49-F238E27FC236}">
                <a16:creationId xmlns:a16="http://schemas.microsoft.com/office/drawing/2014/main" id="{0E5BD9E3-322E-46FB-9CA8-A1839B1DD99D}"/>
              </a:ext>
            </a:extLst>
          </p:cNvPr>
          <p:cNvSpPr txBox="1"/>
          <p:nvPr/>
        </p:nvSpPr>
        <p:spPr>
          <a:xfrm>
            <a:off x="23297" y="9504934"/>
            <a:ext cx="6633012" cy="410882"/>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203E6C"/>
                </a:solidFill>
                <a:latin typeface="Times New Roman" panose="02020603050405020304" pitchFamily="18" charset="0"/>
                <a:ea typeface="Calibri" panose="020F0502020204030204" pitchFamily="34" charset="0"/>
                <a:cs typeface="GE Dinar Two Medium" panose="020A0503020102020204" pitchFamily="18" charset="-78"/>
              </a:defRPr>
            </a:lvl1pPr>
          </a:lstStyle>
          <a:p>
            <a:r>
              <a:rPr lang="ar-SA" dirty="0"/>
              <a:t>نشاط تعاوني لتعارف المشاركين وكسر حاجز الجليد</a:t>
            </a:r>
            <a:endParaRPr lang="en-US" dirty="0"/>
          </a:p>
        </p:txBody>
      </p:sp>
      <p:pic>
        <p:nvPicPr>
          <p:cNvPr id="21" name="Picture 2" descr="Open book - Free education icons">
            <a:extLst>
              <a:ext uri="{FF2B5EF4-FFF2-40B4-BE49-F238E27FC236}">
                <a16:creationId xmlns:a16="http://schemas.microsoft.com/office/drawing/2014/main" id="{70636A3A-05F6-477F-857E-A9FC6909D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698" y="7849468"/>
            <a:ext cx="3180942" cy="318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835358AC-AC0C-4689-91A6-F9F11DD6E7B8}"/>
              </a:ext>
            </a:extLst>
          </p:cNvPr>
          <p:cNvPicPr/>
          <p:nvPr/>
        </p:nvPicPr>
        <p:blipFill rotWithShape="1">
          <a:blip r:embed="rId3" cstate="print">
            <a:extLst>
              <a:ext uri="{28A0092B-C50C-407E-A947-70E740481C1C}">
                <a14:useLocalDpi xmlns:a14="http://schemas.microsoft.com/office/drawing/2010/main" val="0"/>
              </a:ext>
            </a:extLst>
          </a:blip>
          <a:srcRect l="1563" t="9729" r="2708" b="6183"/>
          <a:stretch/>
        </p:blipFill>
        <p:spPr bwMode="auto">
          <a:xfrm>
            <a:off x="887509" y="2034999"/>
            <a:ext cx="4904588" cy="4305935"/>
          </a:xfrm>
          <a:prstGeom prst="rect">
            <a:avLst/>
          </a:prstGeom>
          <a:noFill/>
          <a:ln>
            <a:noFill/>
          </a:ln>
          <a:extLst>
            <a:ext uri="{53640926-AAD7-44D8-BBD7-CCE9431645EC}">
              <a14:shadowObscured xmlns:a14="http://schemas.microsoft.com/office/drawing/2010/main"/>
            </a:ext>
          </a:extLst>
        </p:spPr>
      </p:pic>
      <p:sp>
        <p:nvSpPr>
          <p:cNvPr id="23" name="TextBox 22">
            <a:extLst>
              <a:ext uri="{FF2B5EF4-FFF2-40B4-BE49-F238E27FC236}">
                <a16:creationId xmlns:a16="http://schemas.microsoft.com/office/drawing/2014/main" id="{10E533C6-9AFC-4C88-9394-CDD6D5422419}"/>
              </a:ext>
            </a:extLst>
          </p:cNvPr>
          <p:cNvSpPr txBox="1"/>
          <p:nvPr/>
        </p:nvSpPr>
        <p:spPr>
          <a:xfrm>
            <a:off x="6096000" y="2514431"/>
            <a:ext cx="5108431" cy="3347070"/>
          </a:xfrm>
          <a:prstGeom prst="rect">
            <a:avLst/>
          </a:prstGeom>
          <a:noFill/>
        </p:spPr>
        <p:txBody>
          <a:bodyPr wrap="square">
            <a:spAutoFit/>
          </a:bodyPr>
          <a:lstStyle>
            <a:defPPr>
              <a:defRPr lang="en-US"/>
            </a:defPPr>
            <a:lvl1pPr algn="just" rtl="1">
              <a:lnSpc>
                <a:spcPct val="200000"/>
              </a:lnSpc>
              <a:defRPr>
                <a:solidFill>
                  <a:srgbClr val="00000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dirty="0"/>
              <a:t>إدارة المشاريع هي مجموعة من الممارسات والأساليب المنظمة التي تهدف إلى تحقيق أهداف المشروع ضمن الوقت والتكلفة والنطاق المحدد. وتشمل هذه الممارسات تحديد الأهداف، وتخطيط المراحل والأنشطة، وتنظيم الموارد البشرية والمادية، وضبط الجودة، ومراقبة التنفيذ والتحكم في التغييرات</a:t>
            </a:r>
            <a:endParaRPr lang="en-US" dirty="0"/>
          </a:p>
        </p:txBody>
      </p:sp>
    </p:spTree>
    <p:extLst>
      <p:ext uri="{BB962C8B-B14F-4D97-AF65-F5344CB8AC3E}">
        <p14:creationId xmlns:p14="http://schemas.microsoft.com/office/powerpoint/2010/main" val="3405982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إدارة التغييرات في الميزانية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2" name="Picture 2" descr="Idea 3d Images - Free Download on Freepik">
            <a:extLst>
              <a:ext uri="{FF2B5EF4-FFF2-40B4-BE49-F238E27FC236}">
                <a16:creationId xmlns:a16="http://schemas.microsoft.com/office/drawing/2014/main" id="{E0BAB529-75DD-4C64-8949-33801F77D6F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10214"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0D300F2-DD0F-440E-83D0-1753DB73E8FB}"/>
              </a:ext>
            </a:extLst>
          </p:cNvPr>
          <p:cNvGrpSpPr/>
          <p:nvPr/>
        </p:nvGrpSpPr>
        <p:grpSpPr>
          <a:xfrm>
            <a:off x="2538643" y="2524855"/>
            <a:ext cx="2414004" cy="2874412"/>
            <a:chOff x="2538643" y="2524855"/>
            <a:chExt cx="2414004" cy="2874412"/>
          </a:xfrm>
        </p:grpSpPr>
        <p:grpSp>
          <p:nvGrpSpPr>
            <p:cNvPr id="31" name="مجموعة 1">
              <a:extLst>
                <a:ext uri="{FF2B5EF4-FFF2-40B4-BE49-F238E27FC236}">
                  <a16:creationId xmlns:a16="http://schemas.microsoft.com/office/drawing/2014/main" id="{8E6BFD02-7F5A-420E-9604-02CC3870E4D1}"/>
                </a:ext>
              </a:extLst>
            </p:cNvPr>
            <p:cNvGrpSpPr/>
            <p:nvPr/>
          </p:nvGrpSpPr>
          <p:grpSpPr>
            <a:xfrm>
              <a:off x="2654858" y="2524855"/>
              <a:ext cx="2185242" cy="2850223"/>
              <a:chOff x="1232583" y="0"/>
              <a:chExt cx="1181100" cy="1541709"/>
            </a:xfrm>
          </p:grpSpPr>
          <p:sp>
            <p:nvSpPr>
              <p:cNvPr id="52" name="مستطيل: زوايا مستديرة 61">
                <a:extLst>
                  <a:ext uri="{FF2B5EF4-FFF2-40B4-BE49-F238E27FC236}">
                    <a16:creationId xmlns:a16="http://schemas.microsoft.com/office/drawing/2014/main" id="{CECECF46-4B0A-44D4-A8A0-2DA3ACD00CAB}"/>
                  </a:ext>
                </a:extLst>
              </p:cNvPr>
              <p:cNvSpPr/>
              <p:nvPr/>
            </p:nvSpPr>
            <p:spPr>
              <a:xfrm>
                <a:off x="1232583" y="285750"/>
                <a:ext cx="1181100" cy="1255959"/>
              </a:xfrm>
              <a:prstGeom prst="roundRect">
                <a:avLst/>
              </a:prstGeom>
              <a:noFill/>
              <a:ln w="28575">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53" name="شكل بيضاوي 62">
                <a:extLst>
                  <a:ext uri="{FF2B5EF4-FFF2-40B4-BE49-F238E27FC236}">
                    <a16:creationId xmlns:a16="http://schemas.microsoft.com/office/drawing/2014/main" id="{45499278-7D86-4754-9CA3-0C3C0D32F9E6}"/>
                  </a:ext>
                </a:extLst>
              </p:cNvPr>
              <p:cNvSpPr/>
              <p:nvPr/>
            </p:nvSpPr>
            <p:spPr>
              <a:xfrm>
                <a:off x="1537383" y="0"/>
                <a:ext cx="571500" cy="571500"/>
              </a:xfrm>
              <a:prstGeom prst="round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32" name="مربع نص 339">
              <a:extLst>
                <a:ext uri="{FF2B5EF4-FFF2-40B4-BE49-F238E27FC236}">
                  <a16:creationId xmlns:a16="http://schemas.microsoft.com/office/drawing/2014/main" id="{3BBA5AD5-0E1C-4843-9CBB-780EB2C2D200}"/>
                </a:ext>
              </a:extLst>
            </p:cNvPr>
            <p:cNvSpPr txBox="1"/>
            <p:nvPr/>
          </p:nvSpPr>
          <p:spPr>
            <a:xfrm>
              <a:off x="2538643" y="3518057"/>
              <a:ext cx="2414004" cy="1881210"/>
            </a:xfrm>
            <a:prstGeom prst="roundRect">
              <a:avLst/>
            </a:prstGeom>
            <a:noFill/>
          </p:spPr>
          <p:txBody>
            <a:bodyPr wrap="square" rtlCol="1">
              <a:noAutofit/>
            </a:bodyPr>
            <a:lstStyle/>
            <a:p>
              <a:pPr marL="0" marR="0" algn="ctr" rtl="0">
                <a:lnSpc>
                  <a:spcPct val="115000"/>
                </a:lnSpc>
                <a:spcBef>
                  <a:spcPts val="0"/>
                </a:spcBef>
                <a:spcAft>
                  <a:spcPts val="0"/>
                </a:spcAft>
              </a:pPr>
              <a:r>
                <a:rPr lang="ar-SY" sz="2400"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تحديث الميزانية وإعادة التخصيص</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6" name="Graphic 28" descr="Coins with solid fill">
              <a:extLst>
                <a:ext uri="{FF2B5EF4-FFF2-40B4-BE49-F238E27FC236}">
                  <a16:creationId xmlns:a16="http://schemas.microsoft.com/office/drawing/2014/main" id="{78692F40-F1D4-41AD-A679-05D6A14277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8353" y="2547911"/>
              <a:ext cx="958937" cy="958956"/>
            </a:xfrm>
            <a:prstGeom prst="rect">
              <a:avLst/>
            </a:prstGeom>
          </p:spPr>
        </p:pic>
      </p:grpSp>
      <p:grpSp>
        <p:nvGrpSpPr>
          <p:cNvPr id="3" name="Group 2">
            <a:extLst>
              <a:ext uri="{FF2B5EF4-FFF2-40B4-BE49-F238E27FC236}">
                <a16:creationId xmlns:a16="http://schemas.microsoft.com/office/drawing/2014/main" id="{ACC6B350-116B-42A5-BA1B-2986DD4710BA}"/>
              </a:ext>
            </a:extLst>
          </p:cNvPr>
          <p:cNvGrpSpPr/>
          <p:nvPr/>
        </p:nvGrpSpPr>
        <p:grpSpPr>
          <a:xfrm>
            <a:off x="7283646" y="2524855"/>
            <a:ext cx="2369714" cy="2930664"/>
            <a:chOff x="7283646" y="2524855"/>
            <a:chExt cx="2369714" cy="2930664"/>
          </a:xfrm>
        </p:grpSpPr>
        <p:grpSp>
          <p:nvGrpSpPr>
            <p:cNvPr id="36" name="مجموعة 14">
              <a:extLst>
                <a:ext uri="{FF2B5EF4-FFF2-40B4-BE49-F238E27FC236}">
                  <a16:creationId xmlns:a16="http://schemas.microsoft.com/office/drawing/2014/main" id="{606F516D-81E6-473C-9809-EE5DCFE0F283}"/>
                </a:ext>
              </a:extLst>
            </p:cNvPr>
            <p:cNvGrpSpPr/>
            <p:nvPr/>
          </p:nvGrpSpPr>
          <p:grpSpPr>
            <a:xfrm>
              <a:off x="7283646" y="2524855"/>
              <a:ext cx="2369714" cy="2930664"/>
              <a:chOff x="3497035" y="0"/>
              <a:chExt cx="1280803" cy="1585217"/>
            </a:xfrm>
          </p:grpSpPr>
          <p:grpSp>
            <p:nvGrpSpPr>
              <p:cNvPr id="42" name="مجموعة 15">
                <a:extLst>
                  <a:ext uri="{FF2B5EF4-FFF2-40B4-BE49-F238E27FC236}">
                    <a16:creationId xmlns:a16="http://schemas.microsoft.com/office/drawing/2014/main" id="{D7E99BC0-BE7C-4EB1-B144-7FC6F3D414AC}"/>
                  </a:ext>
                </a:extLst>
              </p:cNvPr>
              <p:cNvGrpSpPr/>
              <p:nvPr/>
            </p:nvGrpSpPr>
            <p:grpSpPr>
              <a:xfrm>
                <a:off x="3547930" y="0"/>
                <a:ext cx="1181100" cy="1541709"/>
                <a:chOff x="3547930" y="0"/>
                <a:chExt cx="1181100" cy="1541709"/>
              </a:xfrm>
            </p:grpSpPr>
            <p:sp>
              <p:nvSpPr>
                <p:cNvPr id="44" name="مستطيل: زوايا مستديرة 53">
                  <a:extLst>
                    <a:ext uri="{FF2B5EF4-FFF2-40B4-BE49-F238E27FC236}">
                      <a16:creationId xmlns:a16="http://schemas.microsoft.com/office/drawing/2014/main" id="{4626C6CD-47B0-4182-BDE5-436024A71DBB}"/>
                    </a:ext>
                  </a:extLst>
                </p:cNvPr>
                <p:cNvSpPr/>
                <p:nvPr/>
              </p:nvSpPr>
              <p:spPr>
                <a:xfrm>
                  <a:off x="3547930" y="285750"/>
                  <a:ext cx="1181100" cy="1255959"/>
                </a:xfrm>
                <a:prstGeom prst="roundRect">
                  <a:avLst/>
                </a:prstGeom>
                <a:noFill/>
                <a:ln w="28575">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5" name="شكل بيضاوي 54">
                  <a:extLst>
                    <a:ext uri="{FF2B5EF4-FFF2-40B4-BE49-F238E27FC236}">
                      <a16:creationId xmlns:a16="http://schemas.microsoft.com/office/drawing/2014/main" id="{A069E68A-DFD0-4D0B-9FFD-9F8C5EECDE92}"/>
                    </a:ext>
                  </a:extLst>
                </p:cNvPr>
                <p:cNvSpPr/>
                <p:nvPr/>
              </p:nvSpPr>
              <p:spPr>
                <a:xfrm>
                  <a:off x="3852730" y="0"/>
                  <a:ext cx="571500" cy="571500"/>
                </a:xfrm>
                <a:prstGeom prst="round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43" name="مربع نص 348">
                <a:extLst>
                  <a:ext uri="{FF2B5EF4-FFF2-40B4-BE49-F238E27FC236}">
                    <a16:creationId xmlns:a16="http://schemas.microsoft.com/office/drawing/2014/main" id="{AB2E8A2F-FD7A-4835-8F21-BD7EA09540C7}"/>
                  </a:ext>
                </a:extLst>
              </p:cNvPr>
              <p:cNvSpPr txBox="1"/>
              <p:nvPr/>
            </p:nvSpPr>
            <p:spPr>
              <a:xfrm>
                <a:off x="3497035" y="715925"/>
                <a:ext cx="1280803" cy="869292"/>
              </a:xfrm>
              <a:prstGeom prst="roundRect">
                <a:avLst/>
              </a:prstGeom>
              <a:noFill/>
            </p:spPr>
            <p:txBody>
              <a:bodyPr wrap="square" rtlCol="1">
                <a:noAutofit/>
              </a:bodyPr>
              <a:lstStyle/>
              <a:p>
                <a:pPr marL="0" marR="0" algn="ctr" rtl="0">
                  <a:lnSpc>
                    <a:spcPct val="115000"/>
                  </a:lnSpc>
                  <a:spcBef>
                    <a:spcPts val="0"/>
                  </a:spcBef>
                  <a:spcAft>
                    <a:spcPts val="0"/>
                  </a:spcAft>
                </a:pPr>
                <a:r>
                  <a:rPr lang="ar-SY" sz="2400"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تحليل التأثير على الميزانية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7" name="Graphic 26" descr="Bar chart with solid fill">
              <a:extLst>
                <a:ext uri="{FF2B5EF4-FFF2-40B4-BE49-F238E27FC236}">
                  <a16:creationId xmlns:a16="http://schemas.microsoft.com/office/drawing/2014/main" id="{D25958B3-9CB8-4EC0-95AB-618F369CAA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93678" y="2554547"/>
              <a:ext cx="1057375" cy="1057396"/>
            </a:xfrm>
            <a:prstGeom prst="rect">
              <a:avLst/>
            </a:prstGeom>
          </p:spPr>
        </p:pic>
      </p:grpSp>
      <p:grpSp>
        <p:nvGrpSpPr>
          <p:cNvPr id="6" name="Group 5">
            <a:extLst>
              <a:ext uri="{FF2B5EF4-FFF2-40B4-BE49-F238E27FC236}">
                <a16:creationId xmlns:a16="http://schemas.microsoft.com/office/drawing/2014/main" id="{02D81C4E-8D66-40C3-829D-3A64F284324D}"/>
              </a:ext>
            </a:extLst>
          </p:cNvPr>
          <p:cNvGrpSpPr/>
          <p:nvPr/>
        </p:nvGrpSpPr>
        <p:grpSpPr>
          <a:xfrm>
            <a:off x="133350" y="2524855"/>
            <a:ext cx="2565452" cy="2874502"/>
            <a:chOff x="133350" y="2524855"/>
            <a:chExt cx="2565452" cy="2874502"/>
          </a:xfrm>
        </p:grpSpPr>
        <p:grpSp>
          <p:nvGrpSpPr>
            <p:cNvPr id="35" name="مجموعة 9">
              <a:extLst>
                <a:ext uri="{FF2B5EF4-FFF2-40B4-BE49-F238E27FC236}">
                  <a16:creationId xmlns:a16="http://schemas.microsoft.com/office/drawing/2014/main" id="{01267264-AAF7-441A-92AA-53FAA98F21D4}"/>
                </a:ext>
              </a:extLst>
            </p:cNvPr>
            <p:cNvGrpSpPr/>
            <p:nvPr/>
          </p:nvGrpSpPr>
          <p:grpSpPr>
            <a:xfrm>
              <a:off x="133350" y="2524855"/>
              <a:ext cx="2565452" cy="2874502"/>
              <a:chOff x="0" y="0"/>
              <a:chExt cx="1386601" cy="1554841"/>
            </a:xfrm>
          </p:grpSpPr>
          <p:grpSp>
            <p:nvGrpSpPr>
              <p:cNvPr id="46" name="مجموعة 10">
                <a:extLst>
                  <a:ext uri="{FF2B5EF4-FFF2-40B4-BE49-F238E27FC236}">
                    <a16:creationId xmlns:a16="http://schemas.microsoft.com/office/drawing/2014/main" id="{FA0B3C6A-0084-4C51-AFA1-2E1949AD37A7}"/>
                  </a:ext>
                </a:extLst>
              </p:cNvPr>
              <p:cNvGrpSpPr/>
              <p:nvPr/>
            </p:nvGrpSpPr>
            <p:grpSpPr>
              <a:xfrm>
                <a:off x="80147" y="0"/>
                <a:ext cx="1181100" cy="1541708"/>
                <a:chOff x="80147" y="0"/>
                <a:chExt cx="1181100" cy="1541708"/>
              </a:xfrm>
            </p:grpSpPr>
            <p:sp>
              <p:nvSpPr>
                <p:cNvPr id="48" name="مستطيل: زوايا مستديرة 57">
                  <a:extLst>
                    <a:ext uri="{FF2B5EF4-FFF2-40B4-BE49-F238E27FC236}">
                      <a16:creationId xmlns:a16="http://schemas.microsoft.com/office/drawing/2014/main" id="{67165061-F9AB-4C28-8486-079A791655D6}"/>
                    </a:ext>
                  </a:extLst>
                </p:cNvPr>
                <p:cNvSpPr/>
                <p:nvPr/>
              </p:nvSpPr>
              <p:spPr>
                <a:xfrm>
                  <a:off x="80147" y="285749"/>
                  <a:ext cx="1181100" cy="1255959"/>
                </a:xfrm>
                <a:prstGeom prst="roundRect">
                  <a:avLst/>
                </a:prstGeom>
                <a:noFill/>
                <a:ln w="28575">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9" name="شكل بيضاوي 58">
                  <a:extLst>
                    <a:ext uri="{FF2B5EF4-FFF2-40B4-BE49-F238E27FC236}">
                      <a16:creationId xmlns:a16="http://schemas.microsoft.com/office/drawing/2014/main" id="{60ED78B4-00D9-4A83-A260-2F94A4B89534}"/>
                    </a:ext>
                  </a:extLst>
                </p:cNvPr>
                <p:cNvSpPr/>
                <p:nvPr/>
              </p:nvSpPr>
              <p:spPr>
                <a:xfrm>
                  <a:off x="384947" y="0"/>
                  <a:ext cx="571500" cy="571500"/>
                </a:xfrm>
                <a:prstGeom prst="round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47" name="مربع نص 343">
                <a:extLst>
                  <a:ext uri="{FF2B5EF4-FFF2-40B4-BE49-F238E27FC236}">
                    <a16:creationId xmlns:a16="http://schemas.microsoft.com/office/drawing/2014/main" id="{E4052B7A-8908-48A8-8519-2A69A64413A7}"/>
                  </a:ext>
                </a:extLst>
              </p:cNvPr>
              <p:cNvSpPr txBox="1"/>
              <p:nvPr/>
            </p:nvSpPr>
            <p:spPr>
              <a:xfrm>
                <a:off x="0" y="637436"/>
                <a:ext cx="1386601" cy="917405"/>
              </a:xfrm>
              <a:prstGeom prst="roundRect">
                <a:avLst/>
              </a:prstGeom>
              <a:noFill/>
            </p:spPr>
            <p:txBody>
              <a:bodyPr wrap="square" rtlCol="1">
                <a:noAutofit/>
              </a:bodyPr>
              <a:lstStyle/>
              <a:p>
                <a:pPr marL="0" marR="0" algn="ctr" rtl="0">
                  <a:lnSpc>
                    <a:spcPct val="115000"/>
                  </a:lnSpc>
                  <a:spcBef>
                    <a:spcPts val="0"/>
                  </a:spcBef>
                  <a:spcAft>
                    <a:spcPts val="0"/>
                  </a:spcAft>
                </a:pPr>
                <a:r>
                  <a:rPr lang="ar-SY" sz="2400"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التواصل والتنسيق</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8" name="Graphic 25" descr="Boardroom with solid fill">
              <a:extLst>
                <a:ext uri="{FF2B5EF4-FFF2-40B4-BE49-F238E27FC236}">
                  <a16:creationId xmlns:a16="http://schemas.microsoft.com/office/drawing/2014/main" id="{BFEC360B-8D05-4781-91B6-7C4235D6AB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0469" y="2558358"/>
              <a:ext cx="969871" cy="969891"/>
            </a:xfrm>
            <a:prstGeom prst="rect">
              <a:avLst/>
            </a:prstGeom>
          </p:spPr>
        </p:pic>
      </p:grpSp>
      <p:grpSp>
        <p:nvGrpSpPr>
          <p:cNvPr id="2" name="Group 1">
            <a:extLst>
              <a:ext uri="{FF2B5EF4-FFF2-40B4-BE49-F238E27FC236}">
                <a16:creationId xmlns:a16="http://schemas.microsoft.com/office/drawing/2014/main" id="{7D8529C2-8F74-4CF5-9AB6-631624785B0C}"/>
              </a:ext>
            </a:extLst>
          </p:cNvPr>
          <p:cNvGrpSpPr/>
          <p:nvPr/>
        </p:nvGrpSpPr>
        <p:grpSpPr>
          <a:xfrm>
            <a:off x="9731290" y="2578822"/>
            <a:ext cx="2327360" cy="2825306"/>
            <a:chOff x="9731290" y="2578822"/>
            <a:chExt cx="2327360" cy="2825306"/>
          </a:xfrm>
        </p:grpSpPr>
        <p:grpSp>
          <p:nvGrpSpPr>
            <p:cNvPr id="37" name="مجموعة 19">
              <a:extLst>
                <a:ext uri="{FF2B5EF4-FFF2-40B4-BE49-F238E27FC236}">
                  <a16:creationId xmlns:a16="http://schemas.microsoft.com/office/drawing/2014/main" id="{885A84CD-601E-472D-B98F-96A12712CF67}"/>
                </a:ext>
              </a:extLst>
            </p:cNvPr>
            <p:cNvGrpSpPr/>
            <p:nvPr/>
          </p:nvGrpSpPr>
          <p:grpSpPr>
            <a:xfrm>
              <a:off x="9731290" y="2578822"/>
              <a:ext cx="2327360" cy="2825306"/>
              <a:chOff x="4694370" y="26380"/>
              <a:chExt cx="1257914" cy="1528229"/>
            </a:xfrm>
          </p:grpSpPr>
          <p:grpSp>
            <p:nvGrpSpPr>
              <p:cNvPr id="38" name="مجموعة 20">
                <a:extLst>
                  <a:ext uri="{FF2B5EF4-FFF2-40B4-BE49-F238E27FC236}">
                    <a16:creationId xmlns:a16="http://schemas.microsoft.com/office/drawing/2014/main" id="{048D988F-EEA4-4DEB-B090-EDD2C9A9264F}"/>
                  </a:ext>
                </a:extLst>
              </p:cNvPr>
              <p:cNvGrpSpPr/>
              <p:nvPr/>
            </p:nvGrpSpPr>
            <p:grpSpPr>
              <a:xfrm>
                <a:off x="4705031" y="26380"/>
                <a:ext cx="1181100" cy="1512518"/>
                <a:chOff x="4705031" y="26380"/>
                <a:chExt cx="1181100" cy="1512518"/>
              </a:xfrm>
            </p:grpSpPr>
            <p:sp>
              <p:nvSpPr>
                <p:cNvPr id="40" name="مستطيل: زوايا مستديرة 45">
                  <a:extLst>
                    <a:ext uri="{FF2B5EF4-FFF2-40B4-BE49-F238E27FC236}">
                      <a16:creationId xmlns:a16="http://schemas.microsoft.com/office/drawing/2014/main" id="{DCED0EBD-313F-42BF-9654-C751FED65C90}"/>
                    </a:ext>
                  </a:extLst>
                </p:cNvPr>
                <p:cNvSpPr/>
                <p:nvPr/>
              </p:nvSpPr>
              <p:spPr>
                <a:xfrm>
                  <a:off x="4705031" y="282939"/>
                  <a:ext cx="1181100" cy="1255959"/>
                </a:xfrm>
                <a:prstGeom prst="roundRect">
                  <a:avLst/>
                </a:prstGeom>
                <a:noFill/>
                <a:ln w="28575">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1" name="شكل بيضاوي 46">
                  <a:extLst>
                    <a:ext uri="{FF2B5EF4-FFF2-40B4-BE49-F238E27FC236}">
                      <a16:creationId xmlns:a16="http://schemas.microsoft.com/office/drawing/2014/main" id="{45A1AE73-98BD-4DC3-ACDC-1C48DE04A33E}"/>
                    </a:ext>
                  </a:extLst>
                </p:cNvPr>
                <p:cNvSpPr/>
                <p:nvPr/>
              </p:nvSpPr>
              <p:spPr>
                <a:xfrm>
                  <a:off x="5009831" y="26380"/>
                  <a:ext cx="571500" cy="571500"/>
                </a:xfrm>
                <a:prstGeom prst="round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39" name="مربع نص 358">
                <a:extLst>
                  <a:ext uri="{FF2B5EF4-FFF2-40B4-BE49-F238E27FC236}">
                    <a16:creationId xmlns:a16="http://schemas.microsoft.com/office/drawing/2014/main" id="{0418A861-BF32-4F28-A748-377824F11411}"/>
                  </a:ext>
                </a:extLst>
              </p:cNvPr>
              <p:cNvSpPr txBox="1"/>
              <p:nvPr/>
            </p:nvSpPr>
            <p:spPr>
              <a:xfrm>
                <a:off x="4694370" y="713114"/>
                <a:ext cx="1257914" cy="841495"/>
              </a:xfrm>
              <a:prstGeom prst="roundRect">
                <a:avLst/>
              </a:prstGeom>
              <a:noFill/>
            </p:spPr>
            <p:txBody>
              <a:bodyPr wrap="square" rtlCol="1">
                <a:noAutofit/>
              </a:bodyPr>
              <a:lstStyle/>
              <a:p>
                <a:pPr marL="0" marR="0" algn="ctr" rtl="0">
                  <a:lnSpc>
                    <a:spcPct val="115000"/>
                  </a:lnSpc>
                  <a:spcBef>
                    <a:spcPts val="0"/>
                  </a:spcBef>
                  <a:spcAft>
                    <a:spcPts val="0"/>
                  </a:spcAft>
                </a:pPr>
                <a:r>
                  <a:rPr lang="ar-SY" sz="2400"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تحديد التغييرات المطلوبة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29" name="Graphic 61" descr="List with solid fill">
              <a:extLst>
                <a:ext uri="{FF2B5EF4-FFF2-40B4-BE49-F238E27FC236}">
                  <a16:creationId xmlns:a16="http://schemas.microsoft.com/office/drawing/2014/main" id="{EED18B5E-2E5C-46A1-B8A5-C57EA4D98E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79979" y="2654453"/>
              <a:ext cx="986693" cy="986713"/>
            </a:xfrm>
            <a:prstGeom prst="rect">
              <a:avLst/>
            </a:prstGeom>
          </p:spPr>
        </p:pic>
      </p:grpSp>
      <p:grpSp>
        <p:nvGrpSpPr>
          <p:cNvPr id="4" name="Group 3">
            <a:extLst>
              <a:ext uri="{FF2B5EF4-FFF2-40B4-BE49-F238E27FC236}">
                <a16:creationId xmlns:a16="http://schemas.microsoft.com/office/drawing/2014/main" id="{40C0DABF-527B-49F3-BC0C-51A0D7BF19EB}"/>
              </a:ext>
            </a:extLst>
          </p:cNvPr>
          <p:cNvGrpSpPr/>
          <p:nvPr/>
        </p:nvGrpSpPr>
        <p:grpSpPr>
          <a:xfrm>
            <a:off x="4983869" y="2524855"/>
            <a:ext cx="2225707" cy="2988753"/>
            <a:chOff x="4983869" y="2524855"/>
            <a:chExt cx="2225707" cy="2988753"/>
          </a:xfrm>
        </p:grpSpPr>
        <p:grpSp>
          <p:nvGrpSpPr>
            <p:cNvPr id="33" name="مجموعة 5">
              <a:extLst>
                <a:ext uri="{FF2B5EF4-FFF2-40B4-BE49-F238E27FC236}">
                  <a16:creationId xmlns:a16="http://schemas.microsoft.com/office/drawing/2014/main" id="{FE3F8138-68FD-4031-82C0-3DAC07AB525F}"/>
                </a:ext>
              </a:extLst>
            </p:cNvPr>
            <p:cNvGrpSpPr/>
            <p:nvPr/>
          </p:nvGrpSpPr>
          <p:grpSpPr>
            <a:xfrm>
              <a:off x="5004580" y="2524855"/>
              <a:ext cx="2185240" cy="2850225"/>
              <a:chOff x="2381192" y="0"/>
              <a:chExt cx="1181100" cy="1541709"/>
            </a:xfrm>
          </p:grpSpPr>
          <p:sp>
            <p:nvSpPr>
              <p:cNvPr id="50" name="مستطيل: زوايا مستديرة 49">
                <a:extLst>
                  <a:ext uri="{FF2B5EF4-FFF2-40B4-BE49-F238E27FC236}">
                    <a16:creationId xmlns:a16="http://schemas.microsoft.com/office/drawing/2014/main" id="{A681AC4D-2A6C-4DCD-94E7-B44F6C33C88F}"/>
                  </a:ext>
                </a:extLst>
              </p:cNvPr>
              <p:cNvSpPr/>
              <p:nvPr/>
            </p:nvSpPr>
            <p:spPr>
              <a:xfrm>
                <a:off x="2381192" y="285750"/>
                <a:ext cx="1181100" cy="1255959"/>
              </a:xfrm>
              <a:prstGeom prst="roundRect">
                <a:avLst/>
              </a:prstGeom>
              <a:noFill/>
              <a:ln w="28575">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51" name="شكل بيضاوي 50">
                <a:extLst>
                  <a:ext uri="{FF2B5EF4-FFF2-40B4-BE49-F238E27FC236}">
                    <a16:creationId xmlns:a16="http://schemas.microsoft.com/office/drawing/2014/main" id="{A417C83A-A03B-46B1-AE54-E990ADBF5A71}"/>
                  </a:ext>
                </a:extLst>
              </p:cNvPr>
              <p:cNvSpPr/>
              <p:nvPr/>
            </p:nvSpPr>
            <p:spPr>
              <a:xfrm>
                <a:off x="2685992" y="0"/>
                <a:ext cx="571500" cy="571500"/>
              </a:xfrm>
              <a:prstGeom prst="roundRect">
                <a:avLst/>
              </a:prstGeom>
              <a:solidFill>
                <a:schemeClr val="bg1"/>
              </a:solidFill>
              <a:ln>
                <a:solidFill>
                  <a:srgbClr val="2A5373"/>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34" name="مربع نص 353">
              <a:extLst>
                <a:ext uri="{FF2B5EF4-FFF2-40B4-BE49-F238E27FC236}">
                  <a16:creationId xmlns:a16="http://schemas.microsoft.com/office/drawing/2014/main" id="{39E956CB-8704-49AE-8905-5080BA66833F}"/>
                </a:ext>
              </a:extLst>
            </p:cNvPr>
            <p:cNvSpPr txBox="1"/>
            <p:nvPr/>
          </p:nvSpPr>
          <p:spPr>
            <a:xfrm>
              <a:off x="4983869" y="3452650"/>
              <a:ext cx="2225707" cy="2060958"/>
            </a:xfrm>
            <a:prstGeom prst="roundRect">
              <a:avLst/>
            </a:prstGeom>
            <a:noFill/>
          </p:spPr>
          <p:txBody>
            <a:bodyPr wrap="square" rtlCol="1">
              <a:noAutofit/>
            </a:bodyPr>
            <a:lstStyle/>
            <a:p>
              <a:pPr marL="0" marR="0" algn="ctr" rtl="0">
                <a:lnSpc>
                  <a:spcPct val="115000"/>
                </a:lnSpc>
                <a:spcBef>
                  <a:spcPts val="0"/>
                </a:spcBef>
                <a:spcAft>
                  <a:spcPts val="0"/>
                </a:spcAft>
              </a:pPr>
              <a:r>
                <a:rPr lang="ar-SY" sz="2400"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اعتماد التغييرات والموافقة عليها</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30" name="Graphic 2049" descr="Newspaper with solid fill">
              <a:extLst>
                <a:ext uri="{FF2B5EF4-FFF2-40B4-BE49-F238E27FC236}">
                  <a16:creationId xmlns:a16="http://schemas.microsoft.com/office/drawing/2014/main" id="{44131B0B-2990-4E87-94C5-74C7765F2B7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91040" y="2526326"/>
              <a:ext cx="1064829" cy="1064851"/>
            </a:xfrm>
            <a:prstGeom prst="rect">
              <a:avLst/>
            </a:prstGeom>
          </p:spPr>
        </p:pic>
      </p:grpSp>
      <p:pic>
        <p:nvPicPr>
          <p:cNvPr id="54" name="Picture 53">
            <a:extLst>
              <a:ext uri="{FF2B5EF4-FFF2-40B4-BE49-F238E27FC236}">
                <a16:creationId xmlns:a16="http://schemas.microsoft.com/office/drawing/2014/main" id="{3EB8465C-D9D7-4ECB-BCFA-15AFECE6E2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5775" y="7664640"/>
            <a:ext cx="5732652" cy="5732652"/>
          </a:xfrm>
          <a:prstGeom prst="rect">
            <a:avLst/>
          </a:prstGeom>
        </p:spPr>
      </p:pic>
    </p:spTree>
    <p:extLst>
      <p:ext uri="{BB962C8B-B14F-4D97-AF65-F5344CB8AC3E}">
        <p14:creationId xmlns:p14="http://schemas.microsoft.com/office/powerpoint/2010/main" val="2223970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A" sz="2400" b="1" dirty="0">
                  <a:solidFill>
                    <a:srgbClr val="627383"/>
                  </a:solidFill>
                  <a:latin typeface="Times New Roman" panose="02020603050405020304" pitchFamily="18" charset="0"/>
                  <a:cs typeface="GE Dinar Two Medium" panose="020A0503020102020204" pitchFamily="18" charset="-78"/>
                </a:rPr>
                <a:t>أهمية إدارة التغييرات في الميزانية</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19">
            <a:extLst>
              <a:ext uri="{FF2B5EF4-FFF2-40B4-BE49-F238E27FC236}">
                <a16:creationId xmlns:a16="http://schemas.microsoft.com/office/drawing/2014/main" id="{A041EDC8-1A04-4D84-A829-A9D0B9012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05" y="1367025"/>
            <a:ext cx="5732652" cy="5732652"/>
          </a:xfrm>
          <a:prstGeom prst="rect">
            <a:avLst/>
          </a:prstGeom>
        </p:spPr>
      </p:pic>
      <p:sp>
        <p:nvSpPr>
          <p:cNvPr id="54" name="TextBox 53">
            <a:extLst>
              <a:ext uri="{FF2B5EF4-FFF2-40B4-BE49-F238E27FC236}">
                <a16:creationId xmlns:a16="http://schemas.microsoft.com/office/drawing/2014/main" id="{1DB7AC41-D802-4535-89AB-4C423794DA25}"/>
              </a:ext>
            </a:extLst>
          </p:cNvPr>
          <p:cNvSpPr txBox="1"/>
          <p:nvPr/>
        </p:nvSpPr>
        <p:spPr>
          <a:xfrm>
            <a:off x="5486400" y="2068557"/>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تضمن استمرارية المشروع وتحقيق أهدافه المالية</a:t>
            </a:r>
            <a:endParaRPr lang="en-US" dirty="0"/>
          </a:p>
        </p:txBody>
      </p:sp>
      <p:sp>
        <p:nvSpPr>
          <p:cNvPr id="55" name="TextBox 54">
            <a:extLst>
              <a:ext uri="{FF2B5EF4-FFF2-40B4-BE49-F238E27FC236}">
                <a16:creationId xmlns:a16="http://schemas.microsoft.com/office/drawing/2014/main" id="{DAC712ED-4D5A-485A-B5DE-79D594A7F99E}"/>
              </a:ext>
            </a:extLst>
          </p:cNvPr>
          <p:cNvSpPr txBox="1"/>
          <p:nvPr/>
        </p:nvSpPr>
        <p:spPr>
          <a:xfrm>
            <a:off x="5486400" y="2893700"/>
            <a:ext cx="6188530" cy="888705"/>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r>
              <a:rPr lang="ar-SA"/>
              <a:t>تحافظ على الاتساق بين الميزانية والمتطلبات المتغيرة للمشروع</a:t>
            </a:r>
            <a:endParaRPr lang="en-US" dirty="0"/>
          </a:p>
        </p:txBody>
      </p:sp>
      <p:sp>
        <p:nvSpPr>
          <p:cNvPr id="56" name="TextBox 55">
            <a:extLst>
              <a:ext uri="{FF2B5EF4-FFF2-40B4-BE49-F238E27FC236}">
                <a16:creationId xmlns:a16="http://schemas.microsoft.com/office/drawing/2014/main" id="{35E96F74-57CC-4C89-97D1-4FDC85A4A179}"/>
              </a:ext>
            </a:extLst>
          </p:cNvPr>
          <p:cNvSpPr txBox="1"/>
          <p:nvPr/>
        </p:nvSpPr>
        <p:spPr>
          <a:xfrm>
            <a:off x="5486400" y="4148896"/>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تعزز الشفافية والمساءلة في إدارة الموارد المالية</a:t>
            </a:r>
            <a:endParaRPr lang="en-US" dirty="0"/>
          </a:p>
        </p:txBody>
      </p:sp>
      <p:sp>
        <p:nvSpPr>
          <p:cNvPr id="57" name="TextBox 56">
            <a:extLst>
              <a:ext uri="{FF2B5EF4-FFF2-40B4-BE49-F238E27FC236}">
                <a16:creationId xmlns:a16="http://schemas.microsoft.com/office/drawing/2014/main" id="{7E33258F-B69E-41D3-A684-68F4CEEE29C8}"/>
              </a:ext>
            </a:extLst>
          </p:cNvPr>
          <p:cNvSpPr txBox="1"/>
          <p:nvPr/>
        </p:nvSpPr>
        <p:spPr>
          <a:xfrm>
            <a:off x="5486400" y="5078468"/>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dirty="0"/>
              <a:t>تساعد على اتخاذ قرارات مدروسة بشأن إدارة المشروع</a:t>
            </a:r>
            <a:endParaRPr lang="en-US" dirty="0"/>
          </a:p>
        </p:txBody>
      </p:sp>
      <p:sp>
        <p:nvSpPr>
          <p:cNvPr id="58" name="TextBox 57">
            <a:extLst>
              <a:ext uri="{FF2B5EF4-FFF2-40B4-BE49-F238E27FC236}">
                <a16:creationId xmlns:a16="http://schemas.microsoft.com/office/drawing/2014/main" id="{8BAB477A-1E55-4EC5-9A14-17C92DDD0A2A}"/>
              </a:ext>
            </a:extLst>
          </p:cNvPr>
          <p:cNvSpPr txBox="1"/>
          <p:nvPr/>
        </p:nvSpPr>
        <p:spPr>
          <a:xfrm>
            <a:off x="5486400" y="6008040"/>
            <a:ext cx="6188530" cy="473206"/>
          </a:xfrm>
          <a:prstGeom prst="rect">
            <a:avLst/>
          </a:prstGeom>
        </p:spPr>
        <p:txBody>
          <a:bodyPr wrap="square">
            <a:spAutoFit/>
          </a:bodyPr>
          <a:lstStyle>
            <a:defPPr>
              <a:defRPr lang="en-US"/>
            </a:defPPr>
            <a:lvl1pPr marL="342900" marR="0" lvl="0" indent="-342900" algn="just" rtl="1">
              <a:lnSpc>
                <a:spcPct val="150000"/>
              </a:lnSpc>
              <a:spcBef>
                <a:spcPts val="0"/>
              </a:spcBef>
              <a:spcAft>
                <a:spcPts val="0"/>
              </a:spcAft>
              <a:buSzPct val="150000"/>
              <a:buFont typeface="Symbol" panose="05050102010706020507" pitchFamily="18" charset="2"/>
              <a:buBlip>
                <a:blip r:embed="rId3"/>
              </a:buBlip>
              <a:defRPr>
                <a:solidFill>
                  <a:srgbClr val="002060"/>
                </a:solidFill>
                <a:effectLst/>
                <a:latin typeface="GE Dinar Two Medium" panose="020A0503020102020204" pitchFamily="18" charset="-78"/>
                <a:ea typeface="GE Dinar Two Medium" panose="020A0503020102020204" pitchFamily="18" charset="-78"/>
                <a:cs typeface="GE Dinar Two Medium" panose="020A0503020102020204" pitchFamily="18" charset="-78"/>
              </a:defRPr>
            </a:lvl1pPr>
          </a:lstStyle>
          <a:p>
            <a:pPr lvl="0"/>
            <a:r>
              <a:rPr lang="ar-SA"/>
              <a:t>تحد من الآثار السلبية للتغييرات على أداء المشروع</a:t>
            </a:r>
            <a:endParaRPr lang="en-US" dirty="0"/>
          </a:p>
        </p:txBody>
      </p:sp>
      <p:sp>
        <p:nvSpPr>
          <p:cNvPr id="59" name="TextBox 58">
            <a:extLst>
              <a:ext uri="{FF2B5EF4-FFF2-40B4-BE49-F238E27FC236}">
                <a16:creationId xmlns:a16="http://schemas.microsoft.com/office/drawing/2014/main" id="{6D2C0F19-F7F5-43E8-9392-F85A01DBE97A}"/>
              </a:ext>
            </a:extLst>
          </p:cNvPr>
          <p:cNvSpPr txBox="1"/>
          <p:nvPr/>
        </p:nvSpPr>
        <p:spPr>
          <a:xfrm>
            <a:off x="1704003" y="-2468959"/>
            <a:ext cx="495539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لإدارة التغييرات في ميزانية المشروع بفعالية؟</a:t>
            </a:r>
            <a:endParaRPr lang="en-US" dirty="0"/>
          </a:p>
        </p:txBody>
      </p:sp>
      <p:pic>
        <p:nvPicPr>
          <p:cNvPr id="60" name="Picture 2" descr="Studying - Free education icons">
            <a:extLst>
              <a:ext uri="{FF2B5EF4-FFF2-40B4-BE49-F238E27FC236}">
                <a16:creationId xmlns:a16="http://schemas.microsoft.com/office/drawing/2014/main" id="{4E0B50D1-BDC1-4F8C-AF6E-6C15E0B7C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302" y="-4036795"/>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176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randombar(horizontal)">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randombar(horizont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randombar(horizontal)">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randombar(horizontal)">
                                      <p:cBhvr>
                                        <p:cTn id="2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تمرين</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0" name="Picture 19">
            <a:extLst>
              <a:ext uri="{FF2B5EF4-FFF2-40B4-BE49-F238E27FC236}">
                <a16:creationId xmlns:a16="http://schemas.microsoft.com/office/drawing/2014/main" id="{A041EDC8-1A04-4D84-A829-A9D0B9012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644" y="1367025"/>
            <a:ext cx="5732652" cy="5732652"/>
          </a:xfrm>
          <a:prstGeom prst="rect">
            <a:avLst/>
          </a:prstGeom>
        </p:spPr>
      </p:pic>
      <p:sp>
        <p:nvSpPr>
          <p:cNvPr id="21" name="TextBox 20">
            <a:extLst>
              <a:ext uri="{FF2B5EF4-FFF2-40B4-BE49-F238E27FC236}">
                <a16:creationId xmlns:a16="http://schemas.microsoft.com/office/drawing/2014/main" id="{924FF1D4-8158-4ED3-9BB5-928679422531}"/>
              </a:ext>
            </a:extLst>
          </p:cNvPr>
          <p:cNvSpPr txBox="1"/>
          <p:nvPr/>
        </p:nvSpPr>
        <p:spPr>
          <a:xfrm>
            <a:off x="1704003" y="3698530"/>
            <a:ext cx="495539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لإدارة التغييرات في ميزانية المشروع بفعالية؟</a:t>
            </a:r>
            <a:endParaRPr lang="en-US" dirty="0"/>
          </a:p>
        </p:txBody>
      </p:sp>
      <p:pic>
        <p:nvPicPr>
          <p:cNvPr id="22" name="Picture 2" descr="Studying - Free education icons">
            <a:extLst>
              <a:ext uri="{FF2B5EF4-FFF2-40B4-BE49-F238E27FC236}">
                <a16:creationId xmlns:a16="http://schemas.microsoft.com/office/drawing/2014/main" id="{B1AE01BD-3F1B-4966-BB71-4CD70B785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302" y="2130694"/>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dea 3d Images - Free Download on Freepik">
            <a:extLst>
              <a:ext uri="{FF2B5EF4-FFF2-40B4-BE49-F238E27FC236}">
                <a16:creationId xmlns:a16="http://schemas.microsoft.com/office/drawing/2014/main" id="{B9D693D7-8D6B-483D-A74D-70139470A4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8499892"/>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1983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sp>
        <p:nvSpPr>
          <p:cNvPr id="21" name="TextBox 20">
            <a:extLst>
              <a:ext uri="{FF2B5EF4-FFF2-40B4-BE49-F238E27FC236}">
                <a16:creationId xmlns:a16="http://schemas.microsoft.com/office/drawing/2014/main" id="{924FF1D4-8158-4ED3-9BB5-928679422531}"/>
              </a:ext>
            </a:extLst>
          </p:cNvPr>
          <p:cNvSpPr txBox="1"/>
          <p:nvPr/>
        </p:nvSpPr>
        <p:spPr>
          <a:xfrm>
            <a:off x="1704003" y="10158324"/>
            <a:ext cx="4955392" cy="800219"/>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هي الخطوات الرئيسية لإدارة التغييرات في ميزانية المشروع بفعالية؟</a:t>
            </a:r>
            <a:endParaRPr lang="en-US" dirty="0"/>
          </a:p>
        </p:txBody>
      </p:sp>
      <p:pic>
        <p:nvPicPr>
          <p:cNvPr id="22" name="Picture 2" descr="Studying - Free education icons">
            <a:extLst>
              <a:ext uri="{FF2B5EF4-FFF2-40B4-BE49-F238E27FC236}">
                <a16:creationId xmlns:a16="http://schemas.microsoft.com/office/drawing/2014/main" id="{B1AE01BD-3F1B-4966-BB71-4CD70B785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302" y="8590488"/>
            <a:ext cx="3135673" cy="313567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dea 3d Images - Free Download on Freepik">
            <a:extLst>
              <a:ext uri="{FF2B5EF4-FFF2-40B4-BE49-F238E27FC236}">
                <a16:creationId xmlns:a16="http://schemas.microsoft.com/office/drawing/2014/main" id="{78A09CFF-8B8D-4F13-9F32-801B8412EA7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4C687DF-9CA5-4BA7-939D-3048BA6DDA5D}"/>
              </a:ext>
            </a:extLst>
          </p:cNvPr>
          <p:cNvSpPr txBox="1"/>
          <p:nvPr/>
        </p:nvSpPr>
        <p:spPr>
          <a:xfrm>
            <a:off x="4811275" y="2052485"/>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وضع سياسة وإجراءات واضحة لإدارة طلبات التغيير في الميزانية</a:t>
            </a:r>
            <a:endParaRPr lang="en-US" dirty="0"/>
          </a:p>
        </p:txBody>
      </p:sp>
      <p:sp>
        <p:nvSpPr>
          <p:cNvPr id="25" name="TextBox 24">
            <a:extLst>
              <a:ext uri="{FF2B5EF4-FFF2-40B4-BE49-F238E27FC236}">
                <a16:creationId xmlns:a16="http://schemas.microsoft.com/office/drawing/2014/main" id="{DFC456E2-26CA-4915-8E78-BF79F7442616}"/>
              </a:ext>
            </a:extLst>
          </p:cNvPr>
          <p:cNvSpPr txBox="1"/>
          <p:nvPr/>
        </p:nvSpPr>
        <p:spPr>
          <a:xfrm>
            <a:off x="4811275" y="2888386"/>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تحديد أسباب التغيير في الميزانية (زيادة نطاق، مشاكل تنفيذية، مخاطر محققة)</a:t>
            </a:r>
            <a:endParaRPr lang="en-US" dirty="0"/>
          </a:p>
        </p:txBody>
      </p:sp>
      <p:sp>
        <p:nvSpPr>
          <p:cNvPr id="26" name="TextBox 25">
            <a:extLst>
              <a:ext uri="{FF2B5EF4-FFF2-40B4-BE49-F238E27FC236}">
                <a16:creationId xmlns:a16="http://schemas.microsoft.com/office/drawing/2014/main" id="{F98B75A4-2A95-47D1-82B6-65AEC6239AA7}"/>
              </a:ext>
            </a:extLst>
          </p:cNvPr>
          <p:cNvSpPr txBox="1"/>
          <p:nvPr/>
        </p:nvSpPr>
        <p:spPr>
          <a:xfrm>
            <a:off x="4811275" y="4234549"/>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تقييم تأثير التغيير على التكاليف الإجمالية للمشروع والجدول الزمني</a:t>
            </a:r>
            <a:endParaRPr lang="en-US" dirty="0"/>
          </a:p>
        </p:txBody>
      </p:sp>
      <p:sp>
        <p:nvSpPr>
          <p:cNvPr id="27" name="TextBox 26">
            <a:extLst>
              <a:ext uri="{FF2B5EF4-FFF2-40B4-BE49-F238E27FC236}">
                <a16:creationId xmlns:a16="http://schemas.microsoft.com/office/drawing/2014/main" id="{F616D968-1E48-4872-A15C-09B86385D5DD}"/>
              </a:ext>
            </a:extLst>
          </p:cNvPr>
          <p:cNvSpPr txBox="1"/>
          <p:nvPr/>
        </p:nvSpPr>
        <p:spPr>
          <a:xfrm>
            <a:off x="4811275" y="5488199"/>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5"/>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dirty="0"/>
              <a:t>المفاضلة بين البدائل المختلفة للتعامل مع التغيير (تعديل الميزانية، إعادة تخصيص الموارد، تأجيل بعض الأنشطة)</a:t>
            </a:r>
            <a:endParaRPr lang="en-US" dirty="0"/>
          </a:p>
        </p:txBody>
      </p:sp>
    </p:spTree>
    <p:extLst>
      <p:ext uri="{BB962C8B-B14F-4D97-AF65-F5344CB8AC3E}">
        <p14:creationId xmlns:p14="http://schemas.microsoft.com/office/powerpoint/2010/main" val="1243615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algn="ctr" rtl="1">
                <a:lnSpc>
                  <a:spcPct val="115000"/>
                </a:lnSpc>
              </a:pPr>
              <a:r>
                <a:rPr lang="ar-SY" sz="2400" b="1" dirty="0">
                  <a:solidFill>
                    <a:srgbClr val="627383"/>
                  </a:solidFill>
                  <a:latin typeface="Times New Roman" panose="02020603050405020304" pitchFamily="18" charset="0"/>
                  <a:cs typeface="GE Dinar Two Medium" panose="020A0503020102020204" pitchFamily="18" charset="-78"/>
                </a:rPr>
                <a:t>الحل</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23" name="Picture 2" descr="Idea 3d Images - Free Download on Freepik">
            <a:extLst>
              <a:ext uri="{FF2B5EF4-FFF2-40B4-BE49-F238E27FC236}">
                <a16:creationId xmlns:a16="http://schemas.microsoft.com/office/drawing/2014/main" id="{78A09CFF-8B8D-4F13-9F32-801B8412EA7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1525" y="1108492"/>
            <a:ext cx="5962650" cy="596265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4C687DF-9CA5-4BA7-939D-3048BA6DDA5D}"/>
              </a:ext>
            </a:extLst>
          </p:cNvPr>
          <p:cNvSpPr txBox="1"/>
          <p:nvPr/>
        </p:nvSpPr>
        <p:spPr>
          <a:xfrm>
            <a:off x="4811275" y="2266923"/>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الحصول على الموافقات اللازمة على التغيير في الميزانية من الجهات المعنية</a:t>
            </a:r>
            <a:endParaRPr lang="en-US" dirty="0"/>
          </a:p>
        </p:txBody>
      </p:sp>
      <p:sp>
        <p:nvSpPr>
          <p:cNvPr id="25" name="TextBox 24">
            <a:extLst>
              <a:ext uri="{FF2B5EF4-FFF2-40B4-BE49-F238E27FC236}">
                <a16:creationId xmlns:a16="http://schemas.microsoft.com/office/drawing/2014/main" id="{DFC456E2-26CA-4915-8E78-BF79F7442616}"/>
              </a:ext>
            </a:extLst>
          </p:cNvPr>
          <p:cNvSpPr txBox="1"/>
          <p:nvPr/>
        </p:nvSpPr>
        <p:spPr>
          <a:xfrm>
            <a:off x="4811275" y="3785417"/>
            <a:ext cx="6633012" cy="473206"/>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تحديث الميزانية وخطط المشروع بناءً على التغييرات المعتمدة</a:t>
            </a:r>
            <a:endParaRPr lang="en-US" dirty="0"/>
          </a:p>
        </p:txBody>
      </p:sp>
      <p:sp>
        <p:nvSpPr>
          <p:cNvPr id="26" name="TextBox 25">
            <a:extLst>
              <a:ext uri="{FF2B5EF4-FFF2-40B4-BE49-F238E27FC236}">
                <a16:creationId xmlns:a16="http://schemas.microsoft.com/office/drawing/2014/main" id="{F98B75A4-2A95-47D1-82B6-65AEC6239AA7}"/>
              </a:ext>
            </a:extLst>
          </p:cNvPr>
          <p:cNvSpPr txBox="1"/>
          <p:nvPr/>
        </p:nvSpPr>
        <p:spPr>
          <a:xfrm>
            <a:off x="4811275" y="5092791"/>
            <a:ext cx="6633012" cy="888705"/>
          </a:xfrm>
          <a:prstGeom prst="rect">
            <a:avLst/>
          </a:prstGeom>
          <a:noFill/>
        </p:spPr>
        <p:txBody>
          <a:bodyPr wrap="square">
            <a:spAutoFit/>
          </a:bodyPr>
          <a:lstStyle>
            <a:defPPr>
              <a:defRPr lang="en-US"/>
            </a:defPPr>
            <a:lvl1pPr marL="342900" marR="274320" lvl="0" indent="-342900" algn="just" rtl="1">
              <a:lnSpc>
                <a:spcPct val="150000"/>
              </a:lnSpc>
              <a:spcBef>
                <a:spcPts val="0"/>
              </a:spcBef>
              <a:spcAft>
                <a:spcPts val="0"/>
              </a:spcAft>
              <a:buSzPct val="120000"/>
              <a:buFont typeface="Symbol" panose="05050102010706020507" pitchFamily="18" charset="2"/>
              <a:buBlip>
                <a:blip r:embed="rId4"/>
              </a:buBlip>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pPr lvl="0"/>
            <a:r>
              <a:rPr lang="ar-SA"/>
              <a:t>التواصل مع الفريق والجهات ذات الصلة بشأن التغييرات في الميزانية</a:t>
            </a:r>
            <a:endParaRPr lang="en-US"/>
          </a:p>
        </p:txBody>
      </p:sp>
    </p:spTree>
    <p:extLst>
      <p:ext uri="{BB962C8B-B14F-4D97-AF65-F5344CB8AC3E}">
        <p14:creationId xmlns:p14="http://schemas.microsoft.com/office/powerpoint/2010/main" val="3489840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21" name="Rectangle 20">
            <a:extLst>
              <a:ext uri="{FF2B5EF4-FFF2-40B4-BE49-F238E27FC236}">
                <a16:creationId xmlns:a16="http://schemas.microsoft.com/office/drawing/2014/main" id="{8F9960CF-F8E3-447F-8B0C-DD7345A4615E}"/>
              </a:ext>
            </a:extLst>
          </p:cNvPr>
          <p:cNvSpPr/>
          <p:nvPr/>
        </p:nvSpPr>
        <p:spPr>
          <a:xfrm>
            <a:off x="10820400" y="0"/>
            <a:ext cx="13716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AFAEF5F-DB96-4188-9FC2-D73BA698B8A8}"/>
              </a:ext>
            </a:extLst>
          </p:cNvPr>
          <p:cNvSpPr/>
          <p:nvPr/>
        </p:nvSpPr>
        <p:spPr>
          <a:xfrm>
            <a:off x="0" y="1257300"/>
            <a:ext cx="12192000" cy="17335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Calendar ">
            <a:extLst>
              <a:ext uri="{FF2B5EF4-FFF2-40B4-BE49-F238E27FC236}">
                <a16:creationId xmlns:a16="http://schemas.microsoft.com/office/drawing/2014/main" id="{E45E353B-44E4-4C5E-9876-CA8F686ED798}"/>
              </a:ext>
            </a:extLst>
          </p:cNvPr>
          <p:cNvPicPr/>
          <p:nvPr/>
        </p:nvPicPr>
        <p:blipFill>
          <a:blip r:embed="rId3" cstate="print">
            <a:biLevel thresh="75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1029950" y="152400"/>
            <a:ext cx="952500" cy="952500"/>
          </a:xfrm>
          <a:prstGeom prst="rect">
            <a:avLst/>
          </a:prstGeom>
          <a:noFill/>
          <a:ln>
            <a:noFill/>
          </a:ln>
        </p:spPr>
      </p:pic>
      <p:sp>
        <p:nvSpPr>
          <p:cNvPr id="24" name="Rectangle 23">
            <a:extLst>
              <a:ext uri="{FF2B5EF4-FFF2-40B4-BE49-F238E27FC236}">
                <a16:creationId xmlns:a16="http://schemas.microsoft.com/office/drawing/2014/main" id="{C4F61257-F853-4F20-BB4A-25349BB8879E}"/>
              </a:ext>
            </a:extLst>
          </p:cNvPr>
          <p:cNvSpPr/>
          <p:nvPr/>
        </p:nvSpPr>
        <p:spPr>
          <a:xfrm>
            <a:off x="10601778" y="1257300"/>
            <a:ext cx="218622" cy="1733550"/>
          </a:xfrm>
          <a:prstGeom prst="rect">
            <a:avLst/>
          </a:prstGeom>
          <a:solidFill>
            <a:srgbClr val="203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87B1837-7CC8-4066-967A-CEC97CCC25BB}"/>
              </a:ext>
            </a:extLst>
          </p:cNvPr>
          <p:cNvSpPr txBox="1"/>
          <p:nvPr/>
        </p:nvSpPr>
        <p:spPr>
          <a:xfrm>
            <a:off x="10979150" y="1651000"/>
            <a:ext cx="1162050" cy="954107"/>
          </a:xfrm>
          <a:prstGeom prst="rect">
            <a:avLst/>
          </a:prstGeom>
          <a:noFill/>
        </p:spPr>
        <p:txBody>
          <a:bodyPr wrap="square" rtlCol="0">
            <a:spAutoFit/>
          </a:bodyPr>
          <a:lstStyle/>
          <a:p>
            <a:pPr algn="ctr" rtl="1"/>
            <a:r>
              <a:rPr lang="ar-SY" sz="2800" dirty="0">
                <a:latin typeface="GE Dinar Two Medium" panose="020A0503020102020204" pitchFamily="18" charset="-78"/>
                <a:ea typeface="GE Dinar Two Medium" panose="020A0503020102020204" pitchFamily="18" charset="-78"/>
                <a:cs typeface="GE Dinar Two Medium" panose="020A0503020102020204" pitchFamily="18" charset="-78"/>
              </a:rPr>
              <a:t>اليوم الثالث</a:t>
            </a:r>
            <a:endParaRPr lang="en-US" sz="28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6" name="TextBox 25">
            <a:extLst>
              <a:ext uri="{FF2B5EF4-FFF2-40B4-BE49-F238E27FC236}">
                <a16:creationId xmlns:a16="http://schemas.microsoft.com/office/drawing/2014/main" id="{BCE88B0F-56DF-4657-A369-E24E94BC7C61}"/>
              </a:ext>
            </a:extLst>
          </p:cNvPr>
          <p:cNvSpPr txBox="1"/>
          <p:nvPr/>
        </p:nvSpPr>
        <p:spPr>
          <a:xfrm>
            <a:off x="7287742" y="367040"/>
            <a:ext cx="3423347" cy="523220"/>
          </a:xfrm>
          <a:prstGeom prst="rect">
            <a:avLst/>
          </a:prstGeom>
          <a:noFill/>
        </p:spPr>
        <p:txBody>
          <a:bodyPr wrap="square" rtlCol="0">
            <a:spAutoFit/>
          </a:bodyPr>
          <a:lstStyle/>
          <a:p>
            <a:pPr algn="ctr" rtl="1"/>
            <a:r>
              <a:rPr lang="ar-SY"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rPr>
              <a:t>الجلسة الأولى</a:t>
            </a:r>
            <a:endParaRPr lang="en-US" sz="2800" dirty="0">
              <a:solidFill>
                <a:schemeClr val="bg1"/>
              </a:solidFill>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27" name="TextBox 26">
            <a:extLst>
              <a:ext uri="{FF2B5EF4-FFF2-40B4-BE49-F238E27FC236}">
                <a16:creationId xmlns:a16="http://schemas.microsoft.com/office/drawing/2014/main" id="{04A78358-C45B-420F-A4AF-809D71AE58EB}"/>
              </a:ext>
            </a:extLst>
          </p:cNvPr>
          <p:cNvSpPr txBox="1"/>
          <p:nvPr/>
        </p:nvSpPr>
        <p:spPr>
          <a:xfrm>
            <a:off x="2630658" y="1794754"/>
            <a:ext cx="7132440" cy="658642"/>
          </a:xfrm>
          <a:prstGeom prst="rect">
            <a:avLst/>
          </a:prstGeom>
          <a:noFill/>
        </p:spPr>
        <p:txBody>
          <a:bodyPr wrap="square" rtlCol="0">
            <a:spAutoFit/>
          </a:bodyPr>
          <a:lstStyle/>
          <a:p>
            <a:pPr marL="0" marR="0" algn="r" rtl="0">
              <a:lnSpc>
                <a:spcPct val="115000"/>
              </a:lnSpc>
              <a:spcBef>
                <a:spcPts val="0"/>
              </a:spcBef>
              <a:spcAft>
                <a:spcPts val="0"/>
              </a:spcAft>
            </a:pPr>
            <a:r>
              <a:rPr lang="ar-SY" sz="3200" dirty="0">
                <a:latin typeface="GE Dinar Two Medium" panose="020A0503020102020204" pitchFamily="18" charset="-78"/>
                <a:ea typeface="GE Dinar Two Medium" panose="020A0503020102020204" pitchFamily="18" charset="-78"/>
                <a:cs typeface="GE Dinar Two Medium" panose="020A0503020102020204" pitchFamily="18" charset="-78"/>
              </a:rPr>
              <a:t>إدارة جودة المشروع</a:t>
            </a:r>
            <a:endParaRPr lang="en-US" sz="3200" dirty="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nvGrpSpPr>
          <p:cNvPr id="28" name="Group 27">
            <a:extLst>
              <a:ext uri="{FF2B5EF4-FFF2-40B4-BE49-F238E27FC236}">
                <a16:creationId xmlns:a16="http://schemas.microsoft.com/office/drawing/2014/main" id="{F5732EDC-4390-4776-B168-2EAB1E44355A}"/>
              </a:ext>
            </a:extLst>
          </p:cNvPr>
          <p:cNvGrpSpPr/>
          <p:nvPr/>
        </p:nvGrpSpPr>
        <p:grpSpPr>
          <a:xfrm>
            <a:off x="3449973" y="3550569"/>
            <a:ext cx="6208299" cy="583544"/>
            <a:chOff x="3815733" y="3283607"/>
            <a:chExt cx="6208299" cy="583544"/>
          </a:xfrm>
        </p:grpSpPr>
        <p:sp>
          <p:nvSpPr>
            <p:cNvPr id="29" name="Rectangle 28">
              <a:extLst>
                <a:ext uri="{FF2B5EF4-FFF2-40B4-BE49-F238E27FC236}">
                  <a16:creationId xmlns:a16="http://schemas.microsoft.com/office/drawing/2014/main" id="{6535190C-B74D-4028-AAFE-CB296249BAEF}"/>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0" name="TextBox 29">
              <a:extLst>
                <a:ext uri="{FF2B5EF4-FFF2-40B4-BE49-F238E27FC236}">
                  <a16:creationId xmlns:a16="http://schemas.microsoft.com/office/drawing/2014/main" id="{2D51C958-8A66-4575-873F-F95B3940FF30}"/>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مفهوم الجودة في إدارة المشاريع</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1" name="Group 30">
            <a:extLst>
              <a:ext uri="{FF2B5EF4-FFF2-40B4-BE49-F238E27FC236}">
                <a16:creationId xmlns:a16="http://schemas.microsoft.com/office/drawing/2014/main" id="{8DAC2C0B-223B-45DB-86BB-BD5E79106FE8}"/>
              </a:ext>
            </a:extLst>
          </p:cNvPr>
          <p:cNvGrpSpPr/>
          <p:nvPr/>
        </p:nvGrpSpPr>
        <p:grpSpPr>
          <a:xfrm>
            <a:off x="3449973" y="4228148"/>
            <a:ext cx="6208299" cy="583544"/>
            <a:chOff x="3815733" y="3283607"/>
            <a:chExt cx="6208299" cy="583544"/>
          </a:xfrm>
        </p:grpSpPr>
        <p:sp>
          <p:nvSpPr>
            <p:cNvPr id="32" name="Rectangle 31">
              <a:extLst>
                <a:ext uri="{FF2B5EF4-FFF2-40B4-BE49-F238E27FC236}">
                  <a16:creationId xmlns:a16="http://schemas.microsoft.com/office/drawing/2014/main" id="{F3D217BE-6C3D-4C58-B693-9AAF03CBB637}"/>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3" name="TextBox 32">
              <a:extLst>
                <a:ext uri="{FF2B5EF4-FFF2-40B4-BE49-F238E27FC236}">
                  <a16:creationId xmlns:a16="http://schemas.microsoft.com/office/drawing/2014/main" id="{41B16B1C-D5DE-4015-B2AA-CE17A9275AAE}"/>
                </a:ext>
              </a:extLst>
            </p:cNvPr>
            <p:cNvSpPr txBox="1"/>
            <p:nvPr/>
          </p:nvSpPr>
          <p:spPr>
            <a:xfrm>
              <a:off x="3815733" y="3409896"/>
              <a:ext cx="6098344" cy="421654"/>
            </a:xfrm>
            <a:prstGeom prst="rect">
              <a:avLst/>
            </a:prstGeom>
            <a:noFill/>
          </p:spPr>
          <p:txBody>
            <a:bodyPr wrap="square">
              <a:spAutoFit/>
            </a:bodyPr>
            <a:lstStyle/>
            <a:p>
              <a:pPr marR="0" lvl="0" algn="r" rtl="1">
                <a:lnSpc>
                  <a:spcPct val="107000"/>
                </a:lnSpc>
                <a:spcBef>
                  <a:spcPts val="0"/>
                </a:spcBef>
                <a:spcAft>
                  <a:spcPts val="800"/>
                </a:spcAft>
                <a:buSzPts val="1600"/>
              </a:pPr>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تحديد معايير الجودة للمشروع</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4" name="Group 33">
            <a:extLst>
              <a:ext uri="{FF2B5EF4-FFF2-40B4-BE49-F238E27FC236}">
                <a16:creationId xmlns:a16="http://schemas.microsoft.com/office/drawing/2014/main" id="{E0C578C9-A341-43FF-A70B-004BA71229B4}"/>
              </a:ext>
            </a:extLst>
          </p:cNvPr>
          <p:cNvGrpSpPr/>
          <p:nvPr/>
        </p:nvGrpSpPr>
        <p:grpSpPr>
          <a:xfrm>
            <a:off x="3449973" y="4914424"/>
            <a:ext cx="6208299" cy="583544"/>
            <a:chOff x="3815733" y="3283607"/>
            <a:chExt cx="6208299" cy="583544"/>
          </a:xfrm>
        </p:grpSpPr>
        <p:sp>
          <p:nvSpPr>
            <p:cNvPr id="35" name="Rectangle 34">
              <a:extLst>
                <a:ext uri="{FF2B5EF4-FFF2-40B4-BE49-F238E27FC236}">
                  <a16:creationId xmlns:a16="http://schemas.microsoft.com/office/drawing/2014/main" id="{2E4117EE-C8BF-42E1-99B8-C3446F9927E1}"/>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6" name="TextBox 35">
              <a:extLst>
                <a:ext uri="{FF2B5EF4-FFF2-40B4-BE49-F238E27FC236}">
                  <a16:creationId xmlns:a16="http://schemas.microsoft.com/office/drawing/2014/main" id="{99E835E8-7991-40D1-8964-B4B083540BA3}"/>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ضمان الجودة ومراقبة الجودة</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grpSp>
        <p:nvGrpSpPr>
          <p:cNvPr id="37" name="Group 36">
            <a:extLst>
              <a:ext uri="{FF2B5EF4-FFF2-40B4-BE49-F238E27FC236}">
                <a16:creationId xmlns:a16="http://schemas.microsoft.com/office/drawing/2014/main" id="{D79010C1-E81E-459B-A0A8-6634C2881A62}"/>
              </a:ext>
            </a:extLst>
          </p:cNvPr>
          <p:cNvGrpSpPr/>
          <p:nvPr/>
        </p:nvGrpSpPr>
        <p:grpSpPr>
          <a:xfrm>
            <a:off x="3449973" y="5600700"/>
            <a:ext cx="6208299" cy="583544"/>
            <a:chOff x="3815733" y="3283607"/>
            <a:chExt cx="6208299" cy="583544"/>
          </a:xfrm>
        </p:grpSpPr>
        <p:sp>
          <p:nvSpPr>
            <p:cNvPr id="38" name="Rectangle 37">
              <a:extLst>
                <a:ext uri="{FF2B5EF4-FFF2-40B4-BE49-F238E27FC236}">
                  <a16:creationId xmlns:a16="http://schemas.microsoft.com/office/drawing/2014/main" id="{CF0E74C8-B9F8-432F-BF58-7071216150FC}"/>
                </a:ext>
              </a:extLst>
            </p:cNvPr>
            <p:cNvSpPr/>
            <p:nvPr/>
          </p:nvSpPr>
          <p:spPr>
            <a:xfrm>
              <a:off x="9968732" y="3283607"/>
              <a:ext cx="55300" cy="583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
          <p:nvSpPr>
            <p:cNvPr id="39" name="TextBox 38">
              <a:extLst>
                <a:ext uri="{FF2B5EF4-FFF2-40B4-BE49-F238E27FC236}">
                  <a16:creationId xmlns:a16="http://schemas.microsoft.com/office/drawing/2014/main" id="{2F2AD454-F2C7-4A62-91C1-8E50C09C86D8}"/>
                </a:ext>
              </a:extLst>
            </p:cNvPr>
            <p:cNvSpPr txBox="1"/>
            <p:nvPr/>
          </p:nvSpPr>
          <p:spPr>
            <a:xfrm>
              <a:off x="3815733" y="3409896"/>
              <a:ext cx="6098344" cy="400110"/>
            </a:xfrm>
            <a:prstGeom prst="rect">
              <a:avLst/>
            </a:prstGeom>
            <a:noFill/>
          </p:spPr>
          <p:txBody>
            <a:bodyPr wrap="square">
              <a:spAutoFit/>
            </a:bodyPr>
            <a:lstStyle/>
            <a:p>
              <a:pPr algn="r" rtl="1"/>
              <a:r>
                <a:rPr lang="ar-SY"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rPr>
                <a:t>أدوات وتقنيات إدارة الجودة</a:t>
              </a:r>
              <a:endParaRPr lang="en-US" sz="2000" dirty="0">
                <a:solidFill>
                  <a:schemeClr val="bg1"/>
                </a:solidFill>
                <a:effectLst>
                  <a:outerShdw blurRad="38100" dist="38100" dir="2700000" algn="tl">
                    <a:srgbClr val="000000">
                      <a:alpha val="43137"/>
                    </a:srgbClr>
                  </a:outerShdw>
                </a:effectLst>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grpSp>
      <p:sp>
        <p:nvSpPr>
          <p:cNvPr id="40" name="Rectangle 39">
            <a:extLst>
              <a:ext uri="{FF2B5EF4-FFF2-40B4-BE49-F238E27FC236}">
                <a16:creationId xmlns:a16="http://schemas.microsoft.com/office/drawing/2014/main" id="{9A77D2E6-6536-4AA5-8158-90A067256031}"/>
              </a:ext>
            </a:extLst>
          </p:cNvPr>
          <p:cNvSpPr/>
          <p:nvPr/>
        </p:nvSpPr>
        <p:spPr>
          <a:xfrm>
            <a:off x="9921223" y="1610044"/>
            <a:ext cx="80892" cy="1075032"/>
          </a:xfrm>
          <a:prstGeom prst="rect">
            <a:avLst/>
          </a:prstGeom>
          <a:solidFill>
            <a:srgbClr val="627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GE Dinar Two Medium" panose="020A0503020102020204" pitchFamily="18" charset="-78"/>
              <a:ea typeface="GE Dinar Two Medium" panose="020A0503020102020204" pitchFamily="18" charset="-78"/>
              <a:cs typeface="GE Dinar Two Medium" panose="020A0503020102020204" pitchFamily="18" charset="-78"/>
            </a:endParaRPr>
          </a:p>
        </p:txBody>
      </p:sp>
    </p:spTree>
    <p:extLst>
      <p:ext uri="{BB962C8B-B14F-4D97-AF65-F5344CB8AC3E}">
        <p14:creationId xmlns:p14="http://schemas.microsoft.com/office/powerpoint/2010/main" val="2987820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tube ">
            <a:extLst>
              <a:ext uri="{FF2B5EF4-FFF2-40B4-BE49-F238E27FC236}">
                <a16:creationId xmlns:a16="http://schemas.microsoft.com/office/drawing/2014/main" id="{53EFD4E6-E4DD-4D4F-8B51-C5D3FE82010B}"/>
              </a:ext>
            </a:extLst>
          </p:cNvPr>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08773" y="2877929"/>
            <a:ext cx="2043938" cy="2043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90DE40-7F1E-4239-9133-4AAEC1420844}"/>
              </a:ext>
            </a:extLst>
          </p:cNvPr>
          <p:cNvSpPr txBox="1"/>
          <p:nvPr/>
        </p:nvSpPr>
        <p:spPr>
          <a:xfrm>
            <a:off x="1199536" y="2487204"/>
            <a:ext cx="6091084" cy="941796"/>
          </a:xfrm>
          <a:prstGeom prst="rect">
            <a:avLst/>
          </a:prstGeom>
          <a:noFill/>
        </p:spPr>
        <p:txBody>
          <a:bodyPr wrap="square">
            <a:spAutoFit/>
          </a:bodyPr>
          <a:lstStyle>
            <a:defPPr>
              <a:defRPr lang="en-US"/>
            </a:defPPr>
            <a:lvl1pPr marR="0" algn="ctr">
              <a:lnSpc>
                <a:spcPct val="115000"/>
              </a:lnSpc>
              <a:spcBef>
                <a:spcPts val="0"/>
              </a:spcBef>
              <a:spcAft>
                <a:spcPts val="0"/>
              </a:spcAft>
              <a:defRPr sz="2400" b="1">
                <a:solidFill>
                  <a:srgbClr val="1E3D6A"/>
                </a:solidFill>
                <a:effectLst/>
                <a:latin typeface="Times New Roman" panose="02020603050405020304" pitchFamily="18" charset="0"/>
                <a:ea typeface="Calibri" panose="020F0502020204030204" pitchFamily="34" charset="0"/>
                <a:cs typeface="GE Dinar Two Medium" panose="020A0503020102020204" pitchFamily="18" charset="-78"/>
              </a:defRPr>
            </a:lvl1pPr>
          </a:lstStyle>
          <a:p>
            <a:pPr rtl="1"/>
            <a:r>
              <a:rPr lang="ar-SY"/>
              <a:t>مقطع الفيديو الآتي يقدم معلومات عن إدارة جودة المشروع:</a:t>
            </a:r>
            <a:endParaRPr lang="en-US"/>
          </a:p>
        </p:txBody>
      </p:sp>
      <p:sp>
        <p:nvSpPr>
          <p:cNvPr id="4" name="TextBox 3">
            <a:extLst>
              <a:ext uri="{FF2B5EF4-FFF2-40B4-BE49-F238E27FC236}">
                <a16:creationId xmlns:a16="http://schemas.microsoft.com/office/drawing/2014/main" id="{46AC71B9-84C2-404D-9C97-1B41B0B067AC}"/>
              </a:ext>
            </a:extLst>
          </p:cNvPr>
          <p:cNvSpPr txBox="1"/>
          <p:nvPr/>
        </p:nvSpPr>
        <p:spPr>
          <a:xfrm>
            <a:off x="750764" y="4708113"/>
            <a:ext cx="7405094" cy="587853"/>
          </a:xfrm>
          <a:prstGeom prst="rect">
            <a:avLst/>
          </a:prstGeom>
          <a:noFill/>
        </p:spPr>
        <p:txBody>
          <a:bodyPr wrap="square">
            <a:spAutoFit/>
          </a:bodyPr>
          <a:lstStyle>
            <a:defPPr>
              <a:defRPr lang="en-US"/>
            </a:defPPr>
            <a:lvl1pPr marR="0" algn="ctr" rtl="1">
              <a:lnSpc>
                <a:spcPct val="115000"/>
              </a:lnSpc>
              <a:spcBef>
                <a:spcPts val="0"/>
              </a:spcBef>
              <a:spcAft>
                <a:spcPts val="0"/>
              </a:spcAft>
              <a:defRPr sz="2800" b="1" u="sng">
                <a:solidFill>
                  <a:srgbClr val="0070C0"/>
                </a:solidFill>
                <a:effectLst/>
                <a:latin typeface="Sakkal Majalla" panose="02000000000000000000" pitchFamily="2" charset="-78"/>
                <a:ea typeface="Calibri" panose="020F0502020204030204" pitchFamily="34" charset="0"/>
                <a:cs typeface="Sakkal Majalla" panose="02000000000000000000" pitchFamily="2" charset="-78"/>
              </a:defRPr>
            </a:lvl1pPr>
          </a:lstStyle>
          <a:p>
            <a:r>
              <a:rPr lang="en-US">
                <a:hlinkClick r:id="rId4">
                  <a:extLst>
                    <a:ext uri="{A12FA001-AC4F-418D-AE19-62706E023703}">
                      <ahyp:hlinkClr xmlns:ahyp="http://schemas.microsoft.com/office/drawing/2018/hyperlinkcolor" val="tx"/>
                    </a:ext>
                  </a:extLst>
                </a:hlinkClick>
              </a:rPr>
              <a:t>https://youtu.be/dA0TDBPeKrc?si=K3lqI-s1g-cxzRGY</a:t>
            </a:r>
            <a:endParaRPr lang="en-US"/>
          </a:p>
        </p:txBody>
      </p:sp>
      <p:pic>
        <p:nvPicPr>
          <p:cNvPr id="7" name="Picture 6">
            <a:extLst>
              <a:ext uri="{FF2B5EF4-FFF2-40B4-BE49-F238E27FC236}">
                <a16:creationId xmlns:a16="http://schemas.microsoft.com/office/drawing/2014/main" id="{8149C2E5-3DAB-4798-AA53-40FFCD694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1980" y="1746520"/>
            <a:ext cx="4956056" cy="4956056"/>
          </a:xfrm>
          <a:prstGeom prst="rect">
            <a:avLst/>
          </a:prstGeom>
        </p:spPr>
      </p:pic>
      <p:sp>
        <p:nvSpPr>
          <p:cNvPr id="8" name="TextBox 7">
            <a:extLst>
              <a:ext uri="{FF2B5EF4-FFF2-40B4-BE49-F238E27FC236}">
                <a16:creationId xmlns:a16="http://schemas.microsoft.com/office/drawing/2014/main" id="{AD509E51-EB0A-4782-B145-451D41C86987}"/>
              </a:ext>
            </a:extLst>
          </p:cNvPr>
          <p:cNvSpPr txBox="1"/>
          <p:nvPr/>
        </p:nvSpPr>
        <p:spPr>
          <a:xfrm>
            <a:off x="14119123" y="2494970"/>
            <a:ext cx="5108431" cy="3347070"/>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تُعرف الجودة في إدارة المشاريع بأنها مدى تلبية نتائج المشروع وتسليمه للمتطلبات والمعايير المحددة مسبقاً من قبل العميل أو الجهة المعنية. وتشمل هذه المعايير جودة المنتج النهائي، التزام المشروع بالجدول الزمني والميزانية المخطط لها، وكذلك مدى رضا العميل عن عملية التنفيذ والتسليم</a:t>
            </a:r>
            <a:endParaRPr lang="en-US" dirty="0"/>
          </a:p>
        </p:txBody>
      </p:sp>
    </p:spTree>
    <p:extLst>
      <p:ext uri="{BB962C8B-B14F-4D97-AF65-F5344CB8AC3E}">
        <p14:creationId xmlns:p14="http://schemas.microsoft.com/office/powerpoint/2010/main" val="2436404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Y" sz="2400" b="1" dirty="0">
                  <a:solidFill>
                    <a:srgbClr val="627383"/>
                  </a:solidFill>
                  <a:latin typeface="Times New Roman" panose="02020603050405020304" pitchFamily="18" charset="0"/>
                  <a:cs typeface="GE Dinar Two Medium" panose="020A0503020102020204" pitchFamily="18" charset="-78"/>
                </a:rPr>
                <a:t>مفهوم الجودة في إدارة المشاريع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B00139E7-180F-474F-A8AD-70CA10696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775" y="1746520"/>
            <a:ext cx="4956056" cy="4956056"/>
          </a:xfrm>
          <a:prstGeom prst="rect">
            <a:avLst/>
          </a:prstGeom>
        </p:spPr>
      </p:pic>
      <p:sp>
        <p:nvSpPr>
          <p:cNvPr id="27" name="TextBox 26">
            <a:extLst>
              <a:ext uri="{FF2B5EF4-FFF2-40B4-BE49-F238E27FC236}">
                <a16:creationId xmlns:a16="http://schemas.microsoft.com/office/drawing/2014/main" id="{413EEC5F-E71B-45AF-8E2F-A4FCE20EBD95}"/>
              </a:ext>
            </a:extLst>
          </p:cNvPr>
          <p:cNvSpPr txBox="1"/>
          <p:nvPr/>
        </p:nvSpPr>
        <p:spPr>
          <a:xfrm>
            <a:off x="6096000" y="2494970"/>
            <a:ext cx="5108431" cy="2239074"/>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a:t>تُعرف الجودة في إدارة المشاريع بأنها مدى تلبية نتائج المشروع وتسليمه للمتطلبات والمعايير المحددة مسبقاً من قبل العميل أو الجهة المعنية. وتشمل هذه المعايير جودة المنتج النهائي، التزام المشروع بالجدول الزمني والميزانية المخطط لها، وكذلك مدى رضا العميل عن عملية التنفيذ والتسليم</a:t>
            </a:r>
            <a:endParaRPr lang="en-US" dirty="0"/>
          </a:p>
        </p:txBody>
      </p:sp>
    </p:spTree>
    <p:extLst>
      <p:ext uri="{BB962C8B-B14F-4D97-AF65-F5344CB8AC3E}">
        <p14:creationId xmlns:p14="http://schemas.microsoft.com/office/powerpoint/2010/main" val="513085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أهمية الجودة في إدارة المشاريع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pic>
        <p:nvPicPr>
          <p:cNvPr id="3" name="Picture 2">
            <a:extLst>
              <a:ext uri="{FF2B5EF4-FFF2-40B4-BE49-F238E27FC236}">
                <a16:creationId xmlns:a16="http://schemas.microsoft.com/office/drawing/2014/main" id="{B00139E7-180F-474F-A8AD-70CA10696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387" y="1746520"/>
            <a:ext cx="4956056" cy="4956056"/>
          </a:xfrm>
          <a:prstGeom prst="rect">
            <a:avLst/>
          </a:prstGeom>
        </p:spPr>
      </p:pic>
      <p:sp>
        <p:nvSpPr>
          <p:cNvPr id="27" name="TextBox 26">
            <a:extLst>
              <a:ext uri="{FF2B5EF4-FFF2-40B4-BE49-F238E27FC236}">
                <a16:creationId xmlns:a16="http://schemas.microsoft.com/office/drawing/2014/main" id="{413EEC5F-E71B-45AF-8E2F-A4FCE20EBD95}"/>
              </a:ext>
            </a:extLst>
          </p:cNvPr>
          <p:cNvSpPr txBox="1"/>
          <p:nvPr/>
        </p:nvSpPr>
        <p:spPr>
          <a:xfrm>
            <a:off x="13470194" y="2494970"/>
            <a:ext cx="5108431" cy="2239074"/>
          </a:xfrm>
          <a:prstGeom prst="rect">
            <a:avLst/>
          </a:prstGeom>
          <a:noFill/>
        </p:spPr>
        <p:txBody>
          <a:bodyPr wrap="square">
            <a:spAutoFit/>
          </a:bodyPr>
          <a:lstStyle>
            <a:defPPr>
              <a:defRPr lang="en-US"/>
            </a:defPPr>
            <a:lvl1pPr algn="just" rtl="1">
              <a:lnSpc>
                <a:spcPct val="200000"/>
              </a:lnSpc>
              <a:defRPr>
                <a:solidFill>
                  <a:srgbClr val="000000"/>
                </a:solidFill>
                <a:effectLst/>
                <a:latin typeface="Simplified Arabic" panose="02020603050405020304" pitchFamily="18" charset="-78"/>
                <a:ea typeface="Calibri" panose="020F0502020204030204" pitchFamily="34" charset="0"/>
                <a:cs typeface="GE Dinar Two Medium" panose="020A0503020102020204" pitchFamily="18" charset="-78"/>
              </a:defRPr>
            </a:lvl1pPr>
          </a:lstStyle>
          <a:p>
            <a:r>
              <a:rPr lang="ar-SA" dirty="0"/>
              <a:t>تُعرف الجودة في إدارة المشاريع بأنها مدى تلبية نتائج المشروع وتسليمه للمتطلبات والمعايير المحددة مسبقاً من قبل العميل أو الجهة المعنية. وتشمل هذه المعايير جودة المنتج النهائي، التزام المشروع بالجدول الزمني والميزانية المخطط لها، وكذلك مدى رضا العميل عن عملية التنفيذ والتسليم</a:t>
            </a:r>
            <a:endParaRPr lang="en-US" dirty="0"/>
          </a:p>
        </p:txBody>
      </p:sp>
      <p:grpSp>
        <p:nvGrpSpPr>
          <p:cNvPr id="4" name="Group 3">
            <a:extLst>
              <a:ext uri="{FF2B5EF4-FFF2-40B4-BE49-F238E27FC236}">
                <a16:creationId xmlns:a16="http://schemas.microsoft.com/office/drawing/2014/main" id="{55D61737-196F-4F89-82B4-EA97B56D38F8}"/>
              </a:ext>
            </a:extLst>
          </p:cNvPr>
          <p:cNvGrpSpPr/>
          <p:nvPr/>
        </p:nvGrpSpPr>
        <p:grpSpPr>
          <a:xfrm>
            <a:off x="6951477" y="2494970"/>
            <a:ext cx="2927214" cy="3324093"/>
            <a:chOff x="6951477" y="2494970"/>
            <a:chExt cx="2927214" cy="3324093"/>
          </a:xfrm>
        </p:grpSpPr>
        <p:grpSp>
          <p:nvGrpSpPr>
            <p:cNvPr id="35" name="مجموعة 39">
              <a:extLst>
                <a:ext uri="{FF2B5EF4-FFF2-40B4-BE49-F238E27FC236}">
                  <a16:creationId xmlns:a16="http://schemas.microsoft.com/office/drawing/2014/main" id="{5EE924F8-0301-486B-85EF-5366694E49CF}"/>
                </a:ext>
              </a:extLst>
            </p:cNvPr>
            <p:cNvGrpSpPr/>
            <p:nvPr/>
          </p:nvGrpSpPr>
          <p:grpSpPr>
            <a:xfrm>
              <a:off x="7699889" y="2494970"/>
              <a:ext cx="1467126" cy="1466944"/>
              <a:chOff x="3624966" y="0"/>
              <a:chExt cx="668348" cy="668348"/>
            </a:xfrm>
          </p:grpSpPr>
          <p:sp>
            <p:nvSpPr>
              <p:cNvPr id="40" name="شكل بيضاوي 44">
                <a:extLst>
                  <a:ext uri="{FF2B5EF4-FFF2-40B4-BE49-F238E27FC236}">
                    <a16:creationId xmlns:a16="http://schemas.microsoft.com/office/drawing/2014/main" id="{B1D73C14-16BD-4A80-A301-D8278DD6C0D9}"/>
                  </a:ext>
                </a:extLst>
              </p:cNvPr>
              <p:cNvSpPr/>
              <p:nvPr/>
            </p:nvSpPr>
            <p:spPr>
              <a:xfrm>
                <a:off x="3624966" y="0"/>
                <a:ext cx="668348" cy="668348"/>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1" name="شكل بيضاوي 45">
                <a:extLst>
                  <a:ext uri="{FF2B5EF4-FFF2-40B4-BE49-F238E27FC236}">
                    <a16:creationId xmlns:a16="http://schemas.microsoft.com/office/drawing/2014/main" id="{DFF73B6A-37CF-4475-9CBC-4B814402EBD8}"/>
                  </a:ext>
                </a:extLst>
              </p:cNvPr>
              <p:cNvSpPr/>
              <p:nvPr/>
            </p:nvSpPr>
            <p:spPr>
              <a:xfrm>
                <a:off x="3624966" y="0"/>
                <a:ext cx="668348" cy="668348"/>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37" name="مربع نص 41">
              <a:extLst>
                <a:ext uri="{FF2B5EF4-FFF2-40B4-BE49-F238E27FC236}">
                  <a16:creationId xmlns:a16="http://schemas.microsoft.com/office/drawing/2014/main" id="{B268E1D8-A594-4ED1-BFBA-CB32D352342B}"/>
                </a:ext>
              </a:extLst>
            </p:cNvPr>
            <p:cNvSpPr txBox="1"/>
            <p:nvPr/>
          </p:nvSpPr>
          <p:spPr>
            <a:xfrm>
              <a:off x="6951477" y="4452536"/>
              <a:ext cx="2927214" cy="1366527"/>
            </a:xfrm>
            <a:prstGeom prst="rect">
              <a:avLst/>
            </a:prstGeom>
            <a:noFill/>
          </p:spPr>
          <p:txBody>
            <a:bodyPr wrap="square">
              <a:sp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الحفاظ على الميزانية والجدول الزمني</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2" name="Graphic 3" descr="Coins with solid fill">
              <a:extLst>
                <a:ext uri="{FF2B5EF4-FFF2-40B4-BE49-F238E27FC236}">
                  <a16:creationId xmlns:a16="http://schemas.microsoft.com/office/drawing/2014/main" id="{B50DA05C-5DF4-4155-8E33-441C4C879F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54647" y="2709820"/>
              <a:ext cx="1108159" cy="1108070"/>
            </a:xfrm>
            <a:prstGeom prst="rect">
              <a:avLst/>
            </a:prstGeom>
          </p:spPr>
        </p:pic>
      </p:grpSp>
      <p:grpSp>
        <p:nvGrpSpPr>
          <p:cNvPr id="7" name="Group 6">
            <a:extLst>
              <a:ext uri="{FF2B5EF4-FFF2-40B4-BE49-F238E27FC236}">
                <a16:creationId xmlns:a16="http://schemas.microsoft.com/office/drawing/2014/main" id="{AAD829CC-9F45-4974-9C57-7EB05C9E6CD5}"/>
              </a:ext>
            </a:extLst>
          </p:cNvPr>
          <p:cNvGrpSpPr/>
          <p:nvPr/>
        </p:nvGrpSpPr>
        <p:grpSpPr>
          <a:xfrm>
            <a:off x="2711775" y="2494970"/>
            <a:ext cx="2493601" cy="2909841"/>
            <a:chOff x="2711775" y="2494970"/>
            <a:chExt cx="2493601" cy="2909841"/>
          </a:xfrm>
        </p:grpSpPr>
        <p:grpSp>
          <p:nvGrpSpPr>
            <p:cNvPr id="30" name="مجموعة 34">
              <a:extLst>
                <a:ext uri="{FF2B5EF4-FFF2-40B4-BE49-F238E27FC236}">
                  <a16:creationId xmlns:a16="http://schemas.microsoft.com/office/drawing/2014/main" id="{EED4AA27-828C-4853-833C-770343CD0DB5}"/>
                </a:ext>
              </a:extLst>
            </p:cNvPr>
            <p:cNvGrpSpPr/>
            <p:nvPr/>
          </p:nvGrpSpPr>
          <p:grpSpPr>
            <a:xfrm>
              <a:off x="3152932" y="2494970"/>
              <a:ext cx="1467126" cy="1466944"/>
              <a:chOff x="1407605" y="0"/>
              <a:chExt cx="668348" cy="668348"/>
            </a:xfrm>
          </p:grpSpPr>
          <p:sp>
            <p:nvSpPr>
              <p:cNvPr id="44" name="شكل بيضاوي 48">
                <a:extLst>
                  <a:ext uri="{FF2B5EF4-FFF2-40B4-BE49-F238E27FC236}">
                    <a16:creationId xmlns:a16="http://schemas.microsoft.com/office/drawing/2014/main" id="{0746AF7E-CC5F-4425-B5C2-AEF28AE107C3}"/>
                  </a:ext>
                </a:extLst>
              </p:cNvPr>
              <p:cNvSpPr/>
              <p:nvPr/>
            </p:nvSpPr>
            <p:spPr>
              <a:xfrm>
                <a:off x="1407605" y="0"/>
                <a:ext cx="668348" cy="668348"/>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5" name="شكل بيضاوي 49">
                <a:extLst>
                  <a:ext uri="{FF2B5EF4-FFF2-40B4-BE49-F238E27FC236}">
                    <a16:creationId xmlns:a16="http://schemas.microsoft.com/office/drawing/2014/main" id="{CC19F1E6-BBD3-4642-8955-6262B219F779}"/>
                  </a:ext>
                </a:extLst>
              </p:cNvPr>
              <p:cNvSpPr/>
              <p:nvPr/>
            </p:nvSpPr>
            <p:spPr>
              <a:xfrm>
                <a:off x="1407605" y="0"/>
                <a:ext cx="668348" cy="668348"/>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33" name="مربع نص 37">
              <a:extLst>
                <a:ext uri="{FF2B5EF4-FFF2-40B4-BE49-F238E27FC236}">
                  <a16:creationId xmlns:a16="http://schemas.microsoft.com/office/drawing/2014/main" id="{CA290CDC-68F1-43C1-B228-97262CE783FA}"/>
                </a:ext>
              </a:extLst>
            </p:cNvPr>
            <p:cNvSpPr txBox="1"/>
            <p:nvPr/>
          </p:nvSpPr>
          <p:spPr>
            <a:xfrm>
              <a:off x="2711775" y="4463014"/>
              <a:ext cx="2493601" cy="941797"/>
            </a:xfrm>
            <a:prstGeom prst="rect">
              <a:avLst/>
            </a:prstGeom>
            <a:noFill/>
          </p:spPr>
          <p:txBody>
            <a:bodyPr wrap="square">
              <a:sp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تعزيز سمعة المنظمة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3" name="Graphic 154" descr="Target Audience with solid fill">
              <a:extLst>
                <a:ext uri="{FF2B5EF4-FFF2-40B4-BE49-F238E27FC236}">
                  <a16:creationId xmlns:a16="http://schemas.microsoft.com/office/drawing/2014/main" id="{0DCFB67A-9058-46B0-9B69-B2D6FF62DD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0722" y="2748439"/>
              <a:ext cx="1099301" cy="1099212"/>
            </a:xfrm>
            <a:prstGeom prst="rect">
              <a:avLst/>
            </a:prstGeom>
          </p:spPr>
        </p:pic>
      </p:grpSp>
      <p:grpSp>
        <p:nvGrpSpPr>
          <p:cNvPr id="6" name="Group 5">
            <a:extLst>
              <a:ext uri="{FF2B5EF4-FFF2-40B4-BE49-F238E27FC236}">
                <a16:creationId xmlns:a16="http://schemas.microsoft.com/office/drawing/2014/main" id="{648F0B4B-EF26-4A07-AD62-42EC370A529F}"/>
              </a:ext>
            </a:extLst>
          </p:cNvPr>
          <p:cNvGrpSpPr/>
          <p:nvPr/>
        </p:nvGrpSpPr>
        <p:grpSpPr>
          <a:xfrm>
            <a:off x="4766182" y="2494970"/>
            <a:ext cx="2742310" cy="2925307"/>
            <a:chOff x="4766182" y="2494970"/>
            <a:chExt cx="2742310" cy="2925307"/>
          </a:xfrm>
        </p:grpSpPr>
        <p:sp>
          <p:nvSpPr>
            <p:cNvPr id="32" name="مربع نص 36">
              <a:extLst>
                <a:ext uri="{FF2B5EF4-FFF2-40B4-BE49-F238E27FC236}">
                  <a16:creationId xmlns:a16="http://schemas.microsoft.com/office/drawing/2014/main" id="{A012E274-0274-4679-8B93-6F86FD137BDD}"/>
                </a:ext>
              </a:extLst>
            </p:cNvPr>
            <p:cNvSpPr txBox="1"/>
            <p:nvPr/>
          </p:nvSpPr>
          <p:spPr>
            <a:xfrm>
              <a:off x="4766182" y="4478480"/>
              <a:ext cx="2742310" cy="941797"/>
            </a:xfrm>
            <a:prstGeom prst="rect">
              <a:avLst/>
            </a:prstGeom>
          </p:spPr>
          <p:txBody>
            <a:bodyPr wrap="square">
              <a:sp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تحسين الإنتاجية والكفاءة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5" name="Group 4">
              <a:extLst>
                <a:ext uri="{FF2B5EF4-FFF2-40B4-BE49-F238E27FC236}">
                  <a16:creationId xmlns:a16="http://schemas.microsoft.com/office/drawing/2014/main" id="{03E69904-D4F8-4FBC-8B08-BD4E89965C0A}"/>
                </a:ext>
              </a:extLst>
            </p:cNvPr>
            <p:cNvGrpSpPr/>
            <p:nvPr/>
          </p:nvGrpSpPr>
          <p:grpSpPr>
            <a:xfrm>
              <a:off x="5431989" y="2494970"/>
              <a:ext cx="1467126" cy="1466944"/>
              <a:chOff x="5431989" y="2494970"/>
              <a:chExt cx="1467126" cy="1466944"/>
            </a:xfrm>
          </p:grpSpPr>
          <p:grpSp>
            <p:nvGrpSpPr>
              <p:cNvPr id="29" name="مجموعة 33">
                <a:extLst>
                  <a:ext uri="{FF2B5EF4-FFF2-40B4-BE49-F238E27FC236}">
                    <a16:creationId xmlns:a16="http://schemas.microsoft.com/office/drawing/2014/main" id="{85C108C9-A6E0-4B0B-94AB-5F66C426D29F}"/>
                  </a:ext>
                </a:extLst>
              </p:cNvPr>
              <p:cNvGrpSpPr/>
              <p:nvPr/>
            </p:nvGrpSpPr>
            <p:grpSpPr>
              <a:xfrm>
                <a:off x="5431989" y="2494970"/>
                <a:ext cx="1467126" cy="1466944"/>
                <a:chOff x="2519006" y="0"/>
                <a:chExt cx="668348" cy="668348"/>
              </a:xfrm>
            </p:grpSpPr>
            <p:sp>
              <p:nvSpPr>
                <p:cNvPr id="46" name="شكل بيضاوي 50">
                  <a:extLst>
                    <a:ext uri="{FF2B5EF4-FFF2-40B4-BE49-F238E27FC236}">
                      <a16:creationId xmlns:a16="http://schemas.microsoft.com/office/drawing/2014/main" id="{24396D69-176F-4CFE-8AD5-EA6129BDC0F1}"/>
                    </a:ext>
                  </a:extLst>
                </p:cNvPr>
                <p:cNvSpPr/>
                <p:nvPr/>
              </p:nvSpPr>
              <p:spPr>
                <a:xfrm>
                  <a:off x="2519006" y="0"/>
                  <a:ext cx="668348" cy="668348"/>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7" name="شكل بيضاوي 51">
                  <a:extLst>
                    <a:ext uri="{FF2B5EF4-FFF2-40B4-BE49-F238E27FC236}">
                      <a16:creationId xmlns:a16="http://schemas.microsoft.com/office/drawing/2014/main" id="{DC0913BB-70D3-43FF-B0A0-C2B85C53833D}"/>
                    </a:ext>
                  </a:extLst>
                </p:cNvPr>
                <p:cNvSpPr/>
                <p:nvPr/>
              </p:nvSpPr>
              <p:spPr>
                <a:xfrm>
                  <a:off x="2519006" y="0"/>
                  <a:ext cx="668348" cy="668348"/>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pic>
            <p:nvPicPr>
              <p:cNvPr id="24" name="Graphic 93" descr="Business Growth with solid fill">
                <a:extLst>
                  <a:ext uri="{FF2B5EF4-FFF2-40B4-BE49-F238E27FC236}">
                    <a16:creationId xmlns:a16="http://schemas.microsoft.com/office/drawing/2014/main" id="{E6F739FD-63C2-4FD5-8891-EC6298B960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17104" y="2833680"/>
                <a:ext cx="997502" cy="997376"/>
              </a:xfrm>
              <a:prstGeom prst="rect">
                <a:avLst/>
              </a:prstGeom>
            </p:spPr>
          </p:pic>
        </p:grpSp>
      </p:grpSp>
      <p:grpSp>
        <p:nvGrpSpPr>
          <p:cNvPr id="2" name="Group 1">
            <a:extLst>
              <a:ext uri="{FF2B5EF4-FFF2-40B4-BE49-F238E27FC236}">
                <a16:creationId xmlns:a16="http://schemas.microsoft.com/office/drawing/2014/main" id="{74AC5015-7617-481D-B9E4-89171D4E7447}"/>
              </a:ext>
            </a:extLst>
          </p:cNvPr>
          <p:cNvGrpSpPr/>
          <p:nvPr/>
        </p:nvGrpSpPr>
        <p:grpSpPr>
          <a:xfrm>
            <a:off x="9694958" y="2494970"/>
            <a:ext cx="2230568" cy="2899369"/>
            <a:chOff x="9694958" y="2494970"/>
            <a:chExt cx="2230568" cy="2899369"/>
          </a:xfrm>
        </p:grpSpPr>
        <p:sp>
          <p:nvSpPr>
            <p:cNvPr id="28" name="مربع نص 31">
              <a:extLst>
                <a:ext uri="{FF2B5EF4-FFF2-40B4-BE49-F238E27FC236}">
                  <a16:creationId xmlns:a16="http://schemas.microsoft.com/office/drawing/2014/main" id="{07579420-BBEC-4611-AA28-41E8B55777C5}"/>
                </a:ext>
              </a:extLst>
            </p:cNvPr>
            <p:cNvSpPr txBox="1"/>
            <p:nvPr/>
          </p:nvSpPr>
          <p:spPr>
            <a:xfrm>
              <a:off x="9694958" y="4452542"/>
              <a:ext cx="2230568" cy="941797"/>
            </a:xfrm>
            <a:prstGeom prst="rect">
              <a:avLst/>
            </a:prstGeom>
          </p:spPr>
          <p:txBody>
            <a:bodyPr wrap="square">
              <a:sp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تحقيق رضا العميل</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nvGrpSpPr>
            <p:cNvPr id="36" name="مجموعة 40">
              <a:extLst>
                <a:ext uri="{FF2B5EF4-FFF2-40B4-BE49-F238E27FC236}">
                  <a16:creationId xmlns:a16="http://schemas.microsoft.com/office/drawing/2014/main" id="{C9452282-B9AA-4D54-B5FC-1A9A5EA6A75F}"/>
                </a:ext>
              </a:extLst>
            </p:cNvPr>
            <p:cNvGrpSpPr/>
            <p:nvPr/>
          </p:nvGrpSpPr>
          <p:grpSpPr>
            <a:xfrm>
              <a:off x="9967790" y="2494970"/>
              <a:ext cx="1467126" cy="1466944"/>
              <a:chOff x="4730927" y="0"/>
              <a:chExt cx="668348" cy="668348"/>
            </a:xfrm>
          </p:grpSpPr>
          <p:sp>
            <p:nvSpPr>
              <p:cNvPr id="38" name="شكل بيضاوي 42">
                <a:extLst>
                  <a:ext uri="{FF2B5EF4-FFF2-40B4-BE49-F238E27FC236}">
                    <a16:creationId xmlns:a16="http://schemas.microsoft.com/office/drawing/2014/main" id="{20749A2B-6F70-4FAD-AD3A-E95E41812157}"/>
                  </a:ext>
                </a:extLst>
              </p:cNvPr>
              <p:cNvSpPr/>
              <p:nvPr/>
            </p:nvSpPr>
            <p:spPr>
              <a:xfrm>
                <a:off x="4730927" y="0"/>
                <a:ext cx="668348" cy="668348"/>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39" name="شكل بيضاوي 43">
                <a:extLst>
                  <a:ext uri="{FF2B5EF4-FFF2-40B4-BE49-F238E27FC236}">
                    <a16:creationId xmlns:a16="http://schemas.microsoft.com/office/drawing/2014/main" id="{D5B532F5-29E8-4EC9-8951-35E8CF04A02F}"/>
                  </a:ext>
                </a:extLst>
              </p:cNvPr>
              <p:cNvSpPr/>
              <p:nvPr/>
            </p:nvSpPr>
            <p:spPr>
              <a:xfrm>
                <a:off x="4730927" y="0"/>
                <a:ext cx="668348" cy="668348"/>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pic>
          <p:nvPicPr>
            <p:cNvPr id="25" name="Graphic 21" descr="Group brainstorm with solid fill">
              <a:extLst>
                <a:ext uri="{FF2B5EF4-FFF2-40B4-BE49-F238E27FC236}">
                  <a16:creationId xmlns:a16="http://schemas.microsoft.com/office/drawing/2014/main" id="{B0F81D8B-6DEA-4FD2-B955-27E1A5E42B1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79494" y="2681994"/>
              <a:ext cx="1062531" cy="1062429"/>
            </a:xfrm>
            <a:prstGeom prst="rect">
              <a:avLst/>
            </a:prstGeom>
          </p:spPr>
        </p:pic>
      </p:grpSp>
      <p:grpSp>
        <p:nvGrpSpPr>
          <p:cNvPr id="48" name="Group 47">
            <a:extLst>
              <a:ext uri="{FF2B5EF4-FFF2-40B4-BE49-F238E27FC236}">
                <a16:creationId xmlns:a16="http://schemas.microsoft.com/office/drawing/2014/main" id="{FF324FD8-F867-4CE8-BEBC-052B3DC4BD82}"/>
              </a:ext>
            </a:extLst>
          </p:cNvPr>
          <p:cNvGrpSpPr/>
          <p:nvPr/>
        </p:nvGrpSpPr>
        <p:grpSpPr>
          <a:xfrm>
            <a:off x="266474" y="2494970"/>
            <a:ext cx="2823043" cy="2469075"/>
            <a:chOff x="266474" y="2494970"/>
            <a:chExt cx="2823043" cy="2469075"/>
          </a:xfrm>
        </p:grpSpPr>
        <p:grpSp>
          <p:nvGrpSpPr>
            <p:cNvPr id="31" name="مجموعة 35">
              <a:extLst>
                <a:ext uri="{FF2B5EF4-FFF2-40B4-BE49-F238E27FC236}">
                  <a16:creationId xmlns:a16="http://schemas.microsoft.com/office/drawing/2014/main" id="{5E50D2F0-56A1-4AA9-86D7-F9265ADC0FEA}"/>
                </a:ext>
              </a:extLst>
            </p:cNvPr>
            <p:cNvGrpSpPr/>
            <p:nvPr/>
          </p:nvGrpSpPr>
          <p:grpSpPr>
            <a:xfrm>
              <a:off x="873862" y="2494970"/>
              <a:ext cx="1467138" cy="1466944"/>
              <a:chOff x="296198" y="0"/>
              <a:chExt cx="668354" cy="668348"/>
            </a:xfrm>
          </p:grpSpPr>
          <p:sp>
            <p:nvSpPr>
              <p:cNvPr id="42" name="شكل بيضاوي 46">
                <a:extLst>
                  <a:ext uri="{FF2B5EF4-FFF2-40B4-BE49-F238E27FC236}">
                    <a16:creationId xmlns:a16="http://schemas.microsoft.com/office/drawing/2014/main" id="{4D516313-8DDD-4E76-A02F-3AF5D2404FCD}"/>
                  </a:ext>
                </a:extLst>
              </p:cNvPr>
              <p:cNvSpPr/>
              <p:nvPr/>
            </p:nvSpPr>
            <p:spPr>
              <a:xfrm>
                <a:off x="296198" y="0"/>
                <a:ext cx="668348" cy="668348"/>
              </a:xfrm>
              <a:prstGeom prst="ellipse">
                <a:avLst/>
              </a:prstGeom>
              <a:solidFill>
                <a:srgbClr val="99BCDA"/>
              </a:solidFill>
              <a:ln w="57150">
                <a:solidFill>
                  <a:srgbClr val="99BCDA"/>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sp>
            <p:nvSpPr>
              <p:cNvPr id="43" name="شكل بيضاوي 47">
                <a:extLst>
                  <a:ext uri="{FF2B5EF4-FFF2-40B4-BE49-F238E27FC236}">
                    <a16:creationId xmlns:a16="http://schemas.microsoft.com/office/drawing/2014/main" id="{ED7A6DCB-EF07-4BE2-A1F5-AD835A9F803F}"/>
                  </a:ext>
                </a:extLst>
              </p:cNvPr>
              <p:cNvSpPr/>
              <p:nvPr/>
            </p:nvSpPr>
            <p:spPr>
              <a:xfrm>
                <a:off x="296204" y="0"/>
                <a:ext cx="668348" cy="668348"/>
              </a:xfrm>
              <a:prstGeom prst="ellipse">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endParaRPr lang="en-US" sz="2400"/>
              </a:p>
            </p:txBody>
          </p:sp>
        </p:grpSp>
        <p:sp>
          <p:nvSpPr>
            <p:cNvPr id="34" name="مربع نص 38">
              <a:extLst>
                <a:ext uri="{FF2B5EF4-FFF2-40B4-BE49-F238E27FC236}">
                  <a16:creationId xmlns:a16="http://schemas.microsoft.com/office/drawing/2014/main" id="{2E3085C0-367D-4910-A5A7-A22E5F7A332A}"/>
                </a:ext>
              </a:extLst>
            </p:cNvPr>
            <p:cNvSpPr txBox="1"/>
            <p:nvPr/>
          </p:nvSpPr>
          <p:spPr>
            <a:xfrm>
              <a:off x="266474" y="4446981"/>
              <a:ext cx="2823043" cy="517064"/>
            </a:xfrm>
            <a:prstGeom prst="rect">
              <a:avLst/>
            </a:prstGeom>
            <a:noFill/>
          </p:spPr>
          <p:txBody>
            <a:bodyPr wrap="square">
              <a:sp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التميز التنافسي</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pic>
          <p:nvPicPr>
            <p:cNvPr id="26" name="Graphic 5" descr="Meeting with solid fill">
              <a:extLst>
                <a:ext uri="{FF2B5EF4-FFF2-40B4-BE49-F238E27FC236}">
                  <a16:creationId xmlns:a16="http://schemas.microsoft.com/office/drawing/2014/main" id="{EEBB61C5-4570-4495-987B-ABBC1E7A269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3603" y="2610804"/>
              <a:ext cx="1108159" cy="1108070"/>
            </a:xfrm>
            <a:prstGeom prst="rect">
              <a:avLst/>
            </a:prstGeom>
          </p:spPr>
        </p:pic>
      </p:grpSp>
    </p:spTree>
    <p:extLst>
      <p:ext uri="{BB962C8B-B14F-4D97-AF65-F5344CB8AC3E}">
        <p14:creationId xmlns:p14="http://schemas.microsoft.com/office/powerpoint/2010/main" val="3024444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1000"/>
                                        <p:tgtEl>
                                          <p:spTgt spid="48"/>
                                        </p:tgtEl>
                                      </p:cBhvr>
                                    </p:animEffect>
                                    <p:anim calcmode="lin" valueType="num">
                                      <p:cBhvr>
                                        <p:cTn id="36" dur="1000" fill="hold"/>
                                        <p:tgtEl>
                                          <p:spTgt spid="48"/>
                                        </p:tgtEl>
                                        <p:attrNameLst>
                                          <p:attrName>ppt_x</p:attrName>
                                        </p:attrNameLst>
                                      </p:cBhvr>
                                      <p:tavLst>
                                        <p:tav tm="0">
                                          <p:val>
                                            <p:strVal val="#ppt_x"/>
                                          </p:val>
                                        </p:tav>
                                        <p:tav tm="100000">
                                          <p:val>
                                            <p:strVal val="#ppt_x"/>
                                          </p:val>
                                        </p:tav>
                                      </p:tavLst>
                                    </p:anim>
                                    <p:anim calcmode="lin" valueType="num">
                                      <p:cBhvr>
                                        <p:cTn id="3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666CBB-00C0-4927-A897-F986E7C8D9C8}"/>
              </a:ext>
            </a:extLst>
          </p:cNvPr>
          <p:cNvGrpSpPr/>
          <p:nvPr/>
        </p:nvGrpSpPr>
        <p:grpSpPr>
          <a:xfrm>
            <a:off x="2017486" y="849960"/>
            <a:ext cx="8157028" cy="706814"/>
            <a:chOff x="2017486" y="781134"/>
            <a:chExt cx="8157028" cy="706814"/>
          </a:xfrm>
        </p:grpSpPr>
        <p:grpSp>
          <p:nvGrpSpPr>
            <p:cNvPr id="9" name="Group 8">
              <a:extLst>
                <a:ext uri="{FF2B5EF4-FFF2-40B4-BE49-F238E27FC236}">
                  <a16:creationId xmlns:a16="http://schemas.microsoft.com/office/drawing/2014/main" id="{DDB4CB38-B246-48FC-9B4F-DBD7D8B6B0F6}"/>
                </a:ext>
              </a:extLst>
            </p:cNvPr>
            <p:cNvGrpSpPr/>
            <p:nvPr/>
          </p:nvGrpSpPr>
          <p:grpSpPr>
            <a:xfrm>
              <a:off x="2698136" y="1333654"/>
              <a:ext cx="6957150" cy="154294"/>
              <a:chOff x="2941058" y="1479627"/>
              <a:chExt cx="6957150" cy="154294"/>
            </a:xfrm>
          </p:grpSpPr>
          <p:sp>
            <p:nvSpPr>
              <p:cNvPr id="11" name="Rectangle: Rounded Corners 10">
                <a:extLst>
                  <a:ext uri="{FF2B5EF4-FFF2-40B4-BE49-F238E27FC236}">
                    <a16:creationId xmlns:a16="http://schemas.microsoft.com/office/drawing/2014/main" id="{C12D3B58-958C-4347-8857-9A848B20796C}"/>
                  </a:ext>
                </a:extLst>
              </p:cNvPr>
              <p:cNvSpPr/>
              <p:nvPr/>
            </p:nvSpPr>
            <p:spPr>
              <a:xfrm>
                <a:off x="3750175" y="1479628"/>
                <a:ext cx="5338916" cy="154291"/>
              </a:xfrm>
              <a:prstGeom prst="roundRect">
                <a:avLst/>
              </a:prstGeom>
              <a:solidFill>
                <a:srgbClr val="0058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12" name="Group 11">
                <a:extLst>
                  <a:ext uri="{FF2B5EF4-FFF2-40B4-BE49-F238E27FC236}">
                    <a16:creationId xmlns:a16="http://schemas.microsoft.com/office/drawing/2014/main" id="{B64A8BA9-654B-4B11-89A3-C5FFD539AA71}"/>
                  </a:ext>
                </a:extLst>
              </p:cNvPr>
              <p:cNvGrpSpPr/>
              <p:nvPr/>
            </p:nvGrpSpPr>
            <p:grpSpPr>
              <a:xfrm>
                <a:off x="9256541" y="1479627"/>
                <a:ext cx="641667" cy="154294"/>
                <a:chOff x="9256541" y="1479627"/>
                <a:chExt cx="641667" cy="154294"/>
              </a:xfrm>
              <a:solidFill>
                <a:srgbClr val="627383"/>
              </a:solidFill>
            </p:grpSpPr>
            <p:sp>
              <p:nvSpPr>
                <p:cNvPr id="17" name="Oval 16">
                  <a:extLst>
                    <a:ext uri="{FF2B5EF4-FFF2-40B4-BE49-F238E27FC236}">
                      <a16:creationId xmlns:a16="http://schemas.microsoft.com/office/drawing/2014/main" id="{8DC00873-B7A4-4F45-822B-030FE47E7684}"/>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Oval 17">
                  <a:extLst>
                    <a:ext uri="{FF2B5EF4-FFF2-40B4-BE49-F238E27FC236}">
                      <a16:creationId xmlns:a16="http://schemas.microsoft.com/office/drawing/2014/main" id="{A24F4E83-2056-42C0-9C3B-10ECF4E2591F}"/>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Oval 18">
                  <a:extLst>
                    <a:ext uri="{FF2B5EF4-FFF2-40B4-BE49-F238E27FC236}">
                      <a16:creationId xmlns:a16="http://schemas.microsoft.com/office/drawing/2014/main" id="{3D4C51CD-719E-4D07-B699-EF457C6EB822}"/>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13" name="Group 12">
                <a:extLst>
                  <a:ext uri="{FF2B5EF4-FFF2-40B4-BE49-F238E27FC236}">
                    <a16:creationId xmlns:a16="http://schemas.microsoft.com/office/drawing/2014/main" id="{28060B51-E538-427F-AA46-E48BA3023AC8}"/>
                  </a:ext>
                </a:extLst>
              </p:cNvPr>
              <p:cNvGrpSpPr/>
              <p:nvPr/>
            </p:nvGrpSpPr>
            <p:grpSpPr>
              <a:xfrm>
                <a:off x="2941058" y="1479627"/>
                <a:ext cx="641667" cy="154294"/>
                <a:chOff x="9256541" y="1479627"/>
                <a:chExt cx="641667" cy="154294"/>
              </a:xfrm>
              <a:solidFill>
                <a:srgbClr val="627383"/>
              </a:solidFill>
            </p:grpSpPr>
            <p:sp>
              <p:nvSpPr>
                <p:cNvPr id="14" name="Oval 13">
                  <a:extLst>
                    <a:ext uri="{FF2B5EF4-FFF2-40B4-BE49-F238E27FC236}">
                      <a16:creationId xmlns:a16="http://schemas.microsoft.com/office/drawing/2014/main" id="{899AC30A-C2E4-4799-A187-40648700C8EB}"/>
                    </a:ext>
                  </a:extLst>
                </p:cNvPr>
                <p:cNvSpPr/>
                <p:nvPr/>
              </p:nvSpPr>
              <p:spPr>
                <a:xfrm>
                  <a:off x="9256541" y="1479628"/>
                  <a:ext cx="154291" cy="1542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Oval 14">
                  <a:extLst>
                    <a:ext uri="{FF2B5EF4-FFF2-40B4-BE49-F238E27FC236}">
                      <a16:creationId xmlns:a16="http://schemas.microsoft.com/office/drawing/2014/main" id="{464582D0-E2B7-493C-A8A3-99AF56EC2997}"/>
                    </a:ext>
                  </a:extLst>
                </p:cNvPr>
                <p:cNvSpPr/>
                <p:nvPr/>
              </p:nvSpPr>
              <p:spPr>
                <a:xfrm>
                  <a:off x="9501136" y="1479628"/>
                  <a:ext cx="154292" cy="15429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6" name="Oval 15">
                  <a:extLst>
                    <a:ext uri="{FF2B5EF4-FFF2-40B4-BE49-F238E27FC236}">
                      <a16:creationId xmlns:a16="http://schemas.microsoft.com/office/drawing/2014/main" id="{931424CD-F889-45E7-8671-59D9AA46564A}"/>
                    </a:ext>
                  </a:extLst>
                </p:cNvPr>
                <p:cNvSpPr/>
                <p:nvPr/>
              </p:nvSpPr>
              <p:spPr>
                <a:xfrm flipH="1" flipV="1">
                  <a:off x="9743914" y="1479627"/>
                  <a:ext cx="154294" cy="15429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sp>
          <p:nvSpPr>
            <p:cNvPr id="10" name="TextBox 9">
              <a:extLst>
                <a:ext uri="{FF2B5EF4-FFF2-40B4-BE49-F238E27FC236}">
                  <a16:creationId xmlns:a16="http://schemas.microsoft.com/office/drawing/2014/main" id="{27D96E7B-CB39-4584-AFA5-C7BA88172F2B}"/>
                </a:ext>
              </a:extLst>
            </p:cNvPr>
            <p:cNvSpPr txBox="1"/>
            <p:nvPr/>
          </p:nvSpPr>
          <p:spPr>
            <a:xfrm>
              <a:off x="2017486" y="781134"/>
              <a:ext cx="8157028" cy="517065"/>
            </a:xfrm>
            <a:prstGeom prst="rect">
              <a:avLst/>
            </a:prstGeom>
            <a:noFill/>
          </p:spPr>
          <p:txBody>
            <a:bodyPr wrap="square">
              <a:spAutoFit/>
            </a:bodyPr>
            <a:lstStyle/>
            <a:p>
              <a:pPr marL="0" marR="0" algn="ctr" rtl="1">
                <a:lnSpc>
                  <a:spcPct val="115000"/>
                </a:lnSpc>
                <a:spcBef>
                  <a:spcPts val="0"/>
                </a:spcBef>
                <a:spcAft>
                  <a:spcPts val="0"/>
                </a:spcAft>
              </a:pPr>
              <a:r>
                <a:rPr lang="ar-SA" sz="2400" b="1" dirty="0">
                  <a:solidFill>
                    <a:srgbClr val="627383"/>
                  </a:solidFill>
                  <a:latin typeface="Times New Roman" panose="02020603050405020304" pitchFamily="18" charset="0"/>
                  <a:cs typeface="GE Dinar Two Medium" panose="020A0503020102020204" pitchFamily="18" charset="-78"/>
                </a:rPr>
                <a:t>ممارسات تحقيق الجودة في إدارة المشاريع</a:t>
              </a:r>
              <a:endParaRPr lang="en-US" sz="2400" b="1" dirty="0">
                <a:solidFill>
                  <a:srgbClr val="627383"/>
                </a:solidFill>
                <a:latin typeface="Times New Roman" panose="02020603050405020304" pitchFamily="18" charset="0"/>
                <a:cs typeface="GE Dinar Two Medium" panose="020A0503020102020204" pitchFamily="18" charset="-78"/>
              </a:endParaRPr>
            </a:p>
          </p:txBody>
        </p:sp>
      </p:grpSp>
      <p:grpSp>
        <p:nvGrpSpPr>
          <p:cNvPr id="105" name="Group 104">
            <a:extLst>
              <a:ext uri="{FF2B5EF4-FFF2-40B4-BE49-F238E27FC236}">
                <a16:creationId xmlns:a16="http://schemas.microsoft.com/office/drawing/2014/main" id="{5C044701-15D0-4749-94F9-4F82373D472C}"/>
              </a:ext>
            </a:extLst>
          </p:cNvPr>
          <p:cNvGrpSpPr/>
          <p:nvPr/>
        </p:nvGrpSpPr>
        <p:grpSpPr>
          <a:xfrm>
            <a:off x="6096000" y="3442699"/>
            <a:ext cx="5635353" cy="1461042"/>
            <a:chOff x="6096000" y="3442699"/>
            <a:chExt cx="5635353" cy="1461042"/>
          </a:xfrm>
        </p:grpSpPr>
        <p:grpSp>
          <p:nvGrpSpPr>
            <p:cNvPr id="74" name="Group 73">
              <a:extLst>
                <a:ext uri="{FF2B5EF4-FFF2-40B4-BE49-F238E27FC236}">
                  <a16:creationId xmlns:a16="http://schemas.microsoft.com/office/drawing/2014/main" id="{C3A203A6-30E2-4BD5-9368-ABFF680B2182}"/>
                </a:ext>
              </a:extLst>
            </p:cNvPr>
            <p:cNvGrpSpPr/>
            <p:nvPr/>
          </p:nvGrpSpPr>
          <p:grpSpPr>
            <a:xfrm>
              <a:off x="6096000" y="3442699"/>
              <a:ext cx="5635353" cy="1461042"/>
              <a:chOff x="3021605" y="801225"/>
              <a:chExt cx="3021605" cy="783380"/>
            </a:xfrm>
          </p:grpSpPr>
          <p:grpSp>
            <p:nvGrpSpPr>
              <p:cNvPr id="82" name="Group 81">
                <a:extLst>
                  <a:ext uri="{FF2B5EF4-FFF2-40B4-BE49-F238E27FC236}">
                    <a16:creationId xmlns:a16="http://schemas.microsoft.com/office/drawing/2014/main" id="{66FA0B10-9BC3-47BD-A3FD-CFFBAB13E1A4}"/>
                  </a:ext>
                </a:extLst>
              </p:cNvPr>
              <p:cNvGrpSpPr/>
              <p:nvPr/>
            </p:nvGrpSpPr>
            <p:grpSpPr>
              <a:xfrm>
                <a:off x="3021605" y="839954"/>
                <a:ext cx="2578490" cy="704145"/>
                <a:chOff x="3021605" y="839954"/>
                <a:chExt cx="2578490" cy="704145"/>
              </a:xfrm>
            </p:grpSpPr>
            <p:sp>
              <p:nvSpPr>
                <p:cNvPr id="86" name="Freeform: Shape 85">
                  <a:extLst>
                    <a:ext uri="{FF2B5EF4-FFF2-40B4-BE49-F238E27FC236}">
                      <a16:creationId xmlns:a16="http://schemas.microsoft.com/office/drawing/2014/main" id="{EAAFB063-A70B-4D16-AE63-4D1D63A9E5E3}"/>
                    </a:ext>
                  </a:extLst>
                </p:cNvPr>
                <p:cNvSpPr/>
                <p:nvPr/>
              </p:nvSpPr>
              <p:spPr>
                <a:xfrm rot="5400000">
                  <a:off x="3926920" y="-6536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87" name="Freeform: Shape 86">
                  <a:extLst>
                    <a:ext uri="{FF2B5EF4-FFF2-40B4-BE49-F238E27FC236}">
                      <a16:creationId xmlns:a16="http://schemas.microsoft.com/office/drawing/2014/main" id="{301D45A1-1912-4559-8867-CAD4C4FBE54A}"/>
                    </a:ext>
                  </a:extLst>
                </p:cNvPr>
                <p:cNvSpPr/>
                <p:nvPr/>
              </p:nvSpPr>
              <p:spPr>
                <a:xfrm rot="5400000">
                  <a:off x="3990635" y="-6536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83" name="Oval 82">
                <a:extLst>
                  <a:ext uri="{FF2B5EF4-FFF2-40B4-BE49-F238E27FC236}">
                    <a16:creationId xmlns:a16="http://schemas.microsoft.com/office/drawing/2014/main" id="{ECC8392B-215A-498C-8923-B7D03EB141A8}"/>
                  </a:ext>
                </a:extLst>
              </p:cNvPr>
              <p:cNvSpPr/>
              <p:nvPr/>
            </p:nvSpPr>
            <p:spPr>
              <a:xfrm>
                <a:off x="5259830" y="801225"/>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4" name="Oval 83">
                <a:extLst>
                  <a:ext uri="{FF2B5EF4-FFF2-40B4-BE49-F238E27FC236}">
                    <a16:creationId xmlns:a16="http://schemas.microsoft.com/office/drawing/2014/main" id="{557CAE50-1083-4981-BD86-34F1BB506156}"/>
                  </a:ext>
                </a:extLst>
              </p:cNvPr>
              <p:cNvSpPr/>
              <p:nvPr/>
            </p:nvSpPr>
            <p:spPr>
              <a:xfrm>
                <a:off x="5300773" y="841731"/>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85" name="TextBox 177">
                <a:extLst>
                  <a:ext uri="{FF2B5EF4-FFF2-40B4-BE49-F238E27FC236}">
                    <a16:creationId xmlns:a16="http://schemas.microsoft.com/office/drawing/2014/main" id="{883B1787-915B-4F02-8368-1081F17D8BA0}"/>
                  </a:ext>
                </a:extLst>
              </p:cNvPr>
              <p:cNvSpPr txBox="1"/>
              <p:nvPr/>
            </p:nvSpPr>
            <p:spPr>
              <a:xfrm>
                <a:off x="3425364" y="912175"/>
                <a:ext cx="1800225" cy="671195"/>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الرقابة والمتابعة المستمرة</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1" name="Graphic 65" descr="Magnifying glass with solid fill">
              <a:extLst>
                <a:ext uri="{FF2B5EF4-FFF2-40B4-BE49-F238E27FC236}">
                  <a16:creationId xmlns:a16="http://schemas.microsoft.com/office/drawing/2014/main" id="{E1DF79B3-9549-4DC3-B96A-BBA8A6DEA7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51742" y="3641953"/>
              <a:ext cx="1059102" cy="1059215"/>
            </a:xfrm>
            <a:prstGeom prst="rect">
              <a:avLst/>
            </a:prstGeom>
          </p:spPr>
        </p:pic>
      </p:grpSp>
      <p:grpSp>
        <p:nvGrpSpPr>
          <p:cNvPr id="21" name="Group 20">
            <a:extLst>
              <a:ext uri="{FF2B5EF4-FFF2-40B4-BE49-F238E27FC236}">
                <a16:creationId xmlns:a16="http://schemas.microsoft.com/office/drawing/2014/main" id="{7DB72950-EEDE-47D8-B2B9-0B53BA20864F}"/>
              </a:ext>
            </a:extLst>
          </p:cNvPr>
          <p:cNvGrpSpPr/>
          <p:nvPr/>
        </p:nvGrpSpPr>
        <p:grpSpPr>
          <a:xfrm>
            <a:off x="460647" y="1948375"/>
            <a:ext cx="5635353" cy="1461042"/>
            <a:chOff x="460647" y="1948375"/>
            <a:chExt cx="5635353" cy="1461042"/>
          </a:xfrm>
        </p:grpSpPr>
        <p:grpSp>
          <p:nvGrpSpPr>
            <p:cNvPr id="89" name="Group 88">
              <a:extLst>
                <a:ext uri="{FF2B5EF4-FFF2-40B4-BE49-F238E27FC236}">
                  <a16:creationId xmlns:a16="http://schemas.microsoft.com/office/drawing/2014/main" id="{DA98A3BA-7ACE-4276-99C6-364D098471E4}"/>
                </a:ext>
              </a:extLst>
            </p:cNvPr>
            <p:cNvGrpSpPr/>
            <p:nvPr/>
          </p:nvGrpSpPr>
          <p:grpSpPr>
            <a:xfrm flipH="1">
              <a:off x="460647" y="1948375"/>
              <a:ext cx="5635353" cy="1461042"/>
              <a:chOff x="0" y="0"/>
              <a:chExt cx="3021605" cy="783380"/>
            </a:xfrm>
          </p:grpSpPr>
          <p:grpSp>
            <p:nvGrpSpPr>
              <p:cNvPr id="90" name="Group 89">
                <a:extLst>
                  <a:ext uri="{FF2B5EF4-FFF2-40B4-BE49-F238E27FC236}">
                    <a16:creationId xmlns:a16="http://schemas.microsoft.com/office/drawing/2014/main" id="{8DCB016E-2F6C-49FC-8662-D0BA5F6677EF}"/>
                  </a:ext>
                </a:extLst>
              </p:cNvPr>
              <p:cNvGrpSpPr/>
              <p:nvPr/>
            </p:nvGrpSpPr>
            <p:grpSpPr>
              <a:xfrm>
                <a:off x="0" y="38729"/>
                <a:ext cx="2578490" cy="704145"/>
                <a:chOff x="0" y="38729"/>
                <a:chExt cx="2578490" cy="704145"/>
              </a:xfrm>
            </p:grpSpPr>
            <p:sp>
              <p:nvSpPr>
                <p:cNvPr id="94" name="Freeform: Shape 93">
                  <a:extLst>
                    <a:ext uri="{FF2B5EF4-FFF2-40B4-BE49-F238E27FC236}">
                      <a16:creationId xmlns:a16="http://schemas.microsoft.com/office/drawing/2014/main" id="{64BD2C3D-FEF3-46D3-874D-350A9551FB4A}"/>
                    </a:ext>
                  </a:extLst>
                </p:cNvPr>
                <p:cNvSpPr/>
                <p:nvPr/>
              </p:nvSpPr>
              <p:spPr>
                <a:xfrm rot="5400000">
                  <a:off x="905315" y="-866586"/>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95" name="Freeform: Shape 94">
                  <a:extLst>
                    <a:ext uri="{FF2B5EF4-FFF2-40B4-BE49-F238E27FC236}">
                      <a16:creationId xmlns:a16="http://schemas.microsoft.com/office/drawing/2014/main" id="{7668CDA7-3F21-4A02-BD49-A104A914A67D}"/>
                    </a:ext>
                  </a:extLst>
                </p:cNvPr>
                <p:cNvSpPr/>
                <p:nvPr/>
              </p:nvSpPr>
              <p:spPr>
                <a:xfrm rot="5400000">
                  <a:off x="969030" y="-866586"/>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91" name="Oval 90">
                <a:extLst>
                  <a:ext uri="{FF2B5EF4-FFF2-40B4-BE49-F238E27FC236}">
                    <a16:creationId xmlns:a16="http://schemas.microsoft.com/office/drawing/2014/main" id="{4577B2AD-56BB-4CA9-A16C-7B5C15BE6575}"/>
                  </a:ext>
                </a:extLst>
              </p:cNvPr>
              <p:cNvSpPr/>
              <p:nvPr/>
            </p:nvSpPr>
            <p:spPr>
              <a:xfrm>
                <a:off x="2238225" y="0"/>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2" name="Oval 91">
                <a:extLst>
                  <a:ext uri="{FF2B5EF4-FFF2-40B4-BE49-F238E27FC236}">
                    <a16:creationId xmlns:a16="http://schemas.microsoft.com/office/drawing/2014/main" id="{06C4B6E3-1D04-40D7-8415-CFD3A0A1AFCE}"/>
                  </a:ext>
                </a:extLst>
              </p:cNvPr>
              <p:cNvSpPr/>
              <p:nvPr/>
            </p:nvSpPr>
            <p:spPr>
              <a:xfrm>
                <a:off x="2279168" y="40506"/>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3" name="TextBox 185">
                <a:extLst>
                  <a:ext uri="{FF2B5EF4-FFF2-40B4-BE49-F238E27FC236}">
                    <a16:creationId xmlns:a16="http://schemas.microsoft.com/office/drawing/2014/main" id="{3F9726BF-B7D1-4C97-8208-B808D064039A}"/>
                  </a:ext>
                </a:extLst>
              </p:cNvPr>
              <p:cNvSpPr txBox="1"/>
              <p:nvPr/>
            </p:nvSpPr>
            <p:spPr>
              <a:xfrm>
                <a:off x="403954" y="230736"/>
                <a:ext cx="1800225" cy="381000"/>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الموارد بكفاءة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2" name="Graphic 26" descr="Gears with solid fill">
              <a:extLst>
                <a:ext uri="{FF2B5EF4-FFF2-40B4-BE49-F238E27FC236}">
                  <a16:creationId xmlns:a16="http://schemas.microsoft.com/office/drawing/2014/main" id="{8D91CA81-98CD-4877-8F43-5A74EC5DE5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8859" y="2223509"/>
              <a:ext cx="1013582" cy="1013598"/>
            </a:xfrm>
            <a:prstGeom prst="rect">
              <a:avLst/>
            </a:prstGeom>
          </p:spPr>
        </p:pic>
      </p:grpSp>
      <p:grpSp>
        <p:nvGrpSpPr>
          <p:cNvPr id="104" name="Group 103">
            <a:extLst>
              <a:ext uri="{FF2B5EF4-FFF2-40B4-BE49-F238E27FC236}">
                <a16:creationId xmlns:a16="http://schemas.microsoft.com/office/drawing/2014/main" id="{2417589D-1042-4051-A680-710ABD5EA08B}"/>
              </a:ext>
            </a:extLst>
          </p:cNvPr>
          <p:cNvGrpSpPr/>
          <p:nvPr/>
        </p:nvGrpSpPr>
        <p:grpSpPr>
          <a:xfrm>
            <a:off x="6096000" y="4939759"/>
            <a:ext cx="5635353" cy="1461042"/>
            <a:chOff x="6096000" y="4939759"/>
            <a:chExt cx="5635353" cy="1461042"/>
          </a:xfrm>
        </p:grpSpPr>
        <p:grpSp>
          <p:nvGrpSpPr>
            <p:cNvPr id="60" name="Group 59">
              <a:extLst>
                <a:ext uri="{FF2B5EF4-FFF2-40B4-BE49-F238E27FC236}">
                  <a16:creationId xmlns:a16="http://schemas.microsoft.com/office/drawing/2014/main" id="{0A2446D3-382D-4554-9538-62E169C11623}"/>
                </a:ext>
              </a:extLst>
            </p:cNvPr>
            <p:cNvGrpSpPr/>
            <p:nvPr/>
          </p:nvGrpSpPr>
          <p:grpSpPr>
            <a:xfrm>
              <a:off x="6096000" y="4939759"/>
              <a:ext cx="5635353" cy="1461042"/>
              <a:chOff x="3021605" y="1603917"/>
              <a:chExt cx="3021605" cy="783380"/>
            </a:xfrm>
          </p:grpSpPr>
          <p:grpSp>
            <p:nvGrpSpPr>
              <p:cNvPr id="68" name="Group 67">
                <a:extLst>
                  <a:ext uri="{FF2B5EF4-FFF2-40B4-BE49-F238E27FC236}">
                    <a16:creationId xmlns:a16="http://schemas.microsoft.com/office/drawing/2014/main" id="{5F441265-3C96-4165-8438-D3ECA0AC467D}"/>
                  </a:ext>
                </a:extLst>
              </p:cNvPr>
              <p:cNvGrpSpPr/>
              <p:nvPr/>
            </p:nvGrpSpPr>
            <p:grpSpPr>
              <a:xfrm>
                <a:off x="3021605" y="1642646"/>
                <a:ext cx="2578490" cy="704145"/>
                <a:chOff x="3021605" y="1642646"/>
                <a:chExt cx="2578490" cy="704145"/>
              </a:xfrm>
            </p:grpSpPr>
            <p:sp>
              <p:nvSpPr>
                <p:cNvPr id="72" name="Freeform: Shape 71">
                  <a:extLst>
                    <a:ext uri="{FF2B5EF4-FFF2-40B4-BE49-F238E27FC236}">
                      <a16:creationId xmlns:a16="http://schemas.microsoft.com/office/drawing/2014/main" id="{E234466F-6704-4BD4-96EE-897F3E9CEAFE}"/>
                    </a:ext>
                  </a:extLst>
                </p:cNvPr>
                <p:cNvSpPr/>
                <p:nvPr/>
              </p:nvSpPr>
              <p:spPr>
                <a:xfrm rot="5400000">
                  <a:off x="3926920" y="73733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73" name="Freeform: Shape 72">
                  <a:extLst>
                    <a:ext uri="{FF2B5EF4-FFF2-40B4-BE49-F238E27FC236}">
                      <a16:creationId xmlns:a16="http://schemas.microsoft.com/office/drawing/2014/main" id="{75DD1DDB-CAA7-4007-87B8-9D1454F8B980}"/>
                    </a:ext>
                  </a:extLst>
                </p:cNvPr>
                <p:cNvSpPr/>
                <p:nvPr/>
              </p:nvSpPr>
              <p:spPr>
                <a:xfrm rot="5400000">
                  <a:off x="3990635" y="73733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69" name="Oval 68">
                <a:extLst>
                  <a:ext uri="{FF2B5EF4-FFF2-40B4-BE49-F238E27FC236}">
                    <a16:creationId xmlns:a16="http://schemas.microsoft.com/office/drawing/2014/main" id="{82B0EDF8-5BFC-4874-BD1A-039E7220702E}"/>
                  </a:ext>
                </a:extLst>
              </p:cNvPr>
              <p:cNvSpPr/>
              <p:nvPr/>
            </p:nvSpPr>
            <p:spPr>
              <a:xfrm>
                <a:off x="5259830" y="1603917"/>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0" name="Oval 69">
                <a:extLst>
                  <a:ext uri="{FF2B5EF4-FFF2-40B4-BE49-F238E27FC236}">
                    <a16:creationId xmlns:a16="http://schemas.microsoft.com/office/drawing/2014/main" id="{8FA57A5F-A164-40E5-90C2-73C262420701}"/>
                  </a:ext>
                </a:extLst>
              </p:cNvPr>
              <p:cNvSpPr/>
              <p:nvPr/>
            </p:nvSpPr>
            <p:spPr>
              <a:xfrm>
                <a:off x="5300773" y="1644423"/>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1" name="TextBox 163">
                <a:extLst>
                  <a:ext uri="{FF2B5EF4-FFF2-40B4-BE49-F238E27FC236}">
                    <a16:creationId xmlns:a16="http://schemas.microsoft.com/office/drawing/2014/main" id="{07CE2912-CCDE-48CC-9AE0-A5C185D50F2F}"/>
                  </a:ext>
                </a:extLst>
              </p:cNvPr>
              <p:cNvSpPr txBox="1"/>
              <p:nvPr/>
            </p:nvSpPr>
            <p:spPr>
              <a:xfrm>
                <a:off x="3425364" y="1706114"/>
                <a:ext cx="1800226" cy="671195"/>
              </a:xfrm>
              <a:prstGeom prst="rect">
                <a:avLst/>
              </a:prstGeom>
              <a:noFill/>
            </p:spPr>
            <p:txBody>
              <a:bodyPr wrap="square" rtlCol="0">
                <a:noAutofit/>
              </a:bodyPr>
              <a:lstStyle/>
              <a:p>
                <a:pPr marL="0" marR="0" algn="ctr" rtl="0">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الاتصال والتواصل الفعال</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3" name="رسم 12" descr="قاعة مجلس الإدارة">
              <a:extLst>
                <a:ext uri="{FF2B5EF4-FFF2-40B4-BE49-F238E27FC236}">
                  <a16:creationId xmlns:a16="http://schemas.microsoft.com/office/drawing/2014/main" id="{E4AD7FF5-F7D6-4D9B-ADFF-624B569474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73725" y="5135623"/>
              <a:ext cx="1065980" cy="1065997"/>
            </a:xfrm>
            <a:prstGeom prst="rect">
              <a:avLst/>
            </a:prstGeom>
          </p:spPr>
        </p:pic>
      </p:grpSp>
      <p:grpSp>
        <p:nvGrpSpPr>
          <p:cNvPr id="102" name="Group 101">
            <a:extLst>
              <a:ext uri="{FF2B5EF4-FFF2-40B4-BE49-F238E27FC236}">
                <a16:creationId xmlns:a16="http://schemas.microsoft.com/office/drawing/2014/main" id="{04ABE2E3-066F-4CF5-A808-17AA0E0770B7}"/>
              </a:ext>
            </a:extLst>
          </p:cNvPr>
          <p:cNvGrpSpPr/>
          <p:nvPr/>
        </p:nvGrpSpPr>
        <p:grpSpPr>
          <a:xfrm>
            <a:off x="460647" y="3442699"/>
            <a:ext cx="5635353" cy="1461042"/>
            <a:chOff x="460647" y="3442699"/>
            <a:chExt cx="5635353" cy="1461042"/>
          </a:xfrm>
        </p:grpSpPr>
        <p:grpSp>
          <p:nvGrpSpPr>
            <p:cNvPr id="75" name="Group 74">
              <a:extLst>
                <a:ext uri="{FF2B5EF4-FFF2-40B4-BE49-F238E27FC236}">
                  <a16:creationId xmlns:a16="http://schemas.microsoft.com/office/drawing/2014/main" id="{C7201A54-C703-4F93-8B08-2124512FAD0F}"/>
                </a:ext>
              </a:extLst>
            </p:cNvPr>
            <p:cNvGrpSpPr/>
            <p:nvPr/>
          </p:nvGrpSpPr>
          <p:grpSpPr>
            <a:xfrm flipH="1">
              <a:off x="460647" y="3442699"/>
              <a:ext cx="5635353" cy="1461042"/>
              <a:chOff x="0" y="801225"/>
              <a:chExt cx="3021605" cy="783380"/>
            </a:xfrm>
          </p:grpSpPr>
          <p:grpSp>
            <p:nvGrpSpPr>
              <p:cNvPr id="76" name="Group 75">
                <a:extLst>
                  <a:ext uri="{FF2B5EF4-FFF2-40B4-BE49-F238E27FC236}">
                    <a16:creationId xmlns:a16="http://schemas.microsoft.com/office/drawing/2014/main" id="{946076B4-DB68-4564-86D9-C0389BCD7190}"/>
                  </a:ext>
                </a:extLst>
              </p:cNvPr>
              <p:cNvGrpSpPr/>
              <p:nvPr/>
            </p:nvGrpSpPr>
            <p:grpSpPr>
              <a:xfrm>
                <a:off x="0" y="839954"/>
                <a:ext cx="2578490" cy="704145"/>
                <a:chOff x="0" y="839954"/>
                <a:chExt cx="2578490" cy="704145"/>
              </a:xfrm>
            </p:grpSpPr>
            <p:sp>
              <p:nvSpPr>
                <p:cNvPr id="80" name="Freeform: Shape 79">
                  <a:extLst>
                    <a:ext uri="{FF2B5EF4-FFF2-40B4-BE49-F238E27FC236}">
                      <a16:creationId xmlns:a16="http://schemas.microsoft.com/office/drawing/2014/main" id="{4072F7B4-0647-41D5-87CF-9EF640C8007A}"/>
                    </a:ext>
                  </a:extLst>
                </p:cNvPr>
                <p:cNvSpPr/>
                <p:nvPr/>
              </p:nvSpPr>
              <p:spPr>
                <a:xfrm rot="5400000">
                  <a:off x="905315" y="-6536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81" name="Freeform: Shape 80">
                  <a:extLst>
                    <a:ext uri="{FF2B5EF4-FFF2-40B4-BE49-F238E27FC236}">
                      <a16:creationId xmlns:a16="http://schemas.microsoft.com/office/drawing/2014/main" id="{447EAB12-7EEC-4548-A4F9-64D76232C60C}"/>
                    </a:ext>
                  </a:extLst>
                </p:cNvPr>
                <p:cNvSpPr/>
                <p:nvPr/>
              </p:nvSpPr>
              <p:spPr>
                <a:xfrm rot="5400000">
                  <a:off x="969030" y="-6536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77" name="Oval 76">
                <a:extLst>
                  <a:ext uri="{FF2B5EF4-FFF2-40B4-BE49-F238E27FC236}">
                    <a16:creationId xmlns:a16="http://schemas.microsoft.com/office/drawing/2014/main" id="{EE1836B5-4E6C-4CB8-A0B2-FDF71597F594}"/>
                  </a:ext>
                </a:extLst>
              </p:cNvPr>
              <p:cNvSpPr/>
              <p:nvPr/>
            </p:nvSpPr>
            <p:spPr>
              <a:xfrm>
                <a:off x="2238225" y="801225"/>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8" name="Oval 77">
                <a:extLst>
                  <a:ext uri="{FF2B5EF4-FFF2-40B4-BE49-F238E27FC236}">
                    <a16:creationId xmlns:a16="http://schemas.microsoft.com/office/drawing/2014/main" id="{4E220709-0DDC-4A32-B4E1-87530411089A}"/>
                  </a:ext>
                </a:extLst>
              </p:cNvPr>
              <p:cNvSpPr/>
              <p:nvPr/>
            </p:nvSpPr>
            <p:spPr>
              <a:xfrm>
                <a:off x="2279168" y="841731"/>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79" name="TextBox 171">
                <a:extLst>
                  <a:ext uri="{FF2B5EF4-FFF2-40B4-BE49-F238E27FC236}">
                    <a16:creationId xmlns:a16="http://schemas.microsoft.com/office/drawing/2014/main" id="{3F4AD4C2-1DBC-415C-B9F4-F6504A986A40}"/>
                  </a:ext>
                </a:extLst>
              </p:cNvPr>
              <p:cNvSpPr txBox="1"/>
              <p:nvPr/>
            </p:nvSpPr>
            <p:spPr>
              <a:xfrm>
                <a:off x="404027" y="1043316"/>
                <a:ext cx="1800226" cy="420963"/>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إدارة المخاطر بفعالية</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4" name="Graphic 29" descr="Downward trend graph with solid fill">
              <a:extLst>
                <a:ext uri="{FF2B5EF4-FFF2-40B4-BE49-F238E27FC236}">
                  <a16:creationId xmlns:a16="http://schemas.microsoft.com/office/drawing/2014/main" id="{4F9D0E4A-17CE-4DF6-A625-0BDAEFAC3FD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7534" y="3683316"/>
              <a:ext cx="921428" cy="921442"/>
            </a:xfrm>
            <a:prstGeom prst="rect">
              <a:avLst/>
            </a:prstGeom>
          </p:spPr>
        </p:pic>
      </p:grpSp>
      <p:grpSp>
        <p:nvGrpSpPr>
          <p:cNvPr id="20" name="Group 19">
            <a:extLst>
              <a:ext uri="{FF2B5EF4-FFF2-40B4-BE49-F238E27FC236}">
                <a16:creationId xmlns:a16="http://schemas.microsoft.com/office/drawing/2014/main" id="{4F748341-7334-4269-AAA8-D2AAA73DD18F}"/>
              </a:ext>
            </a:extLst>
          </p:cNvPr>
          <p:cNvGrpSpPr/>
          <p:nvPr/>
        </p:nvGrpSpPr>
        <p:grpSpPr>
          <a:xfrm>
            <a:off x="6096000" y="1948375"/>
            <a:ext cx="5635353" cy="1461042"/>
            <a:chOff x="6096000" y="1948375"/>
            <a:chExt cx="5635353" cy="1461042"/>
          </a:xfrm>
        </p:grpSpPr>
        <p:grpSp>
          <p:nvGrpSpPr>
            <p:cNvPr id="88" name="Group 87">
              <a:extLst>
                <a:ext uri="{FF2B5EF4-FFF2-40B4-BE49-F238E27FC236}">
                  <a16:creationId xmlns:a16="http://schemas.microsoft.com/office/drawing/2014/main" id="{6BC479E3-E861-494C-B740-EE95288ECEE7}"/>
                </a:ext>
              </a:extLst>
            </p:cNvPr>
            <p:cNvGrpSpPr/>
            <p:nvPr/>
          </p:nvGrpSpPr>
          <p:grpSpPr>
            <a:xfrm>
              <a:off x="6096000" y="1948375"/>
              <a:ext cx="5635353" cy="1461042"/>
              <a:chOff x="3021605" y="0"/>
              <a:chExt cx="3021605" cy="783380"/>
            </a:xfrm>
          </p:grpSpPr>
          <p:grpSp>
            <p:nvGrpSpPr>
              <p:cNvPr id="96" name="Group 95">
                <a:extLst>
                  <a:ext uri="{FF2B5EF4-FFF2-40B4-BE49-F238E27FC236}">
                    <a16:creationId xmlns:a16="http://schemas.microsoft.com/office/drawing/2014/main" id="{BDAE0FE7-E709-48A5-A2AD-0B70A6BC8EF4}"/>
                  </a:ext>
                </a:extLst>
              </p:cNvPr>
              <p:cNvGrpSpPr/>
              <p:nvPr/>
            </p:nvGrpSpPr>
            <p:grpSpPr>
              <a:xfrm>
                <a:off x="3021605" y="38729"/>
                <a:ext cx="2578490" cy="704145"/>
                <a:chOff x="3021605" y="38729"/>
                <a:chExt cx="2578490" cy="704145"/>
              </a:xfrm>
            </p:grpSpPr>
            <p:sp>
              <p:nvSpPr>
                <p:cNvPr id="100" name="Freeform: Shape 99">
                  <a:extLst>
                    <a:ext uri="{FF2B5EF4-FFF2-40B4-BE49-F238E27FC236}">
                      <a16:creationId xmlns:a16="http://schemas.microsoft.com/office/drawing/2014/main" id="{51D3FDD0-0447-4F81-8D20-40E099F96B80}"/>
                    </a:ext>
                  </a:extLst>
                </p:cNvPr>
                <p:cNvSpPr/>
                <p:nvPr/>
              </p:nvSpPr>
              <p:spPr>
                <a:xfrm rot="5400000">
                  <a:off x="3926920" y="-866586"/>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101" name="Freeform: Shape 100">
                  <a:extLst>
                    <a:ext uri="{FF2B5EF4-FFF2-40B4-BE49-F238E27FC236}">
                      <a16:creationId xmlns:a16="http://schemas.microsoft.com/office/drawing/2014/main" id="{FBE7B6CF-2506-4881-BAA2-38FE3BFB7768}"/>
                    </a:ext>
                  </a:extLst>
                </p:cNvPr>
                <p:cNvSpPr/>
                <p:nvPr/>
              </p:nvSpPr>
              <p:spPr>
                <a:xfrm rot="5400000">
                  <a:off x="3990635" y="-866586"/>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97" name="Oval 96">
                <a:extLst>
                  <a:ext uri="{FF2B5EF4-FFF2-40B4-BE49-F238E27FC236}">
                    <a16:creationId xmlns:a16="http://schemas.microsoft.com/office/drawing/2014/main" id="{DB4AA2D5-A32B-4CAD-A01E-04D217442A4E}"/>
                  </a:ext>
                </a:extLst>
              </p:cNvPr>
              <p:cNvSpPr/>
              <p:nvPr/>
            </p:nvSpPr>
            <p:spPr>
              <a:xfrm>
                <a:off x="5259830" y="0"/>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8" name="Oval 97">
                <a:extLst>
                  <a:ext uri="{FF2B5EF4-FFF2-40B4-BE49-F238E27FC236}">
                    <a16:creationId xmlns:a16="http://schemas.microsoft.com/office/drawing/2014/main" id="{E05DB42E-91BA-442B-9CB1-588C961F92DF}"/>
                  </a:ext>
                </a:extLst>
              </p:cNvPr>
              <p:cNvSpPr/>
              <p:nvPr/>
            </p:nvSpPr>
            <p:spPr>
              <a:xfrm>
                <a:off x="5300773" y="40506"/>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99" name="TextBox 191">
                <a:extLst>
                  <a:ext uri="{FF2B5EF4-FFF2-40B4-BE49-F238E27FC236}">
                    <a16:creationId xmlns:a16="http://schemas.microsoft.com/office/drawing/2014/main" id="{4AADFD9B-3DB8-4D85-A9F0-4586A67CE3C3}"/>
                  </a:ext>
                </a:extLst>
              </p:cNvPr>
              <p:cNvSpPr txBox="1"/>
              <p:nvPr/>
            </p:nvSpPr>
            <p:spPr>
              <a:xfrm>
                <a:off x="3425364" y="230736"/>
                <a:ext cx="1800225" cy="381000"/>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dirty="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التخطيط الجيد</a:t>
                </a:r>
                <a:endParaRPr lang="en-US" sz="2400" dirty="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5" name="Graphic 80" descr="List with solid fill">
              <a:extLst>
                <a:ext uri="{FF2B5EF4-FFF2-40B4-BE49-F238E27FC236}">
                  <a16:creationId xmlns:a16="http://schemas.microsoft.com/office/drawing/2014/main" id="{AEE48027-1219-491C-8ED2-34AE90D3E41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564226" y="2255071"/>
              <a:ext cx="926064" cy="926079"/>
            </a:xfrm>
            <a:prstGeom prst="rect">
              <a:avLst/>
            </a:prstGeom>
          </p:spPr>
        </p:pic>
      </p:grpSp>
      <p:grpSp>
        <p:nvGrpSpPr>
          <p:cNvPr id="103" name="Group 102">
            <a:extLst>
              <a:ext uri="{FF2B5EF4-FFF2-40B4-BE49-F238E27FC236}">
                <a16:creationId xmlns:a16="http://schemas.microsoft.com/office/drawing/2014/main" id="{36A627B5-6FBC-4E99-B76E-BC167B5DDDB9}"/>
              </a:ext>
            </a:extLst>
          </p:cNvPr>
          <p:cNvGrpSpPr/>
          <p:nvPr/>
        </p:nvGrpSpPr>
        <p:grpSpPr>
          <a:xfrm>
            <a:off x="460647" y="4939759"/>
            <a:ext cx="5635353" cy="1461042"/>
            <a:chOff x="460647" y="4939759"/>
            <a:chExt cx="5635353" cy="1461042"/>
          </a:xfrm>
        </p:grpSpPr>
        <p:grpSp>
          <p:nvGrpSpPr>
            <p:cNvPr id="61" name="Group 60">
              <a:extLst>
                <a:ext uri="{FF2B5EF4-FFF2-40B4-BE49-F238E27FC236}">
                  <a16:creationId xmlns:a16="http://schemas.microsoft.com/office/drawing/2014/main" id="{C73B4CD1-9BBC-4AD3-8C79-2F1C15D214DB}"/>
                </a:ext>
              </a:extLst>
            </p:cNvPr>
            <p:cNvGrpSpPr/>
            <p:nvPr/>
          </p:nvGrpSpPr>
          <p:grpSpPr>
            <a:xfrm flipH="1">
              <a:off x="460647" y="4939759"/>
              <a:ext cx="5635353" cy="1461042"/>
              <a:chOff x="0" y="1603917"/>
              <a:chExt cx="3021605" cy="783380"/>
            </a:xfrm>
          </p:grpSpPr>
          <p:grpSp>
            <p:nvGrpSpPr>
              <p:cNvPr id="62" name="Group 61">
                <a:extLst>
                  <a:ext uri="{FF2B5EF4-FFF2-40B4-BE49-F238E27FC236}">
                    <a16:creationId xmlns:a16="http://schemas.microsoft.com/office/drawing/2014/main" id="{372D3F17-3F8A-4557-B95E-C4ECF026B471}"/>
                  </a:ext>
                </a:extLst>
              </p:cNvPr>
              <p:cNvGrpSpPr/>
              <p:nvPr/>
            </p:nvGrpSpPr>
            <p:grpSpPr>
              <a:xfrm>
                <a:off x="0" y="1642646"/>
                <a:ext cx="2578490" cy="704145"/>
                <a:chOff x="0" y="1642646"/>
                <a:chExt cx="2578490" cy="704145"/>
              </a:xfrm>
            </p:grpSpPr>
            <p:sp>
              <p:nvSpPr>
                <p:cNvPr id="66" name="Freeform: Shape 65">
                  <a:extLst>
                    <a:ext uri="{FF2B5EF4-FFF2-40B4-BE49-F238E27FC236}">
                      <a16:creationId xmlns:a16="http://schemas.microsoft.com/office/drawing/2014/main" id="{CB14D25A-DC9C-4B21-8B0C-6D6EA7AFEF8A}"/>
                    </a:ext>
                  </a:extLst>
                </p:cNvPr>
                <p:cNvSpPr/>
                <p:nvPr/>
              </p:nvSpPr>
              <p:spPr>
                <a:xfrm rot="5400000">
                  <a:off x="905315" y="73733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sp>
              <p:nvSpPr>
                <p:cNvPr id="67" name="Freeform: Shape 66">
                  <a:extLst>
                    <a:ext uri="{FF2B5EF4-FFF2-40B4-BE49-F238E27FC236}">
                      <a16:creationId xmlns:a16="http://schemas.microsoft.com/office/drawing/2014/main" id="{12A1FAAF-8670-4587-91BD-385CCE61135C}"/>
                    </a:ext>
                  </a:extLst>
                </p:cNvPr>
                <p:cNvSpPr/>
                <p:nvPr/>
              </p:nvSpPr>
              <p:spPr>
                <a:xfrm rot="5400000">
                  <a:off x="969030" y="737331"/>
                  <a:ext cx="704145" cy="2514775"/>
                </a:xfrm>
                <a:custGeom>
                  <a:avLst/>
                  <a:gdLst>
                    <a:gd name="connsiteX0" fmla="*/ 0 w 704145"/>
                    <a:gd name="connsiteY0" fmla="*/ 2296554 h 2514775"/>
                    <a:gd name="connsiteX1" fmla="*/ 0 w 704145"/>
                    <a:gd name="connsiteY1" fmla="*/ 1751002 h 2514775"/>
                    <a:gd name="connsiteX2" fmla="*/ 0 w 704145"/>
                    <a:gd name="connsiteY2" fmla="*/ 1423670 h 2514775"/>
                    <a:gd name="connsiteX3" fmla="*/ 0 w 704145"/>
                    <a:gd name="connsiteY3" fmla="*/ 1418436 h 2514775"/>
                    <a:gd name="connsiteX4" fmla="*/ 0 w 704145"/>
                    <a:gd name="connsiteY4" fmla="*/ 878118 h 2514775"/>
                    <a:gd name="connsiteX5" fmla="*/ 0 w 704145"/>
                    <a:gd name="connsiteY5" fmla="*/ 872884 h 2514775"/>
                    <a:gd name="connsiteX6" fmla="*/ 0 w 704145"/>
                    <a:gd name="connsiteY6" fmla="*/ 545552 h 2514775"/>
                    <a:gd name="connsiteX7" fmla="*/ 0 w 704145"/>
                    <a:gd name="connsiteY7" fmla="*/ 0 h 2514775"/>
                    <a:gd name="connsiteX8" fmla="*/ 704145 w 704145"/>
                    <a:gd name="connsiteY8" fmla="*/ 0 h 2514775"/>
                    <a:gd name="connsiteX9" fmla="*/ 704145 w 704145"/>
                    <a:gd name="connsiteY9" fmla="*/ 545552 h 2514775"/>
                    <a:gd name="connsiteX10" fmla="*/ 704145 w 704145"/>
                    <a:gd name="connsiteY10" fmla="*/ 872884 h 2514775"/>
                    <a:gd name="connsiteX11" fmla="*/ 704145 w 704145"/>
                    <a:gd name="connsiteY11" fmla="*/ 878118 h 2514775"/>
                    <a:gd name="connsiteX12" fmla="*/ 704145 w 704145"/>
                    <a:gd name="connsiteY12" fmla="*/ 1418436 h 2514775"/>
                    <a:gd name="connsiteX13" fmla="*/ 704145 w 704145"/>
                    <a:gd name="connsiteY13" fmla="*/ 1423670 h 2514775"/>
                    <a:gd name="connsiteX14" fmla="*/ 704145 w 704145"/>
                    <a:gd name="connsiteY14" fmla="*/ 1751002 h 2514775"/>
                    <a:gd name="connsiteX15" fmla="*/ 704145 w 704145"/>
                    <a:gd name="connsiteY15" fmla="*/ 2296554 h 2514775"/>
                    <a:gd name="connsiteX16" fmla="*/ 352072 w 704145"/>
                    <a:gd name="connsiteY16" fmla="*/ 2514775 h 251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145" h="2514775">
                      <a:moveTo>
                        <a:pt x="0" y="2296554"/>
                      </a:moveTo>
                      <a:lnTo>
                        <a:pt x="0" y="1751002"/>
                      </a:lnTo>
                      <a:lnTo>
                        <a:pt x="0" y="1423670"/>
                      </a:lnTo>
                      <a:lnTo>
                        <a:pt x="0" y="1418436"/>
                      </a:lnTo>
                      <a:lnTo>
                        <a:pt x="0" y="878118"/>
                      </a:lnTo>
                      <a:lnTo>
                        <a:pt x="0" y="872884"/>
                      </a:lnTo>
                      <a:lnTo>
                        <a:pt x="0" y="545552"/>
                      </a:lnTo>
                      <a:lnTo>
                        <a:pt x="0" y="0"/>
                      </a:lnTo>
                      <a:lnTo>
                        <a:pt x="704145" y="0"/>
                      </a:lnTo>
                      <a:lnTo>
                        <a:pt x="704145" y="545552"/>
                      </a:lnTo>
                      <a:lnTo>
                        <a:pt x="704145" y="872884"/>
                      </a:lnTo>
                      <a:lnTo>
                        <a:pt x="704145" y="878118"/>
                      </a:lnTo>
                      <a:lnTo>
                        <a:pt x="704145" y="1418436"/>
                      </a:lnTo>
                      <a:lnTo>
                        <a:pt x="704145" y="1423670"/>
                      </a:lnTo>
                      <a:lnTo>
                        <a:pt x="704145" y="1751002"/>
                      </a:lnTo>
                      <a:lnTo>
                        <a:pt x="704145" y="2296554"/>
                      </a:lnTo>
                      <a:lnTo>
                        <a:pt x="352072" y="2514775"/>
                      </a:lnTo>
                      <a:close/>
                    </a:path>
                  </a:pathLst>
                </a:cu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sz="2400"/>
                </a:p>
              </p:txBody>
            </p:sp>
          </p:grpSp>
          <p:sp>
            <p:nvSpPr>
              <p:cNvPr id="63" name="Oval 62">
                <a:extLst>
                  <a:ext uri="{FF2B5EF4-FFF2-40B4-BE49-F238E27FC236}">
                    <a16:creationId xmlns:a16="http://schemas.microsoft.com/office/drawing/2014/main" id="{F5254CE9-7E53-48EA-A4AF-BE1266D0A6D3}"/>
                  </a:ext>
                </a:extLst>
              </p:cNvPr>
              <p:cNvSpPr/>
              <p:nvPr/>
            </p:nvSpPr>
            <p:spPr>
              <a:xfrm>
                <a:off x="2238225" y="1603917"/>
                <a:ext cx="783380" cy="783380"/>
              </a:xfrm>
              <a:prstGeom prst="ellipse">
                <a:avLst/>
              </a:prstGeom>
              <a:solidFill>
                <a:srgbClr val="0058A3"/>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4" name="Oval 63">
                <a:extLst>
                  <a:ext uri="{FF2B5EF4-FFF2-40B4-BE49-F238E27FC236}">
                    <a16:creationId xmlns:a16="http://schemas.microsoft.com/office/drawing/2014/main" id="{30D344D2-009A-44C0-B41D-2879AC2F0698}"/>
                  </a:ext>
                </a:extLst>
              </p:cNvPr>
              <p:cNvSpPr/>
              <p:nvPr/>
            </p:nvSpPr>
            <p:spPr>
              <a:xfrm>
                <a:off x="2279168" y="1644423"/>
                <a:ext cx="702368" cy="702368"/>
              </a:xfrm>
              <a:prstGeom prst="ellipse">
                <a:avLst/>
              </a:prstGeom>
              <a:solidFill>
                <a:schemeClr val="bg1"/>
              </a:solidFill>
              <a:ln>
                <a:solidFill>
                  <a:srgbClr val="0058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p>
            </p:txBody>
          </p:sp>
          <p:sp>
            <p:nvSpPr>
              <p:cNvPr id="65" name="TextBox 156">
                <a:extLst>
                  <a:ext uri="{FF2B5EF4-FFF2-40B4-BE49-F238E27FC236}">
                    <a16:creationId xmlns:a16="http://schemas.microsoft.com/office/drawing/2014/main" id="{89E37743-8822-4338-B7BA-CB58E6C20629}"/>
                  </a:ext>
                </a:extLst>
              </p:cNvPr>
              <p:cNvSpPr txBox="1"/>
              <p:nvPr/>
            </p:nvSpPr>
            <p:spPr>
              <a:xfrm>
                <a:off x="403954" y="1817564"/>
                <a:ext cx="1800225" cy="381000"/>
              </a:xfrm>
              <a:prstGeom prst="rect">
                <a:avLst/>
              </a:prstGeom>
              <a:noFill/>
            </p:spPr>
            <p:txBody>
              <a:bodyPr wrap="square" rtlCol="0">
                <a:noAutofit/>
              </a:bodyPr>
              <a:lstStyle/>
              <a:p>
                <a:pPr marL="0" marR="0" algn="ctr" rtl="1">
                  <a:lnSpc>
                    <a:spcPct val="115000"/>
                  </a:lnSpc>
                  <a:spcBef>
                    <a:spcPts val="0"/>
                  </a:spcBef>
                  <a:spcAft>
                    <a:spcPts val="0"/>
                  </a:spcAft>
                </a:pPr>
                <a:r>
                  <a:rPr lang="ar-SY" sz="2400" b="1" kern="1200">
                    <a:solidFill>
                      <a:srgbClr val="000000"/>
                    </a:solidFill>
                    <a:effectLst/>
                    <a:latin typeface="Times New Roman" panose="02020603050405020304" pitchFamily="18" charset="0"/>
                    <a:ea typeface="Calibri" panose="020F0502020204030204" pitchFamily="34" charset="0"/>
                    <a:cs typeface="GE Dinar Two Medium" panose="020A0503020102020204" pitchFamily="18" charset="-78"/>
                  </a:rPr>
                  <a:t>التحسين المستمر</a:t>
                </a:r>
                <a:endParaRPr lang="en-US" sz="2400">
                  <a:solidFill>
                    <a:srgbClr val="000000"/>
                  </a:solidFill>
                  <a:effectLst/>
                  <a:latin typeface="Times New Roman" panose="02020603050405020304" pitchFamily="18" charset="0"/>
                  <a:ea typeface="Calibri" panose="020F0502020204030204" pitchFamily="34" charset="0"/>
                  <a:cs typeface="Sakkal Majalla" panose="02000000000000000000" pitchFamily="2" charset="-78"/>
                </a:endParaRPr>
              </a:p>
            </p:txBody>
          </p:sp>
        </p:grpSp>
        <p:pic>
          <p:nvPicPr>
            <p:cNvPr id="56" name="Graphic 14" descr="Business Growth with solid fill">
              <a:extLst>
                <a:ext uri="{FF2B5EF4-FFF2-40B4-BE49-F238E27FC236}">
                  <a16:creationId xmlns:a16="http://schemas.microsoft.com/office/drawing/2014/main" id="{F5C44125-5357-4386-870D-C000819CC58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31960" y="5209695"/>
              <a:ext cx="1020488" cy="1020504"/>
            </a:xfrm>
            <a:prstGeom prst="rect">
              <a:avLst/>
            </a:prstGeom>
          </p:spPr>
        </p:pic>
      </p:grpSp>
      <p:sp>
        <p:nvSpPr>
          <p:cNvPr id="106" name="TextBox 105">
            <a:extLst>
              <a:ext uri="{FF2B5EF4-FFF2-40B4-BE49-F238E27FC236}">
                <a16:creationId xmlns:a16="http://schemas.microsoft.com/office/drawing/2014/main" id="{2E172C97-2BD1-4555-B7E3-0AA3C9D2BDC8}"/>
              </a:ext>
            </a:extLst>
          </p:cNvPr>
          <p:cNvSpPr txBox="1"/>
          <p:nvPr/>
        </p:nvSpPr>
        <p:spPr>
          <a:xfrm>
            <a:off x="1704003" y="-2623919"/>
            <a:ext cx="4955392" cy="446276"/>
          </a:xfrm>
          <a:prstGeom prst="rect">
            <a:avLst/>
          </a:prstGeom>
          <a:noFill/>
        </p:spPr>
        <p:txBody>
          <a:bodyPr wrap="square">
            <a:spAutoFit/>
          </a:bodyPr>
          <a:lstStyle>
            <a:defPPr>
              <a:defRPr lang="en-US"/>
            </a:defPPr>
            <a:lvl1pPr marR="0" algn="ctr" rtl="1">
              <a:lnSpc>
                <a:spcPct val="115000"/>
              </a:lnSpc>
              <a:spcBef>
                <a:spcPts val="0"/>
              </a:spcBef>
              <a:spcAft>
                <a:spcPts val="0"/>
              </a:spcAft>
              <a:defRPr sz="2000" b="1">
                <a:solidFill>
                  <a:srgbClr val="1E3D6A"/>
                </a:solidFill>
                <a:effectLst/>
                <a:latin typeface="Times New Roman" panose="02020603050405020304" pitchFamily="18" charset="0"/>
                <a:ea typeface="Times New Roman" panose="02020603050405020304" pitchFamily="18" charset="0"/>
                <a:cs typeface="GE Dinar Two Medium" panose="020A0503020102020204" pitchFamily="18" charset="-78"/>
              </a:defRPr>
            </a:lvl1pPr>
          </a:lstStyle>
          <a:p>
            <a:r>
              <a:rPr lang="ar-SY"/>
              <a:t>ما هو مفهوم الجودة في إدارة المشاريع؟</a:t>
            </a:r>
            <a:endParaRPr lang="en-US" dirty="0"/>
          </a:p>
        </p:txBody>
      </p:sp>
      <p:pic>
        <p:nvPicPr>
          <p:cNvPr id="107" name="Picture 2" descr="Studying - Free education icons">
            <a:extLst>
              <a:ext uri="{FF2B5EF4-FFF2-40B4-BE49-F238E27FC236}">
                <a16:creationId xmlns:a16="http://schemas.microsoft.com/office/drawing/2014/main" id="{F4CC1A28-43EE-49DE-A32C-5C3613A2E8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10302" y="-4191755"/>
            <a:ext cx="3135673" cy="3135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235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0-#ppt_w/2"/>
                                          </p:val>
                                        </p:tav>
                                        <p:tav tm="100000">
                                          <p:val>
                                            <p:strVal val="#ppt_x"/>
                                          </p:val>
                                        </p:tav>
                                      </p:tavLst>
                                    </p:anim>
                                    <p:anim calcmode="lin" valueType="num">
                                      <p:cBhvr additive="base">
                                        <p:cTn id="1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5"/>
                                        </p:tgtEl>
                                        <p:attrNameLst>
                                          <p:attrName>style.visibility</p:attrName>
                                        </p:attrNameLst>
                                      </p:cBhvr>
                                      <p:to>
                                        <p:strVal val="visible"/>
                                      </p:to>
                                    </p:set>
                                    <p:anim calcmode="lin" valueType="num">
                                      <p:cBhvr additive="base">
                                        <p:cTn id="19" dur="500" fill="hold"/>
                                        <p:tgtEl>
                                          <p:spTgt spid="105"/>
                                        </p:tgtEl>
                                        <p:attrNameLst>
                                          <p:attrName>ppt_x</p:attrName>
                                        </p:attrNameLst>
                                      </p:cBhvr>
                                      <p:tavLst>
                                        <p:tav tm="0">
                                          <p:val>
                                            <p:strVal val="1+#ppt_w/2"/>
                                          </p:val>
                                        </p:tav>
                                        <p:tav tm="100000">
                                          <p:val>
                                            <p:strVal val="#ppt_x"/>
                                          </p:val>
                                        </p:tav>
                                      </p:tavLst>
                                    </p:anim>
                                    <p:anim calcmode="lin" valueType="num">
                                      <p:cBhvr additive="base">
                                        <p:cTn id="20" dur="500" fill="hold"/>
                                        <p:tgtEl>
                                          <p:spTgt spid="10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2"/>
                                        </p:tgtEl>
                                        <p:attrNameLst>
                                          <p:attrName>style.visibility</p:attrName>
                                        </p:attrNameLst>
                                      </p:cBhvr>
                                      <p:to>
                                        <p:strVal val="visible"/>
                                      </p:to>
                                    </p:set>
                                    <p:anim calcmode="lin" valueType="num">
                                      <p:cBhvr additive="base">
                                        <p:cTn id="25" dur="500" fill="hold"/>
                                        <p:tgtEl>
                                          <p:spTgt spid="102"/>
                                        </p:tgtEl>
                                        <p:attrNameLst>
                                          <p:attrName>ppt_x</p:attrName>
                                        </p:attrNameLst>
                                      </p:cBhvr>
                                      <p:tavLst>
                                        <p:tav tm="0">
                                          <p:val>
                                            <p:strVal val="0-#ppt_w/2"/>
                                          </p:val>
                                        </p:tav>
                                        <p:tav tm="100000">
                                          <p:val>
                                            <p:strVal val="#ppt_x"/>
                                          </p:val>
                                        </p:tav>
                                      </p:tavLst>
                                    </p:anim>
                                    <p:anim calcmode="lin" valueType="num">
                                      <p:cBhvr additive="base">
                                        <p:cTn id="26" dur="500" fill="hold"/>
                                        <p:tgtEl>
                                          <p:spTgt spid="10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4"/>
                                        </p:tgtEl>
                                        <p:attrNameLst>
                                          <p:attrName>style.visibility</p:attrName>
                                        </p:attrNameLst>
                                      </p:cBhvr>
                                      <p:to>
                                        <p:strVal val="visible"/>
                                      </p:to>
                                    </p:set>
                                    <p:anim calcmode="lin" valueType="num">
                                      <p:cBhvr additive="base">
                                        <p:cTn id="31" dur="500" fill="hold"/>
                                        <p:tgtEl>
                                          <p:spTgt spid="104"/>
                                        </p:tgtEl>
                                        <p:attrNameLst>
                                          <p:attrName>ppt_x</p:attrName>
                                        </p:attrNameLst>
                                      </p:cBhvr>
                                      <p:tavLst>
                                        <p:tav tm="0">
                                          <p:val>
                                            <p:strVal val="1+#ppt_w/2"/>
                                          </p:val>
                                        </p:tav>
                                        <p:tav tm="100000">
                                          <p:val>
                                            <p:strVal val="#ppt_x"/>
                                          </p:val>
                                        </p:tav>
                                      </p:tavLst>
                                    </p:anim>
                                    <p:anim calcmode="lin" valueType="num">
                                      <p:cBhvr additive="base">
                                        <p:cTn id="32" dur="500" fill="hold"/>
                                        <p:tgtEl>
                                          <p:spTgt spid="10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3"/>
                                        </p:tgtEl>
                                        <p:attrNameLst>
                                          <p:attrName>style.visibility</p:attrName>
                                        </p:attrNameLst>
                                      </p:cBhvr>
                                      <p:to>
                                        <p:strVal val="visible"/>
                                      </p:to>
                                    </p:set>
                                    <p:anim calcmode="lin" valueType="num">
                                      <p:cBhvr additive="base">
                                        <p:cTn id="37" dur="500" fill="hold"/>
                                        <p:tgtEl>
                                          <p:spTgt spid="103"/>
                                        </p:tgtEl>
                                        <p:attrNameLst>
                                          <p:attrName>ppt_x</p:attrName>
                                        </p:attrNameLst>
                                      </p:cBhvr>
                                      <p:tavLst>
                                        <p:tav tm="0">
                                          <p:val>
                                            <p:strVal val="0-#ppt_w/2"/>
                                          </p:val>
                                        </p:tav>
                                        <p:tav tm="100000">
                                          <p:val>
                                            <p:strVal val="#ppt_x"/>
                                          </p:val>
                                        </p:tav>
                                      </p:tavLst>
                                    </p:anim>
                                    <p:anim calcmode="lin" valueType="num">
                                      <p:cBhvr additive="base">
                                        <p:cTn id="38" dur="500" fill="hold"/>
                                        <p:tgtEl>
                                          <p:spTgt spid="1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ntents Slide Master">
  <a:themeElements>
    <a:clrScheme name="ALLPPT-607">
      <a:dk1>
        <a:sysClr val="windowText" lastClr="000000"/>
      </a:dk1>
      <a:lt1>
        <a:sysClr val="window" lastClr="FFFFFF"/>
      </a:lt1>
      <a:dk2>
        <a:srgbClr val="44546A"/>
      </a:dk2>
      <a:lt2>
        <a:srgbClr val="E7E6E6"/>
      </a:lt2>
      <a:accent1>
        <a:srgbClr val="02ECEC"/>
      </a:accent1>
      <a:accent2>
        <a:srgbClr val="0AA6ED"/>
      </a:accent2>
      <a:accent3>
        <a:srgbClr val="0085F2"/>
      </a:accent3>
      <a:accent4>
        <a:srgbClr val="125AC4"/>
      </a:accent4>
      <a:accent5>
        <a:srgbClr val="00307E"/>
      </a:accent5>
      <a:accent6>
        <a:srgbClr val="000096"/>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976</TotalTime>
  <Words>7818</Words>
  <Application>Microsoft Office PowerPoint</Application>
  <PresentationFormat>Widescreen</PresentationFormat>
  <Paragraphs>1215</Paragraphs>
  <Slides>212</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212</vt:i4>
      </vt:variant>
    </vt:vector>
  </HeadingPairs>
  <TitlesOfParts>
    <vt:vector size="224" baseType="lpstr">
      <vt:lpstr>Adobe Arabic</vt:lpstr>
      <vt:lpstr>Arial</vt:lpstr>
      <vt:lpstr>Calibri</vt:lpstr>
      <vt:lpstr>Cambria</vt:lpstr>
      <vt:lpstr>DIN Next LT Arabic</vt:lpstr>
      <vt:lpstr>Gadugi</vt:lpstr>
      <vt:lpstr>GE Dinar Two</vt:lpstr>
      <vt:lpstr>GE Dinar Two Medium</vt:lpstr>
      <vt:lpstr>Sakkal Majalla</vt:lpstr>
      <vt:lpstr>Simplified Arabic</vt:lpstr>
      <vt:lpstr>Times New Roman</vt:lpstr>
      <vt:lpstr>Contents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Dr.Ahmad Akra</cp:lastModifiedBy>
  <cp:revision>1214</cp:revision>
  <cp:lastPrinted>2023-07-16T13:31:37Z</cp:lastPrinted>
  <dcterms:created xsi:type="dcterms:W3CDTF">2020-01-20T05:08:25Z</dcterms:created>
  <dcterms:modified xsi:type="dcterms:W3CDTF">2024-05-11T05:55:57Z</dcterms:modified>
</cp:coreProperties>
</file>